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9"/>
  </p:notesMasterIdLst>
  <p:handoutMasterIdLst>
    <p:handoutMasterId r:id="rId70"/>
  </p:handoutMasterIdLst>
  <p:sldIdLst>
    <p:sldId id="264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84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91" r:id="rId27"/>
    <p:sldId id="292" r:id="rId28"/>
    <p:sldId id="289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266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30"/>
    <a:srgbClr val="0073CF"/>
    <a:srgbClr val="C9E7FF"/>
    <a:srgbClr val="DD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>
      <p:cViewPr varScale="1">
        <p:scale>
          <a:sx n="110" d="100"/>
          <a:sy n="110" d="100"/>
        </p:scale>
        <p:origin x="7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4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vcu\Documents\05_&#352;K.R.%202015-16\m&#225;lot&#345;&#237;dn&#237;%20&#353;koly\m&#225;lot&#345;&#237;dky%20&#345;editelstv&#23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zacova\ICILS\Semin&#225;&#345;e\podklad_semin&#225;&#34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rgbClr val="0073CF"/>
                </a:solidFill>
                <a:latin typeface="+mn-lt"/>
                <a:ea typeface="+mn-ea"/>
                <a:cs typeface="+mn-cs"/>
              </a:defRPr>
            </a:pPr>
            <a:r>
              <a:rPr lang="cs-CZ" b="1" dirty="0" smtClean="0">
                <a:solidFill>
                  <a:srgbClr val="0073CF"/>
                </a:solidFill>
              </a:rPr>
              <a:t>Průměrné</a:t>
            </a:r>
            <a:r>
              <a:rPr lang="cs-CZ" b="1" baseline="0" dirty="0" smtClean="0">
                <a:solidFill>
                  <a:srgbClr val="0073CF"/>
                </a:solidFill>
              </a:rPr>
              <a:t> </a:t>
            </a:r>
            <a:r>
              <a:rPr lang="cs-CZ" b="1" dirty="0" smtClean="0">
                <a:solidFill>
                  <a:srgbClr val="0073CF"/>
                </a:solidFill>
              </a:rPr>
              <a:t>úspěšnosti </a:t>
            </a:r>
            <a:r>
              <a:rPr lang="cs-CZ" b="1" dirty="0">
                <a:solidFill>
                  <a:srgbClr val="0073CF"/>
                </a:solidFill>
              </a:rPr>
              <a:t>v testech</a:t>
            </a:r>
          </a:p>
        </c:rich>
      </c:tx>
      <c:layout>
        <c:manualLayout>
          <c:xMode val="edge"/>
          <c:yMode val="edge"/>
          <c:x val="0.31430000102703148"/>
          <c:y val="8.016786013675248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34687273534598E-2"/>
          <c:y val="9.7618231345665371E-2"/>
          <c:w val="0.89627572713827952"/>
          <c:h val="0.65767966017243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List5!$B$1</c:f>
              <c:strCache>
                <c:ptCount val="1"/>
                <c:pt idx="0">
                  <c:v>málotřídní školy</c:v>
                </c:pt>
              </c:strCache>
            </c:strRef>
          </c:tx>
          <c:spPr>
            <a:solidFill>
              <a:srgbClr val="0073CF"/>
            </a:solidFill>
            <a:ln>
              <a:noFill/>
            </a:ln>
            <a:effectLst/>
          </c:spPr>
          <c:invertIfNegative val="0"/>
          <c:cat>
            <c:strRef>
              <c:f>List5!$A$2:$A$5</c:f>
              <c:strCache>
                <c:ptCount val="4"/>
                <c:pt idx="0">
                  <c:v>český jazyk 5. ročník 2013</c:v>
                </c:pt>
                <c:pt idx="1">
                  <c:v>matematika 5. ročník 2013</c:v>
                </c:pt>
                <c:pt idx="2">
                  <c:v>angličtina 5. ročník 2013</c:v>
                </c:pt>
                <c:pt idx="3">
                  <c:v>ČAJS 4. ročník 2014</c:v>
                </c:pt>
              </c:strCache>
            </c:strRef>
          </c:cat>
          <c:val>
            <c:numRef>
              <c:f>List5!$B$2:$B$5</c:f>
              <c:numCache>
                <c:formatCode>0.00%</c:formatCode>
                <c:ptCount val="4"/>
                <c:pt idx="0">
                  <c:v>0.75900000000000001</c:v>
                </c:pt>
                <c:pt idx="1">
                  <c:v>0.59299999999999997</c:v>
                </c:pt>
                <c:pt idx="2">
                  <c:v>0.81899999999999995</c:v>
                </c:pt>
                <c:pt idx="3">
                  <c:v>0.66200000000000003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E9-4288-91C1-26C401805079}"/>
            </c:ext>
          </c:extLst>
        </c:ser>
        <c:ser>
          <c:idx val="1"/>
          <c:order val="1"/>
          <c:tx>
            <c:strRef>
              <c:f>List5!$C$1</c:f>
              <c:strCache>
                <c:ptCount val="1"/>
                <c:pt idx="0">
                  <c:v>ostatní školy</c:v>
                </c:pt>
              </c:strCache>
            </c:strRef>
          </c:tx>
          <c:spPr>
            <a:solidFill>
              <a:srgbClr val="C60C30"/>
            </a:solidFill>
            <a:ln>
              <a:noFill/>
            </a:ln>
            <a:effectLst/>
          </c:spPr>
          <c:invertIfNegative val="0"/>
          <c:cat>
            <c:strRef>
              <c:f>List5!$A$2:$A$5</c:f>
              <c:strCache>
                <c:ptCount val="4"/>
                <c:pt idx="0">
                  <c:v>český jazyk 5. ročník 2013</c:v>
                </c:pt>
                <c:pt idx="1">
                  <c:v>matematika 5. ročník 2013</c:v>
                </c:pt>
                <c:pt idx="2">
                  <c:v>angličtina 5. ročník 2013</c:v>
                </c:pt>
                <c:pt idx="3">
                  <c:v>ČAJS 4. ročník 2014</c:v>
                </c:pt>
              </c:strCache>
            </c:strRef>
          </c:cat>
          <c:val>
            <c:numRef>
              <c:f>List5!$C$2:$C$5</c:f>
              <c:numCache>
                <c:formatCode>0.00%</c:formatCode>
                <c:ptCount val="4"/>
                <c:pt idx="0">
                  <c:v>0.70799999999999996</c:v>
                </c:pt>
                <c:pt idx="1">
                  <c:v>0.53600000000000003</c:v>
                </c:pt>
                <c:pt idx="2">
                  <c:v>0.80800000000000005</c:v>
                </c:pt>
                <c:pt idx="3">
                  <c:v>0.624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E9-4288-91C1-26C401805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05919680"/>
        <c:axId val="-405922944"/>
      </c:barChart>
      <c:catAx>
        <c:axId val="-405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405922944"/>
        <c:crosses val="autoZero"/>
        <c:auto val="1"/>
        <c:lblAlgn val="ctr"/>
        <c:lblOffset val="100"/>
        <c:noMultiLvlLbl val="0"/>
      </c:catAx>
      <c:valAx>
        <c:axId val="-40592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4059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84715234811897"/>
          <c:y val="0.89982439390400526"/>
          <c:w val="0.43230578834935501"/>
          <c:h val="6.7700811020997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  <a:scene3d>
      <a:camera prst="orthographicFront"/>
      <a:lightRig rig="threePt" dir="t"/>
    </a:scene3d>
  </c:spPr>
  <c:txPr>
    <a:bodyPr/>
    <a:lstStyle/>
    <a:p>
      <a:pPr>
        <a:defRPr sz="16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1421059035768"/>
          <c:y val="2.9719679810338663E-2"/>
          <c:w val="0.43608091164473789"/>
          <c:h val="0.786615880265987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'6.8'!$A$2</c:f>
              <c:strCache>
                <c:ptCount val="1"/>
                <c:pt idx="0">
                  <c:v>Účast českých učitelů </c:v>
                </c:pt>
              </c:strCache>
            </c:strRef>
          </c:tx>
          <c:spPr>
            <a:solidFill>
              <a:srgbClr val="C60C30"/>
            </a:solidFill>
            <a:ln w="9525" cap="flat" cmpd="sng" algn="ctr">
              <a:solidFill>
                <a:srgbClr val="C60C30"/>
              </a:solidFill>
              <a:round/>
            </a:ln>
            <a:effectLst/>
          </c:spPr>
          <c:invertIfNegative val="0"/>
          <c:dLbls>
            <c:numFmt formatCode="###0\ 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'6.8'!$B$1:$F$1</c:f>
              <c:strCache>
                <c:ptCount val="5"/>
                <c:pt idx="0">
                  <c:v>Kurz k integrování ICT do výuky a studia </c:v>
                </c:pt>
                <c:pt idx="1">
                  <c:v>Sdílení a posuzování elektronických zdrojů s ostatními učiteli ve sdíleném pracovním prostředí</c:v>
                </c:pt>
                <c:pt idx="2">
                  <c:v>Školení k softwaru pro konkrétní předmět</c:v>
                </c:pt>
                <c:pt idx="3">
                  <c:v>Hospitace v hodinách jiných učitelů, kteří využívají ICT při výuce</c:v>
                </c:pt>
                <c:pt idx="4">
                  <c:v>Úvodní kurz práce s internetem (např. vyhledávání na internetu, práce s elektronickými zdroji)</c:v>
                </c:pt>
              </c:strCache>
            </c:strRef>
          </c:cat>
          <c:val>
            <c:numRef>
              <c:f>'6.8'!$B$2:$F$2</c:f>
              <c:numCache>
                <c:formatCode>General</c:formatCode>
                <c:ptCount val="5"/>
                <c:pt idx="0">
                  <c:v>36</c:v>
                </c:pt>
                <c:pt idx="1">
                  <c:v>31</c:v>
                </c:pt>
                <c:pt idx="2">
                  <c:v>28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E2-4916-ACEB-1F907B22476C}"/>
            </c:ext>
          </c:extLst>
        </c:ser>
        <c:ser>
          <c:idx val="1"/>
          <c:order val="1"/>
          <c:tx>
            <c:strRef>
              <c:f>'6.8'!$A$3</c:f>
              <c:strCache>
                <c:ptCount val="1"/>
                <c:pt idx="0">
                  <c:v>Průměrná účast učitelů ze zemí zapojených do ICILS</c:v>
                </c:pt>
              </c:strCache>
            </c:strRef>
          </c:tx>
          <c:spPr>
            <a:solidFill>
              <a:srgbClr val="0073CF"/>
            </a:solidFill>
            <a:ln w="9525" cap="flat" cmpd="sng" algn="ctr">
              <a:solidFill>
                <a:srgbClr val="0073CF"/>
              </a:solidFill>
              <a:round/>
            </a:ln>
            <a:effectLst/>
          </c:spPr>
          <c:invertIfNegative val="0"/>
          <c:dLbls>
            <c:numFmt formatCode="###0\ 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'6.8'!$B$1:$F$1</c:f>
              <c:strCache>
                <c:ptCount val="5"/>
                <c:pt idx="0">
                  <c:v>Kurz k integrování ICT do výuky a studia </c:v>
                </c:pt>
                <c:pt idx="1">
                  <c:v>Sdílení a posuzování elektronických zdrojů s ostatními učiteli ve sdíleném pracovním prostředí</c:v>
                </c:pt>
                <c:pt idx="2">
                  <c:v>Školení k softwaru pro konkrétní předmět</c:v>
                </c:pt>
                <c:pt idx="3">
                  <c:v>Hospitace v hodinách jiných učitelů, kteří využívají ICT při výuce</c:v>
                </c:pt>
                <c:pt idx="4">
                  <c:v>Úvodní kurz práce s internetem (např. vyhledávání na internetu, práce s elektronickými zdroji)</c:v>
                </c:pt>
              </c:strCache>
            </c:strRef>
          </c:cat>
          <c:val>
            <c:numRef>
              <c:f>'6.8'!$B$3:$F$3</c:f>
              <c:numCache>
                <c:formatCode>General</c:formatCode>
                <c:ptCount val="5"/>
                <c:pt idx="0">
                  <c:v>43</c:v>
                </c:pt>
                <c:pt idx="1">
                  <c:v>29</c:v>
                </c:pt>
                <c:pt idx="2">
                  <c:v>30</c:v>
                </c:pt>
                <c:pt idx="3">
                  <c:v>46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E2-4916-ACEB-1F907B2247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405921856"/>
        <c:axId val="-405924032"/>
      </c:barChart>
      <c:catAx>
        <c:axId val="-405921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405924032"/>
        <c:crosses val="autoZero"/>
        <c:auto val="1"/>
        <c:lblAlgn val="ctr"/>
        <c:lblOffset val="100"/>
        <c:noMultiLvlLbl val="0"/>
      </c:catAx>
      <c:valAx>
        <c:axId val="-405924032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\ &quot;%&quot;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405921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D6B05-DEC2-4AF0-93DC-071D6CF55B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AE00FD-001D-434C-801F-72D6D241E112}">
      <dgm:prSet phldrT="[Text]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cs-CZ" b="0" i="0" baseline="0" dirty="0" smtClean="0">
              <a:solidFill>
                <a:schemeClr val="bg1"/>
              </a:solidFill>
            </a:rPr>
            <a:t>V posledních 2 letech se účastnilo nějaké aktivity DV</a:t>
          </a:r>
          <a:r>
            <a:rPr lang="en-US" b="0" i="0" baseline="0" dirty="0" smtClean="0">
              <a:solidFill>
                <a:schemeClr val="bg1"/>
              </a:solidFill>
            </a:rPr>
            <a:t> </a:t>
          </a:r>
          <a:r>
            <a:rPr lang="cs-CZ" b="0" i="0" baseline="0" dirty="0" smtClean="0">
              <a:solidFill>
                <a:schemeClr val="bg1"/>
              </a:solidFill>
            </a:rPr>
            <a:t/>
          </a:r>
          <a:br>
            <a:rPr lang="cs-CZ" b="0" i="0" baseline="0" dirty="0" smtClean="0">
              <a:solidFill>
                <a:schemeClr val="bg1"/>
              </a:solidFill>
            </a:rPr>
          </a:br>
          <a:r>
            <a:rPr lang="cs-CZ" b="0" i="0" baseline="0" dirty="0" smtClean="0">
              <a:solidFill>
                <a:schemeClr val="bg1"/>
              </a:solidFill>
            </a:rPr>
            <a:t>v oblasti ICT </a:t>
          </a:r>
          <a:r>
            <a:rPr lang="en-US" b="0" i="0" baseline="0" dirty="0" smtClean="0">
              <a:solidFill>
                <a:schemeClr val="bg1"/>
              </a:solidFill>
            </a:rPr>
            <a:t>80 </a:t>
          </a:r>
          <a:r>
            <a:rPr lang="cs-CZ" b="0" i="0" baseline="0" dirty="0" smtClean="0">
              <a:solidFill>
                <a:schemeClr val="bg1"/>
              </a:solidFill>
            </a:rPr>
            <a:t>% učitelů.</a:t>
          </a:r>
          <a:endParaRPr lang="cs-CZ" dirty="0">
            <a:solidFill>
              <a:schemeClr val="bg1"/>
            </a:solidFill>
          </a:endParaRPr>
        </a:p>
      </dgm:t>
    </dgm:pt>
    <dgm:pt modelId="{FC6DB9A6-169F-4596-8F9A-A6865D1FD881}" type="parTrans" cxnId="{7F65CEF0-F918-43B4-A5F8-85D4F1B03F5A}">
      <dgm:prSet/>
      <dgm:spPr/>
      <dgm:t>
        <a:bodyPr/>
        <a:lstStyle/>
        <a:p>
          <a:endParaRPr lang="cs-CZ"/>
        </a:p>
      </dgm:t>
    </dgm:pt>
    <dgm:pt modelId="{4049625E-08F6-4F81-9BAF-087133622E8F}" type="sibTrans" cxnId="{7F65CEF0-F918-43B4-A5F8-85D4F1B03F5A}">
      <dgm:prSet/>
      <dgm:spPr/>
      <dgm:t>
        <a:bodyPr/>
        <a:lstStyle/>
        <a:p>
          <a:endParaRPr lang="cs-CZ"/>
        </a:p>
      </dgm:t>
    </dgm:pt>
    <dgm:pt modelId="{D8437C21-2B68-4B5E-A115-8AED539F39EC}">
      <dgm:prSet phldrT="[Text]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cs-CZ" b="0" i="0" baseline="0" dirty="0" smtClean="0">
              <a:ln>
                <a:noFill/>
              </a:ln>
              <a:solidFill>
                <a:schemeClr val="bg1"/>
              </a:solidFill>
            </a:rPr>
            <a:t>Cca 10% rozdíl v míře návštěvnosti řady kurzů mezi učiteli ZŠ a VG.</a:t>
          </a:r>
          <a:endParaRPr lang="cs-CZ" dirty="0">
            <a:solidFill>
              <a:schemeClr val="bg1"/>
            </a:solidFill>
          </a:endParaRPr>
        </a:p>
      </dgm:t>
    </dgm:pt>
    <dgm:pt modelId="{A69B9CBE-23AD-4B3A-9E6A-07450E83B888}" type="parTrans" cxnId="{E8620CB5-0B4E-406A-9283-A8C37356D57A}">
      <dgm:prSet/>
      <dgm:spPr/>
      <dgm:t>
        <a:bodyPr/>
        <a:lstStyle/>
        <a:p>
          <a:endParaRPr lang="cs-CZ"/>
        </a:p>
      </dgm:t>
    </dgm:pt>
    <dgm:pt modelId="{6677FFDE-2177-4AF7-9555-E11334FB5748}" type="sibTrans" cxnId="{E8620CB5-0B4E-406A-9283-A8C37356D57A}">
      <dgm:prSet/>
      <dgm:spPr/>
      <dgm:t>
        <a:bodyPr/>
        <a:lstStyle/>
        <a:p>
          <a:endParaRPr lang="cs-CZ"/>
        </a:p>
      </dgm:t>
    </dgm:pt>
    <dgm:pt modelId="{B25F6039-B133-4F2A-95B1-1CC460FC9169}">
      <dgm:prSet phldrT="[Text]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cs-CZ" b="0" i="0" baseline="0" dirty="0" smtClean="0">
              <a:solidFill>
                <a:schemeClr val="bg1"/>
              </a:solidFill>
            </a:rPr>
            <a:t>Učitelé účastnící se DV více spolupracují v oblasti používání ICT a více tak i ICT používají při výuce.</a:t>
          </a:r>
          <a:endParaRPr lang="cs-CZ" dirty="0">
            <a:solidFill>
              <a:schemeClr val="bg1"/>
            </a:solidFill>
          </a:endParaRPr>
        </a:p>
      </dgm:t>
    </dgm:pt>
    <dgm:pt modelId="{4C9A8B30-E612-4FA3-B7CF-CB05D065E361}" type="parTrans" cxnId="{E1881ED2-4350-4960-A617-2FFFB03E6F6C}">
      <dgm:prSet/>
      <dgm:spPr/>
      <dgm:t>
        <a:bodyPr/>
        <a:lstStyle/>
        <a:p>
          <a:endParaRPr lang="cs-CZ"/>
        </a:p>
      </dgm:t>
    </dgm:pt>
    <dgm:pt modelId="{769934A8-79CE-4E35-AE65-840C5A8AFAF9}" type="sibTrans" cxnId="{E1881ED2-4350-4960-A617-2FFFB03E6F6C}">
      <dgm:prSet/>
      <dgm:spPr/>
      <dgm:t>
        <a:bodyPr/>
        <a:lstStyle/>
        <a:p>
          <a:endParaRPr lang="cs-CZ"/>
        </a:p>
      </dgm:t>
    </dgm:pt>
    <dgm:pt modelId="{2B9F5FE9-BCED-4883-AD7D-C0B73103C92B}" type="pres">
      <dgm:prSet presAssocID="{7AFD6B05-DEC2-4AF0-93DC-071D6CF55B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74E52B87-207E-4D68-B7F8-93481C1A88E5}" type="pres">
      <dgm:prSet presAssocID="{7AFD6B05-DEC2-4AF0-93DC-071D6CF55B4B}" presName="Name1" presStyleCnt="0"/>
      <dgm:spPr/>
    </dgm:pt>
    <dgm:pt modelId="{9F156EAE-C514-4C48-A261-E1521A1E2679}" type="pres">
      <dgm:prSet presAssocID="{7AFD6B05-DEC2-4AF0-93DC-071D6CF55B4B}" presName="cycle" presStyleCnt="0"/>
      <dgm:spPr/>
    </dgm:pt>
    <dgm:pt modelId="{E10D30D7-EC60-4C89-8512-B6C5C5AEDCBE}" type="pres">
      <dgm:prSet presAssocID="{7AFD6B05-DEC2-4AF0-93DC-071D6CF55B4B}" presName="srcNode" presStyleLbl="node1" presStyleIdx="0" presStyleCnt="3"/>
      <dgm:spPr/>
    </dgm:pt>
    <dgm:pt modelId="{B063E157-62FE-4954-9B4A-6ACADBC94E2D}" type="pres">
      <dgm:prSet presAssocID="{7AFD6B05-DEC2-4AF0-93DC-071D6CF55B4B}" presName="conn" presStyleLbl="parChTrans1D2" presStyleIdx="0" presStyleCnt="1"/>
      <dgm:spPr/>
      <dgm:t>
        <a:bodyPr/>
        <a:lstStyle/>
        <a:p>
          <a:endParaRPr lang="cs-CZ"/>
        </a:p>
      </dgm:t>
    </dgm:pt>
    <dgm:pt modelId="{29722AAD-EE45-4352-808D-72516B075F6A}" type="pres">
      <dgm:prSet presAssocID="{7AFD6B05-DEC2-4AF0-93DC-071D6CF55B4B}" presName="extraNode" presStyleLbl="node1" presStyleIdx="0" presStyleCnt="3"/>
      <dgm:spPr/>
    </dgm:pt>
    <dgm:pt modelId="{F9D93B48-A1BF-40E2-AC57-CD6AA9244043}" type="pres">
      <dgm:prSet presAssocID="{7AFD6B05-DEC2-4AF0-93DC-071D6CF55B4B}" presName="dstNode" presStyleLbl="node1" presStyleIdx="0" presStyleCnt="3"/>
      <dgm:spPr/>
    </dgm:pt>
    <dgm:pt modelId="{9885F2E4-241D-4D2A-BE22-2A76356F4D1B}" type="pres">
      <dgm:prSet presAssocID="{13AE00FD-001D-434C-801F-72D6D241E1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3A5D60-B873-4B95-A41D-4AF52DADBEA5}" type="pres">
      <dgm:prSet presAssocID="{13AE00FD-001D-434C-801F-72D6D241E112}" presName="accent_1" presStyleCnt="0"/>
      <dgm:spPr/>
    </dgm:pt>
    <dgm:pt modelId="{BCFF67E3-812B-4761-A84D-E5DFEAF969CF}" type="pres">
      <dgm:prSet presAssocID="{13AE00FD-001D-434C-801F-72D6D241E112}" presName="accentRepeatNode" presStyleLbl="solidFgAcc1" presStyleIdx="0" presStyleCnt="3"/>
      <dgm:spPr/>
    </dgm:pt>
    <dgm:pt modelId="{D0C89DEE-C453-4C87-8B94-F788A488368A}" type="pres">
      <dgm:prSet presAssocID="{D8437C21-2B68-4B5E-A115-8AED539F39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282837-83E9-41CC-BF9F-AEF7933343ED}" type="pres">
      <dgm:prSet presAssocID="{D8437C21-2B68-4B5E-A115-8AED539F39EC}" presName="accent_2" presStyleCnt="0"/>
      <dgm:spPr/>
    </dgm:pt>
    <dgm:pt modelId="{CE0F8248-E5FB-4ED5-92F7-5D58C0A94540}" type="pres">
      <dgm:prSet presAssocID="{D8437C21-2B68-4B5E-A115-8AED539F39EC}" presName="accentRepeatNode" presStyleLbl="solidFgAcc1" presStyleIdx="1" presStyleCnt="3"/>
      <dgm:spPr/>
    </dgm:pt>
    <dgm:pt modelId="{AA7965B0-D456-4D50-A1FF-E0167F5FA926}" type="pres">
      <dgm:prSet presAssocID="{B25F6039-B133-4F2A-95B1-1CC460FC916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FA5AE2-71A4-4C6D-A107-905CC45E7A4E}" type="pres">
      <dgm:prSet presAssocID="{B25F6039-B133-4F2A-95B1-1CC460FC9169}" presName="accent_3" presStyleCnt="0"/>
      <dgm:spPr/>
    </dgm:pt>
    <dgm:pt modelId="{F06EF267-22FE-46FA-8FB9-D024348E867A}" type="pres">
      <dgm:prSet presAssocID="{B25F6039-B133-4F2A-95B1-1CC460FC9169}" presName="accentRepeatNode" presStyleLbl="solidFgAcc1" presStyleIdx="2" presStyleCnt="3"/>
      <dgm:spPr/>
    </dgm:pt>
  </dgm:ptLst>
  <dgm:cxnLst>
    <dgm:cxn modelId="{65BD9E44-1225-4778-B5A5-5564B2C774DF}" type="presOf" srcId="{D8437C21-2B68-4B5E-A115-8AED539F39EC}" destId="{D0C89DEE-C453-4C87-8B94-F788A488368A}" srcOrd="0" destOrd="0" presId="urn:microsoft.com/office/officeart/2008/layout/VerticalCurvedList"/>
    <dgm:cxn modelId="{7E67E346-D1AD-4E4E-AAA7-17573FED0461}" type="presOf" srcId="{13AE00FD-001D-434C-801F-72D6D241E112}" destId="{9885F2E4-241D-4D2A-BE22-2A76356F4D1B}" srcOrd="0" destOrd="0" presId="urn:microsoft.com/office/officeart/2008/layout/VerticalCurvedList"/>
    <dgm:cxn modelId="{903A444E-93F2-4B9D-A419-3F6A06BA0BD0}" type="presOf" srcId="{4049625E-08F6-4F81-9BAF-087133622E8F}" destId="{B063E157-62FE-4954-9B4A-6ACADBC94E2D}" srcOrd="0" destOrd="0" presId="urn:microsoft.com/office/officeart/2008/layout/VerticalCurvedList"/>
    <dgm:cxn modelId="{E1881ED2-4350-4960-A617-2FFFB03E6F6C}" srcId="{7AFD6B05-DEC2-4AF0-93DC-071D6CF55B4B}" destId="{B25F6039-B133-4F2A-95B1-1CC460FC9169}" srcOrd="2" destOrd="0" parTransId="{4C9A8B30-E612-4FA3-B7CF-CB05D065E361}" sibTransId="{769934A8-79CE-4E35-AE65-840C5A8AFAF9}"/>
    <dgm:cxn modelId="{52065D9A-30EA-4D86-9A38-AF7039BE513A}" type="presOf" srcId="{7AFD6B05-DEC2-4AF0-93DC-071D6CF55B4B}" destId="{2B9F5FE9-BCED-4883-AD7D-C0B73103C92B}" srcOrd="0" destOrd="0" presId="urn:microsoft.com/office/officeart/2008/layout/VerticalCurvedList"/>
    <dgm:cxn modelId="{E8620CB5-0B4E-406A-9283-A8C37356D57A}" srcId="{7AFD6B05-DEC2-4AF0-93DC-071D6CF55B4B}" destId="{D8437C21-2B68-4B5E-A115-8AED539F39EC}" srcOrd="1" destOrd="0" parTransId="{A69B9CBE-23AD-4B3A-9E6A-07450E83B888}" sibTransId="{6677FFDE-2177-4AF7-9555-E11334FB5748}"/>
    <dgm:cxn modelId="{7F65CEF0-F918-43B4-A5F8-85D4F1B03F5A}" srcId="{7AFD6B05-DEC2-4AF0-93DC-071D6CF55B4B}" destId="{13AE00FD-001D-434C-801F-72D6D241E112}" srcOrd="0" destOrd="0" parTransId="{FC6DB9A6-169F-4596-8F9A-A6865D1FD881}" sibTransId="{4049625E-08F6-4F81-9BAF-087133622E8F}"/>
    <dgm:cxn modelId="{F077E65F-0159-49B3-8EEC-D0F3F8365451}" type="presOf" srcId="{B25F6039-B133-4F2A-95B1-1CC460FC9169}" destId="{AA7965B0-D456-4D50-A1FF-E0167F5FA926}" srcOrd="0" destOrd="0" presId="urn:microsoft.com/office/officeart/2008/layout/VerticalCurvedList"/>
    <dgm:cxn modelId="{02F9E0EF-FC71-4AFF-8FDD-706EC36DE543}" type="presParOf" srcId="{2B9F5FE9-BCED-4883-AD7D-C0B73103C92B}" destId="{74E52B87-207E-4D68-B7F8-93481C1A88E5}" srcOrd="0" destOrd="0" presId="urn:microsoft.com/office/officeart/2008/layout/VerticalCurvedList"/>
    <dgm:cxn modelId="{22D7BF7B-1809-4761-BE29-34BCA454C4FC}" type="presParOf" srcId="{74E52B87-207E-4D68-B7F8-93481C1A88E5}" destId="{9F156EAE-C514-4C48-A261-E1521A1E2679}" srcOrd="0" destOrd="0" presId="urn:microsoft.com/office/officeart/2008/layout/VerticalCurvedList"/>
    <dgm:cxn modelId="{D860E8B1-12E3-4106-9046-1F6C69925223}" type="presParOf" srcId="{9F156EAE-C514-4C48-A261-E1521A1E2679}" destId="{E10D30D7-EC60-4C89-8512-B6C5C5AEDCBE}" srcOrd="0" destOrd="0" presId="urn:microsoft.com/office/officeart/2008/layout/VerticalCurvedList"/>
    <dgm:cxn modelId="{D942F9EF-9F9B-44A0-B36D-4B12EAF18B3E}" type="presParOf" srcId="{9F156EAE-C514-4C48-A261-E1521A1E2679}" destId="{B063E157-62FE-4954-9B4A-6ACADBC94E2D}" srcOrd="1" destOrd="0" presId="urn:microsoft.com/office/officeart/2008/layout/VerticalCurvedList"/>
    <dgm:cxn modelId="{4828ECE1-EEBC-4101-8F1A-7C7B79DD65C8}" type="presParOf" srcId="{9F156EAE-C514-4C48-A261-E1521A1E2679}" destId="{29722AAD-EE45-4352-808D-72516B075F6A}" srcOrd="2" destOrd="0" presId="urn:microsoft.com/office/officeart/2008/layout/VerticalCurvedList"/>
    <dgm:cxn modelId="{9B9098F4-BE71-4B1D-AC73-FEACBDB9742E}" type="presParOf" srcId="{9F156EAE-C514-4C48-A261-E1521A1E2679}" destId="{F9D93B48-A1BF-40E2-AC57-CD6AA9244043}" srcOrd="3" destOrd="0" presId="urn:microsoft.com/office/officeart/2008/layout/VerticalCurvedList"/>
    <dgm:cxn modelId="{79698A1B-D501-4A56-8B8E-EA64DD1A251B}" type="presParOf" srcId="{74E52B87-207E-4D68-B7F8-93481C1A88E5}" destId="{9885F2E4-241D-4D2A-BE22-2A76356F4D1B}" srcOrd="1" destOrd="0" presId="urn:microsoft.com/office/officeart/2008/layout/VerticalCurvedList"/>
    <dgm:cxn modelId="{879F617E-0C7E-4AE1-BA60-148AB24804AC}" type="presParOf" srcId="{74E52B87-207E-4D68-B7F8-93481C1A88E5}" destId="{B43A5D60-B873-4B95-A41D-4AF52DADBEA5}" srcOrd="2" destOrd="0" presId="urn:microsoft.com/office/officeart/2008/layout/VerticalCurvedList"/>
    <dgm:cxn modelId="{86B902F2-169B-4090-ACF3-AE2B38459FA6}" type="presParOf" srcId="{B43A5D60-B873-4B95-A41D-4AF52DADBEA5}" destId="{BCFF67E3-812B-4761-A84D-E5DFEAF969CF}" srcOrd="0" destOrd="0" presId="urn:microsoft.com/office/officeart/2008/layout/VerticalCurvedList"/>
    <dgm:cxn modelId="{233C0975-9CD8-45F3-942B-398F33C7B871}" type="presParOf" srcId="{74E52B87-207E-4D68-B7F8-93481C1A88E5}" destId="{D0C89DEE-C453-4C87-8B94-F788A488368A}" srcOrd="3" destOrd="0" presId="urn:microsoft.com/office/officeart/2008/layout/VerticalCurvedList"/>
    <dgm:cxn modelId="{94B1EC2B-FBC5-431B-9B79-30CE87B6C80C}" type="presParOf" srcId="{74E52B87-207E-4D68-B7F8-93481C1A88E5}" destId="{FB282837-83E9-41CC-BF9F-AEF7933343ED}" srcOrd="4" destOrd="0" presId="urn:microsoft.com/office/officeart/2008/layout/VerticalCurvedList"/>
    <dgm:cxn modelId="{A93181CB-624D-4678-9291-1FAB68E4A950}" type="presParOf" srcId="{FB282837-83E9-41CC-BF9F-AEF7933343ED}" destId="{CE0F8248-E5FB-4ED5-92F7-5D58C0A94540}" srcOrd="0" destOrd="0" presId="urn:microsoft.com/office/officeart/2008/layout/VerticalCurvedList"/>
    <dgm:cxn modelId="{A709C085-E737-4899-8DAD-8BB37814BEE0}" type="presParOf" srcId="{74E52B87-207E-4D68-B7F8-93481C1A88E5}" destId="{AA7965B0-D456-4D50-A1FF-E0167F5FA926}" srcOrd="5" destOrd="0" presId="urn:microsoft.com/office/officeart/2008/layout/VerticalCurvedList"/>
    <dgm:cxn modelId="{AC2675A1-DDD3-4B4C-8ABD-5F6F6E1D7682}" type="presParOf" srcId="{74E52B87-207E-4D68-B7F8-93481C1A88E5}" destId="{04FA5AE2-71A4-4C6D-A107-905CC45E7A4E}" srcOrd="6" destOrd="0" presId="urn:microsoft.com/office/officeart/2008/layout/VerticalCurvedList"/>
    <dgm:cxn modelId="{635DD0FA-2155-41ED-8B75-7938BFDD6385}" type="presParOf" srcId="{04FA5AE2-71A4-4C6D-A107-905CC45E7A4E}" destId="{F06EF267-22FE-46FA-8FB9-D024348E86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30EB6-E522-4A2F-96FD-845CFEB116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205026-CDB6-4779-BED0-DAC16A234584}">
      <dgm:prSet phldrT="[Text]" custT="1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cs-CZ" sz="4800" dirty="0" smtClean="0"/>
            <a:t>TIMSS</a:t>
          </a:r>
          <a:endParaRPr lang="cs-CZ" sz="4800" dirty="0"/>
        </a:p>
      </dgm:t>
    </dgm:pt>
    <dgm:pt modelId="{A3DB863B-4526-4D8E-AF23-44311EFCB98D}" type="parTrans" cxnId="{E57CEB02-21C8-4EEF-B090-BE92218EE800}">
      <dgm:prSet/>
      <dgm:spPr/>
      <dgm:t>
        <a:bodyPr/>
        <a:lstStyle/>
        <a:p>
          <a:endParaRPr lang="cs-CZ"/>
        </a:p>
      </dgm:t>
    </dgm:pt>
    <dgm:pt modelId="{A971B65E-A905-4408-BF3B-083C7D00BA5E}" type="sibTrans" cxnId="{E57CEB02-21C8-4EEF-B090-BE92218EE800}">
      <dgm:prSet/>
      <dgm:spPr/>
      <dgm:t>
        <a:bodyPr/>
        <a:lstStyle/>
        <a:p>
          <a:endParaRPr lang="cs-CZ"/>
        </a:p>
      </dgm:t>
    </dgm:pt>
    <dgm:pt modelId="{E384F9BD-8D6C-4C20-89AB-B04D8C3A46E7}">
      <dgm:prSet phldrT="[Text]" custT="1"/>
      <dgm:spPr>
        <a:solidFill>
          <a:srgbClr val="C9E7FF">
            <a:alpha val="90000"/>
          </a:srgbClr>
        </a:solidFill>
      </dgm:spPr>
      <dgm:t>
        <a:bodyPr/>
        <a:lstStyle/>
        <a:p>
          <a:pPr algn="just"/>
          <a:r>
            <a:rPr lang="cs-CZ" sz="2000" b="1" dirty="0" smtClean="0"/>
            <a:t>Česká republika </a:t>
          </a:r>
          <a:r>
            <a:rPr lang="cs-CZ" sz="2000" dirty="0" smtClean="0"/>
            <a:t>je jediná země, která měla </a:t>
          </a:r>
          <a:br>
            <a:rPr lang="cs-CZ" sz="2000" dirty="0" smtClean="0"/>
          </a:br>
          <a:r>
            <a:rPr lang="cs-CZ" sz="2000" dirty="0" smtClean="0"/>
            <a:t>v porovnání s rokem 1995 </a:t>
          </a:r>
          <a:r>
            <a:rPr lang="cs-CZ" sz="2000" b="1" dirty="0" smtClean="0"/>
            <a:t>horší průměrný výsledek </a:t>
          </a:r>
          <a:r>
            <a:rPr lang="cs-CZ" sz="2000" dirty="0" smtClean="0"/>
            <a:t>v roce 2015 </a:t>
          </a:r>
          <a:r>
            <a:rPr lang="cs-CZ" sz="2000" b="1" dirty="0" smtClean="0"/>
            <a:t>v matematice</a:t>
          </a:r>
          <a:r>
            <a:rPr lang="cs-CZ" sz="2000" dirty="0" smtClean="0"/>
            <a:t>. </a:t>
          </a:r>
          <a:endParaRPr lang="cs-CZ" sz="2000" dirty="0"/>
        </a:p>
      </dgm:t>
    </dgm:pt>
    <dgm:pt modelId="{E856754A-01EC-4543-88CB-93451B444613}" type="parTrans" cxnId="{7E0B2845-B967-4D71-8F4C-A6978A2827A1}">
      <dgm:prSet/>
      <dgm:spPr/>
      <dgm:t>
        <a:bodyPr/>
        <a:lstStyle/>
        <a:p>
          <a:endParaRPr lang="cs-CZ"/>
        </a:p>
      </dgm:t>
    </dgm:pt>
    <dgm:pt modelId="{D0BEA5F6-B3BE-4077-A972-8FA2DC2B92AB}" type="sibTrans" cxnId="{7E0B2845-B967-4D71-8F4C-A6978A2827A1}">
      <dgm:prSet/>
      <dgm:spPr/>
      <dgm:t>
        <a:bodyPr/>
        <a:lstStyle/>
        <a:p>
          <a:endParaRPr lang="cs-CZ"/>
        </a:p>
      </dgm:t>
    </dgm:pt>
    <dgm:pt modelId="{090EF38C-8D36-4002-8C23-CA85CB66A5AA}">
      <dgm:prSet phldrT="[Text]" custT="1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cs-CZ" sz="4800" dirty="0" smtClean="0"/>
            <a:t>PISA</a:t>
          </a:r>
          <a:endParaRPr lang="cs-CZ" sz="4800" dirty="0"/>
        </a:p>
      </dgm:t>
    </dgm:pt>
    <dgm:pt modelId="{56811A64-30DB-40AA-AB6D-886B13CF671B}" type="parTrans" cxnId="{9624C187-033D-41E5-B459-7A23CFFBBC77}">
      <dgm:prSet/>
      <dgm:spPr/>
      <dgm:t>
        <a:bodyPr/>
        <a:lstStyle/>
        <a:p>
          <a:endParaRPr lang="cs-CZ"/>
        </a:p>
      </dgm:t>
    </dgm:pt>
    <dgm:pt modelId="{1BFEE36A-1DD2-4719-9E38-47D2A142E199}" type="sibTrans" cxnId="{9624C187-033D-41E5-B459-7A23CFFBBC77}">
      <dgm:prSet/>
      <dgm:spPr/>
      <dgm:t>
        <a:bodyPr/>
        <a:lstStyle/>
        <a:p>
          <a:endParaRPr lang="cs-CZ"/>
        </a:p>
      </dgm:t>
    </dgm:pt>
    <dgm:pt modelId="{8384F09C-30D7-47A2-91CA-D93A00D6537D}">
      <dgm:prSet phldrT="[Text]" custT="1"/>
      <dgm:spPr>
        <a:solidFill>
          <a:srgbClr val="C9E7FF">
            <a:alpha val="90000"/>
          </a:srgbClr>
        </a:solidFill>
      </dgm:spPr>
      <dgm:t>
        <a:bodyPr/>
        <a:lstStyle/>
        <a:p>
          <a:pPr algn="just"/>
          <a:r>
            <a:rPr lang="cs-CZ" sz="2000" b="1" dirty="0" smtClean="0"/>
            <a:t>Česká republika patří mezi 7 zemí </a:t>
          </a:r>
          <a:r>
            <a:rPr lang="cs-CZ" sz="2000" dirty="0" smtClean="0"/>
            <a:t>z 52 jejichž výsledek se mezi 2006–2015 významně </a:t>
          </a:r>
          <a:r>
            <a:rPr lang="cs-CZ" sz="2000" b="1" dirty="0" smtClean="0"/>
            <a:t>zhoršil </a:t>
          </a:r>
          <a:br>
            <a:rPr lang="cs-CZ" sz="2000" b="1" dirty="0" smtClean="0"/>
          </a:br>
          <a:r>
            <a:rPr lang="cs-CZ" sz="2000" b="1" dirty="0" smtClean="0"/>
            <a:t>v přírodovědě</a:t>
          </a:r>
          <a:r>
            <a:rPr lang="cs-CZ" sz="2000" dirty="0" smtClean="0"/>
            <a:t>.</a:t>
          </a:r>
          <a:endParaRPr lang="cs-CZ" sz="2000" dirty="0"/>
        </a:p>
      </dgm:t>
    </dgm:pt>
    <dgm:pt modelId="{3A3B1743-9644-41A6-B8C9-D460697B9045}" type="parTrans" cxnId="{E6D0B356-9F01-4664-8290-2F69DF2AB175}">
      <dgm:prSet/>
      <dgm:spPr/>
      <dgm:t>
        <a:bodyPr/>
        <a:lstStyle/>
        <a:p>
          <a:endParaRPr lang="cs-CZ"/>
        </a:p>
      </dgm:t>
    </dgm:pt>
    <dgm:pt modelId="{EBE3ACF4-1D28-44A0-93A9-3BC3F7828C79}" type="sibTrans" cxnId="{E6D0B356-9F01-4664-8290-2F69DF2AB175}">
      <dgm:prSet/>
      <dgm:spPr/>
      <dgm:t>
        <a:bodyPr/>
        <a:lstStyle/>
        <a:p>
          <a:endParaRPr lang="cs-CZ"/>
        </a:p>
      </dgm:t>
    </dgm:pt>
    <dgm:pt modelId="{232B2A26-A64F-4A1E-BC90-3A78CB38C7EE}">
      <dgm:prSet custT="1"/>
      <dgm:spPr>
        <a:solidFill>
          <a:srgbClr val="C9E7FF">
            <a:alpha val="90000"/>
          </a:srgbClr>
        </a:solidFill>
      </dgm:spPr>
      <dgm:t>
        <a:bodyPr/>
        <a:lstStyle/>
        <a:p>
          <a:pPr algn="just"/>
          <a:r>
            <a:rPr lang="cs-CZ" sz="2000" b="1" dirty="0" smtClean="0"/>
            <a:t>V přírodovědě se </a:t>
          </a:r>
          <a:r>
            <a:rPr lang="cs-CZ" sz="2000" b="1" dirty="0" smtClean="0">
              <a:solidFill>
                <a:srgbClr val="0070C0"/>
              </a:solidFill>
            </a:rPr>
            <a:t>kromě</a:t>
          </a:r>
          <a:r>
            <a:rPr lang="cs-CZ" sz="2000" b="1" dirty="0" smtClean="0"/>
            <a:t> žáků z </a:t>
          </a:r>
          <a:r>
            <a:rPr lang="cs-CZ" sz="2000" dirty="0" smtClean="0"/>
            <a:t>Austrálie, </a:t>
          </a:r>
          <a:r>
            <a:rPr lang="cs-CZ" sz="2000" b="1" dirty="0" smtClean="0">
              <a:solidFill>
                <a:srgbClr val="0070C0"/>
              </a:solidFill>
            </a:rPr>
            <a:t>ČR</a:t>
          </a:r>
          <a:r>
            <a:rPr lang="cs-CZ" sz="2000" dirty="0" smtClean="0"/>
            <a:t>, Nového Zélandu, USA, Norska a Nizozemska  </a:t>
          </a:r>
          <a:r>
            <a:rPr lang="cs-CZ" sz="2000" b="1" dirty="0" smtClean="0"/>
            <a:t>všichni </a:t>
          </a:r>
          <a:r>
            <a:rPr lang="cs-CZ" sz="2000" dirty="0" smtClean="0"/>
            <a:t>ostatní </a:t>
          </a:r>
          <a:r>
            <a:rPr lang="cs-CZ" sz="2000" b="1" dirty="0" smtClean="0"/>
            <a:t>zlepšili</a:t>
          </a:r>
          <a:r>
            <a:rPr lang="cs-CZ" sz="2000" dirty="0" smtClean="0"/>
            <a:t> (57 zemí).</a:t>
          </a:r>
          <a:endParaRPr lang="cs-CZ" sz="2000" dirty="0"/>
        </a:p>
      </dgm:t>
    </dgm:pt>
    <dgm:pt modelId="{8B77A606-BD93-4ED2-950B-AC77838A3095}" type="parTrans" cxnId="{F5F979FB-89E9-4F83-B1DA-87FC2064B24B}">
      <dgm:prSet/>
      <dgm:spPr/>
      <dgm:t>
        <a:bodyPr/>
        <a:lstStyle/>
        <a:p>
          <a:endParaRPr lang="cs-CZ"/>
        </a:p>
      </dgm:t>
    </dgm:pt>
    <dgm:pt modelId="{98ACE0FC-8473-422D-AB4D-39DA3A594C22}" type="sibTrans" cxnId="{F5F979FB-89E9-4F83-B1DA-87FC2064B24B}">
      <dgm:prSet/>
      <dgm:spPr/>
      <dgm:t>
        <a:bodyPr/>
        <a:lstStyle/>
        <a:p>
          <a:endParaRPr lang="cs-CZ"/>
        </a:p>
      </dgm:t>
    </dgm:pt>
    <dgm:pt modelId="{0420B5CA-FE2B-4769-9CF5-6195CE31C3A8}" type="pres">
      <dgm:prSet presAssocID="{01A30EB6-E522-4A2F-96FD-845CFEB116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678EE6-112B-4BD6-A197-F9D91EE89C8B}" type="pres">
      <dgm:prSet presAssocID="{9F205026-CDB6-4779-BED0-DAC16A234584}" presName="linNode" presStyleCnt="0"/>
      <dgm:spPr/>
    </dgm:pt>
    <dgm:pt modelId="{D8CCDDC0-62BE-4734-A69D-B9B789A92B58}" type="pres">
      <dgm:prSet presAssocID="{9F205026-CDB6-4779-BED0-DAC16A234584}" presName="parentText" presStyleLbl="node1" presStyleIdx="0" presStyleCnt="2" custScaleX="70565" custScaleY="50091" custLinFactNeighborX="-1058" custLinFactNeighborY="-4979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904B77-59A7-4266-B57A-1C1386081812}" type="pres">
      <dgm:prSet presAssocID="{9F205026-CDB6-4779-BED0-DAC16A234584}" presName="descendantText" presStyleLbl="alignAccFollowNode1" presStyleIdx="0" presStyleCnt="2" custScaleX="104881" custScaleY="1398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7DA867-A7F1-4DDC-BAEE-32DA7371C101}" type="pres">
      <dgm:prSet presAssocID="{A971B65E-A905-4408-BF3B-083C7D00BA5E}" presName="sp" presStyleCnt="0"/>
      <dgm:spPr/>
    </dgm:pt>
    <dgm:pt modelId="{0668A1C4-8E94-4BE5-93EE-1B1A34CBD523}" type="pres">
      <dgm:prSet presAssocID="{090EF38C-8D36-4002-8C23-CA85CB66A5AA}" presName="linNode" presStyleCnt="0"/>
      <dgm:spPr/>
    </dgm:pt>
    <dgm:pt modelId="{534E8F8A-EAE6-4EEA-85AC-7347069ADB34}" type="pres">
      <dgm:prSet presAssocID="{090EF38C-8D36-4002-8C23-CA85CB66A5AA}" presName="parentText" presStyleLbl="node1" presStyleIdx="1" presStyleCnt="2" custScaleX="70565" custScaleY="49362" custLinFactNeighborX="-1057" custLinFactNeighborY="-112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0B2023-0895-471D-91E1-BCB7C891B591}" type="pres">
      <dgm:prSet presAssocID="{090EF38C-8D36-4002-8C23-CA85CB66A5AA}" presName="descendantText" presStyleLbl="alignAccFollowNode1" presStyleIdx="1" presStyleCnt="2" custScaleX="104740" custScaleY="774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3427FD8-E4B4-46E6-BB5B-68709F927CE1}" type="presOf" srcId="{232B2A26-A64F-4A1E-BC90-3A78CB38C7EE}" destId="{9A904B77-59A7-4266-B57A-1C1386081812}" srcOrd="0" destOrd="1" presId="urn:microsoft.com/office/officeart/2005/8/layout/vList5"/>
    <dgm:cxn modelId="{E6D0B356-9F01-4664-8290-2F69DF2AB175}" srcId="{090EF38C-8D36-4002-8C23-CA85CB66A5AA}" destId="{8384F09C-30D7-47A2-91CA-D93A00D6537D}" srcOrd="0" destOrd="0" parTransId="{3A3B1743-9644-41A6-B8C9-D460697B9045}" sibTransId="{EBE3ACF4-1D28-44A0-93A9-3BC3F7828C79}"/>
    <dgm:cxn modelId="{DA23B019-0221-42D6-A510-FABBBB861BCB}" type="presOf" srcId="{01A30EB6-E522-4A2F-96FD-845CFEB116F0}" destId="{0420B5CA-FE2B-4769-9CF5-6195CE31C3A8}" srcOrd="0" destOrd="0" presId="urn:microsoft.com/office/officeart/2005/8/layout/vList5"/>
    <dgm:cxn modelId="{AB2C72CE-2A21-47A1-B793-F36097674A1A}" type="presOf" srcId="{8384F09C-30D7-47A2-91CA-D93A00D6537D}" destId="{CD0B2023-0895-471D-91E1-BCB7C891B591}" srcOrd="0" destOrd="0" presId="urn:microsoft.com/office/officeart/2005/8/layout/vList5"/>
    <dgm:cxn modelId="{E57CEB02-21C8-4EEF-B090-BE92218EE800}" srcId="{01A30EB6-E522-4A2F-96FD-845CFEB116F0}" destId="{9F205026-CDB6-4779-BED0-DAC16A234584}" srcOrd="0" destOrd="0" parTransId="{A3DB863B-4526-4D8E-AF23-44311EFCB98D}" sibTransId="{A971B65E-A905-4408-BF3B-083C7D00BA5E}"/>
    <dgm:cxn modelId="{F5F979FB-89E9-4F83-B1DA-87FC2064B24B}" srcId="{9F205026-CDB6-4779-BED0-DAC16A234584}" destId="{232B2A26-A64F-4A1E-BC90-3A78CB38C7EE}" srcOrd="1" destOrd="0" parTransId="{8B77A606-BD93-4ED2-950B-AC77838A3095}" sibTransId="{98ACE0FC-8473-422D-AB4D-39DA3A594C22}"/>
    <dgm:cxn modelId="{172D319B-20EE-4C59-A172-BB9112A1FCC6}" type="presOf" srcId="{9F205026-CDB6-4779-BED0-DAC16A234584}" destId="{D8CCDDC0-62BE-4734-A69D-B9B789A92B58}" srcOrd="0" destOrd="0" presId="urn:microsoft.com/office/officeart/2005/8/layout/vList5"/>
    <dgm:cxn modelId="{9624C187-033D-41E5-B459-7A23CFFBBC77}" srcId="{01A30EB6-E522-4A2F-96FD-845CFEB116F0}" destId="{090EF38C-8D36-4002-8C23-CA85CB66A5AA}" srcOrd="1" destOrd="0" parTransId="{56811A64-30DB-40AA-AB6D-886B13CF671B}" sibTransId="{1BFEE36A-1DD2-4719-9E38-47D2A142E199}"/>
    <dgm:cxn modelId="{7E0B2845-B967-4D71-8F4C-A6978A2827A1}" srcId="{9F205026-CDB6-4779-BED0-DAC16A234584}" destId="{E384F9BD-8D6C-4C20-89AB-B04D8C3A46E7}" srcOrd="0" destOrd="0" parTransId="{E856754A-01EC-4543-88CB-93451B444613}" sibTransId="{D0BEA5F6-B3BE-4077-A972-8FA2DC2B92AB}"/>
    <dgm:cxn modelId="{F189E38B-119D-4A00-A285-F8C9DF10A6BF}" type="presOf" srcId="{E384F9BD-8D6C-4C20-89AB-B04D8C3A46E7}" destId="{9A904B77-59A7-4266-B57A-1C1386081812}" srcOrd="0" destOrd="0" presId="urn:microsoft.com/office/officeart/2005/8/layout/vList5"/>
    <dgm:cxn modelId="{B1172FD0-2AFD-47B3-AFDB-6B78CE36F5D2}" type="presOf" srcId="{090EF38C-8D36-4002-8C23-CA85CB66A5AA}" destId="{534E8F8A-EAE6-4EEA-85AC-7347069ADB34}" srcOrd="0" destOrd="0" presId="urn:microsoft.com/office/officeart/2005/8/layout/vList5"/>
    <dgm:cxn modelId="{48B5E313-C06B-47C0-ACF0-00EA60BC0095}" type="presParOf" srcId="{0420B5CA-FE2B-4769-9CF5-6195CE31C3A8}" destId="{C4678EE6-112B-4BD6-A197-F9D91EE89C8B}" srcOrd="0" destOrd="0" presId="urn:microsoft.com/office/officeart/2005/8/layout/vList5"/>
    <dgm:cxn modelId="{A8BA7FD3-8C03-4A80-9911-C7F749864A48}" type="presParOf" srcId="{C4678EE6-112B-4BD6-A197-F9D91EE89C8B}" destId="{D8CCDDC0-62BE-4734-A69D-B9B789A92B58}" srcOrd="0" destOrd="0" presId="urn:microsoft.com/office/officeart/2005/8/layout/vList5"/>
    <dgm:cxn modelId="{7BD2A12B-561F-4DE0-8687-E51C527D6D31}" type="presParOf" srcId="{C4678EE6-112B-4BD6-A197-F9D91EE89C8B}" destId="{9A904B77-59A7-4266-B57A-1C1386081812}" srcOrd="1" destOrd="0" presId="urn:microsoft.com/office/officeart/2005/8/layout/vList5"/>
    <dgm:cxn modelId="{BB9A22FD-3ACD-45FC-A1AA-7A998086EEED}" type="presParOf" srcId="{0420B5CA-FE2B-4769-9CF5-6195CE31C3A8}" destId="{AC7DA867-A7F1-4DDC-BAEE-32DA7371C101}" srcOrd="1" destOrd="0" presId="urn:microsoft.com/office/officeart/2005/8/layout/vList5"/>
    <dgm:cxn modelId="{ADE2C7FA-6418-42AC-A160-238988F04414}" type="presParOf" srcId="{0420B5CA-FE2B-4769-9CF5-6195CE31C3A8}" destId="{0668A1C4-8E94-4BE5-93EE-1B1A34CBD523}" srcOrd="2" destOrd="0" presId="urn:microsoft.com/office/officeart/2005/8/layout/vList5"/>
    <dgm:cxn modelId="{8C23B05D-C13C-4A67-9A0C-318FECA0AA1E}" type="presParOf" srcId="{0668A1C4-8E94-4BE5-93EE-1B1A34CBD523}" destId="{534E8F8A-EAE6-4EEA-85AC-7347069ADB34}" srcOrd="0" destOrd="0" presId="urn:microsoft.com/office/officeart/2005/8/layout/vList5"/>
    <dgm:cxn modelId="{DB40EDBF-CECD-409F-9DF5-CCC839D3CC62}" type="presParOf" srcId="{0668A1C4-8E94-4BE5-93EE-1B1A34CBD523}" destId="{CD0B2023-0895-471D-91E1-BCB7C891B5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D6B05-DEC2-4AF0-93DC-071D6CF55B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437C21-2B68-4B5E-A115-8AED539F39EC}">
      <dgm:prSet phldrT="[Text]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cs-CZ" dirty="0" smtClean="0"/>
            <a:t>Podporovat především její </a:t>
          </a:r>
          <a:r>
            <a:rPr lang="cs-CZ" dirty="0" err="1" smtClean="0"/>
            <a:t>autoevaluaci</a:t>
          </a:r>
          <a:r>
            <a:rPr lang="cs-CZ" dirty="0" smtClean="0"/>
            <a:t>.</a:t>
          </a:r>
          <a:endParaRPr lang="cs-CZ" dirty="0">
            <a:solidFill>
              <a:schemeClr val="bg1"/>
            </a:solidFill>
          </a:endParaRPr>
        </a:p>
      </dgm:t>
    </dgm:pt>
    <dgm:pt modelId="{A69B9CBE-23AD-4B3A-9E6A-07450E83B888}" type="parTrans" cxnId="{E8620CB5-0B4E-406A-9283-A8C37356D57A}">
      <dgm:prSet/>
      <dgm:spPr/>
      <dgm:t>
        <a:bodyPr/>
        <a:lstStyle/>
        <a:p>
          <a:endParaRPr lang="cs-CZ"/>
        </a:p>
      </dgm:t>
    </dgm:pt>
    <dgm:pt modelId="{6677FFDE-2177-4AF7-9555-E11334FB5748}" type="sibTrans" cxnId="{E8620CB5-0B4E-406A-9283-A8C37356D57A}">
      <dgm:prSet/>
      <dgm:spPr/>
      <dgm:t>
        <a:bodyPr/>
        <a:lstStyle/>
        <a:p>
          <a:endParaRPr lang="cs-CZ"/>
        </a:p>
      </dgm:t>
    </dgm:pt>
    <dgm:pt modelId="{B25F6039-B133-4F2A-95B1-1CC460FC9169}">
      <dgm:prSet phldrT="[Text]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algn="just" rtl="0"/>
          <a:r>
            <a:rPr lang="cs-CZ" dirty="0" smtClean="0"/>
            <a:t>Vést školy k vlastní odpovědnosti, ne k závislosti na externím hodnocení a snaze vyhovět hodnotitelům.</a:t>
          </a:r>
          <a:endParaRPr lang="cs-CZ" dirty="0">
            <a:solidFill>
              <a:schemeClr val="bg1"/>
            </a:solidFill>
          </a:endParaRPr>
        </a:p>
      </dgm:t>
    </dgm:pt>
    <dgm:pt modelId="{4C9A8B30-E612-4FA3-B7CF-CB05D065E361}" type="parTrans" cxnId="{E1881ED2-4350-4960-A617-2FFFB03E6F6C}">
      <dgm:prSet/>
      <dgm:spPr/>
      <dgm:t>
        <a:bodyPr/>
        <a:lstStyle/>
        <a:p>
          <a:endParaRPr lang="cs-CZ"/>
        </a:p>
      </dgm:t>
    </dgm:pt>
    <dgm:pt modelId="{769934A8-79CE-4E35-AE65-840C5A8AFAF9}" type="sibTrans" cxnId="{E1881ED2-4350-4960-A617-2FFFB03E6F6C}">
      <dgm:prSet/>
      <dgm:spPr/>
      <dgm:t>
        <a:bodyPr/>
        <a:lstStyle/>
        <a:p>
          <a:endParaRPr lang="cs-CZ"/>
        </a:p>
      </dgm:t>
    </dgm:pt>
    <dgm:pt modelId="{2B9F5FE9-BCED-4883-AD7D-C0B73103C92B}" type="pres">
      <dgm:prSet presAssocID="{7AFD6B05-DEC2-4AF0-93DC-071D6CF55B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74E52B87-207E-4D68-B7F8-93481C1A88E5}" type="pres">
      <dgm:prSet presAssocID="{7AFD6B05-DEC2-4AF0-93DC-071D6CF55B4B}" presName="Name1" presStyleCnt="0"/>
      <dgm:spPr/>
    </dgm:pt>
    <dgm:pt modelId="{9F156EAE-C514-4C48-A261-E1521A1E2679}" type="pres">
      <dgm:prSet presAssocID="{7AFD6B05-DEC2-4AF0-93DC-071D6CF55B4B}" presName="cycle" presStyleCnt="0"/>
      <dgm:spPr/>
    </dgm:pt>
    <dgm:pt modelId="{E10D30D7-EC60-4C89-8512-B6C5C5AEDCBE}" type="pres">
      <dgm:prSet presAssocID="{7AFD6B05-DEC2-4AF0-93DC-071D6CF55B4B}" presName="srcNode" presStyleLbl="node1" presStyleIdx="0" presStyleCnt="2"/>
      <dgm:spPr/>
    </dgm:pt>
    <dgm:pt modelId="{B063E157-62FE-4954-9B4A-6ACADBC94E2D}" type="pres">
      <dgm:prSet presAssocID="{7AFD6B05-DEC2-4AF0-93DC-071D6CF55B4B}" presName="conn" presStyleLbl="parChTrans1D2" presStyleIdx="0" presStyleCnt="1"/>
      <dgm:spPr/>
      <dgm:t>
        <a:bodyPr/>
        <a:lstStyle/>
        <a:p>
          <a:endParaRPr lang="cs-CZ"/>
        </a:p>
      </dgm:t>
    </dgm:pt>
    <dgm:pt modelId="{29722AAD-EE45-4352-808D-72516B075F6A}" type="pres">
      <dgm:prSet presAssocID="{7AFD6B05-DEC2-4AF0-93DC-071D6CF55B4B}" presName="extraNode" presStyleLbl="node1" presStyleIdx="0" presStyleCnt="2"/>
      <dgm:spPr/>
    </dgm:pt>
    <dgm:pt modelId="{F9D93B48-A1BF-40E2-AC57-CD6AA9244043}" type="pres">
      <dgm:prSet presAssocID="{7AFD6B05-DEC2-4AF0-93DC-071D6CF55B4B}" presName="dstNode" presStyleLbl="node1" presStyleIdx="0" presStyleCnt="2"/>
      <dgm:spPr/>
    </dgm:pt>
    <dgm:pt modelId="{F2BA65F5-25EC-4150-8729-F6ABA35B8AF2}" type="pres">
      <dgm:prSet presAssocID="{D8437C21-2B68-4B5E-A115-8AED539F39E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CD9F51-31C4-40C1-8BBD-6EBAFFA5D3E7}" type="pres">
      <dgm:prSet presAssocID="{D8437C21-2B68-4B5E-A115-8AED539F39EC}" presName="accent_1" presStyleCnt="0"/>
      <dgm:spPr/>
    </dgm:pt>
    <dgm:pt modelId="{CE0F8248-E5FB-4ED5-92F7-5D58C0A94540}" type="pres">
      <dgm:prSet presAssocID="{D8437C21-2B68-4B5E-A115-8AED539F39EC}" presName="accentRepeatNode" presStyleLbl="solidFgAcc1" presStyleIdx="0" presStyleCnt="2"/>
      <dgm:spPr/>
    </dgm:pt>
    <dgm:pt modelId="{C5E17F5C-0B72-48AB-B59F-1A50A4367868}" type="pres">
      <dgm:prSet presAssocID="{B25F6039-B133-4F2A-95B1-1CC460FC916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A91B88-AE08-4C8A-AF96-532E02941F09}" type="pres">
      <dgm:prSet presAssocID="{B25F6039-B133-4F2A-95B1-1CC460FC9169}" presName="accent_2" presStyleCnt="0"/>
      <dgm:spPr/>
    </dgm:pt>
    <dgm:pt modelId="{F06EF267-22FE-46FA-8FB9-D024348E867A}" type="pres">
      <dgm:prSet presAssocID="{B25F6039-B133-4F2A-95B1-1CC460FC9169}" presName="accentRepeatNode" presStyleLbl="solidFgAcc1" presStyleIdx="1" presStyleCnt="2"/>
      <dgm:spPr/>
    </dgm:pt>
  </dgm:ptLst>
  <dgm:cxnLst>
    <dgm:cxn modelId="{D96B4DDA-30CA-4160-B46F-C961EF1142C7}" type="presOf" srcId="{D8437C21-2B68-4B5E-A115-8AED539F39EC}" destId="{F2BA65F5-25EC-4150-8729-F6ABA35B8AF2}" srcOrd="0" destOrd="0" presId="urn:microsoft.com/office/officeart/2008/layout/VerticalCurvedList"/>
    <dgm:cxn modelId="{09F0E055-8021-4761-8D93-0716CFFF615C}" type="presOf" srcId="{7AFD6B05-DEC2-4AF0-93DC-071D6CF55B4B}" destId="{2B9F5FE9-BCED-4883-AD7D-C0B73103C92B}" srcOrd="0" destOrd="0" presId="urn:microsoft.com/office/officeart/2008/layout/VerticalCurvedList"/>
    <dgm:cxn modelId="{E1881ED2-4350-4960-A617-2FFFB03E6F6C}" srcId="{7AFD6B05-DEC2-4AF0-93DC-071D6CF55B4B}" destId="{B25F6039-B133-4F2A-95B1-1CC460FC9169}" srcOrd="1" destOrd="0" parTransId="{4C9A8B30-E612-4FA3-B7CF-CB05D065E361}" sibTransId="{769934A8-79CE-4E35-AE65-840C5A8AFAF9}"/>
    <dgm:cxn modelId="{E8620CB5-0B4E-406A-9283-A8C37356D57A}" srcId="{7AFD6B05-DEC2-4AF0-93DC-071D6CF55B4B}" destId="{D8437C21-2B68-4B5E-A115-8AED539F39EC}" srcOrd="0" destOrd="0" parTransId="{A69B9CBE-23AD-4B3A-9E6A-07450E83B888}" sibTransId="{6677FFDE-2177-4AF7-9555-E11334FB5748}"/>
    <dgm:cxn modelId="{E1A41B51-D4DD-42BE-9AC7-0D7FC013435A}" type="presOf" srcId="{6677FFDE-2177-4AF7-9555-E11334FB5748}" destId="{B063E157-62FE-4954-9B4A-6ACADBC94E2D}" srcOrd="0" destOrd="0" presId="urn:microsoft.com/office/officeart/2008/layout/VerticalCurvedList"/>
    <dgm:cxn modelId="{BBE28A15-087E-4613-B896-DECBCE5A3693}" type="presOf" srcId="{B25F6039-B133-4F2A-95B1-1CC460FC9169}" destId="{C5E17F5C-0B72-48AB-B59F-1A50A4367868}" srcOrd="0" destOrd="0" presId="urn:microsoft.com/office/officeart/2008/layout/VerticalCurvedList"/>
    <dgm:cxn modelId="{E1574847-7C0B-462E-94C7-834A65EF9476}" type="presParOf" srcId="{2B9F5FE9-BCED-4883-AD7D-C0B73103C92B}" destId="{74E52B87-207E-4D68-B7F8-93481C1A88E5}" srcOrd="0" destOrd="0" presId="urn:microsoft.com/office/officeart/2008/layout/VerticalCurvedList"/>
    <dgm:cxn modelId="{3C923AE7-2FD9-4174-A6B7-F3CBF4EEA256}" type="presParOf" srcId="{74E52B87-207E-4D68-B7F8-93481C1A88E5}" destId="{9F156EAE-C514-4C48-A261-E1521A1E2679}" srcOrd="0" destOrd="0" presId="urn:microsoft.com/office/officeart/2008/layout/VerticalCurvedList"/>
    <dgm:cxn modelId="{4DCCF681-C017-4490-AF08-69F26C0D3E58}" type="presParOf" srcId="{9F156EAE-C514-4C48-A261-E1521A1E2679}" destId="{E10D30D7-EC60-4C89-8512-B6C5C5AEDCBE}" srcOrd="0" destOrd="0" presId="urn:microsoft.com/office/officeart/2008/layout/VerticalCurvedList"/>
    <dgm:cxn modelId="{07FBCB3B-0603-42CA-9EDF-8356B77BD203}" type="presParOf" srcId="{9F156EAE-C514-4C48-A261-E1521A1E2679}" destId="{B063E157-62FE-4954-9B4A-6ACADBC94E2D}" srcOrd="1" destOrd="0" presId="urn:microsoft.com/office/officeart/2008/layout/VerticalCurvedList"/>
    <dgm:cxn modelId="{2DEE6039-DA18-40F6-8D4A-8C37F153C0C6}" type="presParOf" srcId="{9F156EAE-C514-4C48-A261-E1521A1E2679}" destId="{29722AAD-EE45-4352-808D-72516B075F6A}" srcOrd="2" destOrd="0" presId="urn:microsoft.com/office/officeart/2008/layout/VerticalCurvedList"/>
    <dgm:cxn modelId="{984DC229-EFE8-4BC6-8501-5E826C3F227B}" type="presParOf" srcId="{9F156EAE-C514-4C48-A261-E1521A1E2679}" destId="{F9D93B48-A1BF-40E2-AC57-CD6AA9244043}" srcOrd="3" destOrd="0" presId="urn:microsoft.com/office/officeart/2008/layout/VerticalCurvedList"/>
    <dgm:cxn modelId="{14D3E707-1777-4831-9D22-0CD5A6B771F8}" type="presParOf" srcId="{74E52B87-207E-4D68-B7F8-93481C1A88E5}" destId="{F2BA65F5-25EC-4150-8729-F6ABA35B8AF2}" srcOrd="1" destOrd="0" presId="urn:microsoft.com/office/officeart/2008/layout/VerticalCurvedList"/>
    <dgm:cxn modelId="{C006E9FF-03DC-4C49-B075-5B2C45AB402E}" type="presParOf" srcId="{74E52B87-207E-4D68-B7F8-93481C1A88E5}" destId="{8BCD9F51-31C4-40C1-8BBD-6EBAFFA5D3E7}" srcOrd="2" destOrd="0" presId="urn:microsoft.com/office/officeart/2008/layout/VerticalCurvedList"/>
    <dgm:cxn modelId="{70500FC8-DDAB-4642-B3F2-A73DF899A5E6}" type="presParOf" srcId="{8BCD9F51-31C4-40C1-8BBD-6EBAFFA5D3E7}" destId="{CE0F8248-E5FB-4ED5-92F7-5D58C0A94540}" srcOrd="0" destOrd="0" presId="urn:microsoft.com/office/officeart/2008/layout/VerticalCurvedList"/>
    <dgm:cxn modelId="{67AC5D1E-10A6-44DE-A405-33A5518BD1E8}" type="presParOf" srcId="{74E52B87-207E-4D68-B7F8-93481C1A88E5}" destId="{C5E17F5C-0B72-48AB-B59F-1A50A4367868}" srcOrd="3" destOrd="0" presId="urn:microsoft.com/office/officeart/2008/layout/VerticalCurvedList"/>
    <dgm:cxn modelId="{5A344F71-9BF8-490E-BBCA-994EDA97F830}" type="presParOf" srcId="{74E52B87-207E-4D68-B7F8-93481C1A88E5}" destId="{B4A91B88-AE08-4C8A-AF96-532E02941F09}" srcOrd="4" destOrd="0" presId="urn:microsoft.com/office/officeart/2008/layout/VerticalCurvedList"/>
    <dgm:cxn modelId="{781E467B-7289-41C7-B725-62F41B6B0838}" type="presParOf" srcId="{B4A91B88-AE08-4C8A-AF96-532E02941F09}" destId="{F06EF267-22FE-46FA-8FB9-D024348E86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30F1A5-BFEB-469E-A357-784F670C119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928CDE-0595-48AB-A73D-87EC341F882C}">
      <dgm:prSet custT="1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 rIns="360000"/>
        <a:lstStyle/>
        <a:p>
          <a:pPr rtl="0"/>
          <a:r>
            <a:rPr lang="cs-CZ" sz="2000" b="0" i="0" baseline="0" dirty="0" smtClean="0">
              <a:solidFill>
                <a:schemeClr val="bg1">
                  <a:lumMod val="85000"/>
                </a:schemeClr>
              </a:solidFill>
            </a:rPr>
            <a:t>Klasické kurzy DVPP doplněné další podporou například formou spolupráce přímo ve škole.</a:t>
          </a:r>
          <a:endParaRPr lang="cs-CZ" sz="2000" dirty="0">
            <a:solidFill>
              <a:schemeClr val="bg1">
                <a:lumMod val="85000"/>
              </a:schemeClr>
            </a:solidFill>
          </a:endParaRPr>
        </a:p>
      </dgm:t>
    </dgm:pt>
    <dgm:pt modelId="{DAF1DB7C-1B7A-425F-9E5C-82A1338435C0}" type="parTrans" cxnId="{C8657B88-E43B-4E56-8600-090D24BCC06E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6A0BE3DC-7765-4688-B2C5-6DDAE1CEA229}" type="sibTrans" cxnId="{C8657B88-E43B-4E56-8600-090D24BCC06E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AE2B03C3-EDC9-4268-B0F2-FA5A40379E3B}">
      <dgm:prSet custT="1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cs-CZ" sz="2000" b="0" i="0" baseline="0" dirty="0" smtClean="0">
              <a:solidFill>
                <a:schemeClr val="bg1">
                  <a:lumMod val="85000"/>
                </a:schemeClr>
              </a:solidFill>
            </a:rPr>
            <a:t>Tandemová výuka</a:t>
          </a:r>
          <a:r>
            <a:rPr lang="cs-CZ" sz="1700" b="0" i="0" baseline="0" dirty="0" smtClean="0">
              <a:solidFill>
                <a:schemeClr val="bg1">
                  <a:lumMod val="85000"/>
                </a:schemeClr>
              </a:solidFill>
            </a:rPr>
            <a:t>. </a:t>
          </a:r>
          <a:endParaRPr lang="cs-CZ" sz="1700" dirty="0">
            <a:solidFill>
              <a:schemeClr val="bg1">
                <a:lumMod val="85000"/>
              </a:schemeClr>
            </a:solidFill>
          </a:endParaRPr>
        </a:p>
      </dgm:t>
    </dgm:pt>
    <dgm:pt modelId="{64EABA44-D12B-4068-A37B-99CC49F39DFF}" type="parTrans" cxnId="{EE4CAB3B-252C-446E-8E50-5DAB8717CC42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85B5D746-D5CF-455C-996A-F48CB3CFE935}" type="sibTrans" cxnId="{EE4CAB3B-252C-446E-8E50-5DAB8717CC42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602A226E-122B-43DA-882E-96785B393365}">
      <dgm:prSet custT="1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cs-CZ" sz="2000" b="0" i="0" baseline="0" dirty="0" smtClean="0">
              <a:solidFill>
                <a:schemeClr val="bg1">
                  <a:lumMod val="85000"/>
                </a:schemeClr>
              </a:solidFill>
            </a:rPr>
            <a:t>Nové metody ve výuce</a:t>
          </a:r>
          <a:r>
            <a:rPr lang="cs-CZ" sz="1700" b="0" i="0" baseline="0" dirty="0" smtClean="0">
              <a:solidFill>
                <a:schemeClr val="bg1">
                  <a:lumMod val="85000"/>
                </a:schemeClr>
              </a:solidFill>
            </a:rPr>
            <a:t>.</a:t>
          </a:r>
          <a:endParaRPr lang="cs-CZ" sz="1700" dirty="0">
            <a:solidFill>
              <a:schemeClr val="bg1">
                <a:lumMod val="85000"/>
              </a:schemeClr>
            </a:solidFill>
          </a:endParaRPr>
        </a:p>
      </dgm:t>
    </dgm:pt>
    <dgm:pt modelId="{455BB6DA-8F52-40BC-AFAB-1FD8D5C9EAA5}" type="parTrans" cxnId="{9E5383EC-7D5A-48B6-9211-C585C0135E06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4BE48009-BB0A-46B7-8989-95E9974921F5}" type="sibTrans" cxnId="{9E5383EC-7D5A-48B6-9211-C585C0135E06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DD1502B2-0860-4AFF-93BB-BF5459C9C4A5}">
      <dgm:prSet custT="1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cs-CZ" sz="2000" b="0" i="0" baseline="0" dirty="0" smtClean="0">
              <a:solidFill>
                <a:schemeClr val="bg1">
                  <a:lumMod val="85000"/>
                </a:schemeClr>
              </a:solidFill>
            </a:rPr>
            <a:t>Vzájemná spolupráce.</a:t>
          </a:r>
          <a:endParaRPr lang="cs-CZ" sz="2000" dirty="0">
            <a:solidFill>
              <a:schemeClr val="bg1">
                <a:lumMod val="85000"/>
              </a:schemeClr>
            </a:solidFill>
          </a:endParaRPr>
        </a:p>
      </dgm:t>
    </dgm:pt>
    <dgm:pt modelId="{234F0B40-FFEE-4745-BE61-F699238AB4D5}" type="parTrans" cxnId="{0220A214-6F91-43B1-9D7A-7D4A8F7FF03B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5565174C-5148-4A66-855D-D8701EF24B3F}" type="sibTrans" cxnId="{0220A214-6F91-43B1-9D7A-7D4A8F7FF03B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224B6E9B-1F9C-482E-B737-512C1D9D2A64}">
      <dgm:prSet custT="1"/>
      <dgm:spPr>
        <a:gradFill flip="none" rotWithShape="0">
          <a:gsLst>
            <a:gs pos="0">
              <a:srgbClr val="0073CF">
                <a:shade val="30000"/>
                <a:satMod val="115000"/>
              </a:srgbClr>
            </a:gs>
            <a:gs pos="50000">
              <a:srgbClr val="0073CF">
                <a:shade val="67500"/>
                <a:satMod val="115000"/>
              </a:srgbClr>
            </a:gs>
            <a:gs pos="100000">
              <a:srgbClr val="0073C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 rtl="0"/>
          <a:r>
            <a:rPr lang="cs-CZ" sz="2000" b="0" i="0" baseline="0" dirty="0" smtClean="0">
              <a:solidFill>
                <a:schemeClr val="bg1">
                  <a:lumMod val="85000"/>
                </a:schemeClr>
              </a:solidFill>
            </a:rPr>
            <a:t>Výměna zkušeností mezi školami </a:t>
          </a:r>
          <a:r>
            <a:rPr lang="cs-CZ" sz="2000" b="0" i="0" baseline="0" dirty="0" smtClean="0">
              <a:solidFill>
                <a:schemeClr val="bg1">
                  <a:lumMod val="85000"/>
                </a:schemeClr>
              </a:solidFill>
              <a:sym typeface="Symbol" panose="05050102010706020507" pitchFamily="18" charset="2"/>
            </a:rPr>
            <a:t></a:t>
          </a:r>
          <a:r>
            <a:rPr lang="cs-CZ" sz="2000" b="0" i="0" baseline="0" dirty="0" smtClean="0">
              <a:solidFill>
                <a:schemeClr val="bg1">
                  <a:lumMod val="85000"/>
                </a:schemeClr>
              </a:solidFill>
            </a:rPr>
            <a:t> spolupráce v rámci MAP.</a:t>
          </a:r>
          <a:endParaRPr lang="cs-CZ" sz="2000" dirty="0">
            <a:solidFill>
              <a:schemeClr val="bg1">
                <a:lumMod val="85000"/>
              </a:schemeClr>
            </a:solidFill>
          </a:endParaRPr>
        </a:p>
      </dgm:t>
    </dgm:pt>
    <dgm:pt modelId="{D4D920EE-CDA5-46AE-BB24-131FD00C09F6}" type="parTrans" cxnId="{D3A156FE-2D5B-4676-869E-1B01DB4F7D44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9EAFDD63-2AE3-44EE-8BD8-43E9FB763E33}" type="sibTrans" cxnId="{D3A156FE-2D5B-4676-869E-1B01DB4F7D44}">
      <dgm:prSet/>
      <dgm:spPr/>
      <dgm:t>
        <a:bodyPr/>
        <a:lstStyle/>
        <a:p>
          <a:endParaRPr lang="cs-CZ">
            <a:solidFill>
              <a:schemeClr val="bg1">
                <a:lumMod val="85000"/>
              </a:schemeClr>
            </a:solidFill>
          </a:endParaRPr>
        </a:p>
      </dgm:t>
    </dgm:pt>
    <dgm:pt modelId="{9C5E214A-1358-4034-A3EA-D4CC4EAE9419}" type="pres">
      <dgm:prSet presAssocID="{D830F1A5-BFEB-469E-A357-784F670C11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ED49360D-162B-4F99-B550-E59E27E5F043}" type="pres">
      <dgm:prSet presAssocID="{D830F1A5-BFEB-469E-A357-784F670C1192}" presName="Name1" presStyleCnt="0"/>
      <dgm:spPr/>
    </dgm:pt>
    <dgm:pt modelId="{2EAEF833-8994-4BB0-A221-C1A494E65AFC}" type="pres">
      <dgm:prSet presAssocID="{D830F1A5-BFEB-469E-A357-784F670C1192}" presName="cycle" presStyleCnt="0"/>
      <dgm:spPr/>
    </dgm:pt>
    <dgm:pt modelId="{A1DA9967-4F23-449E-B5CE-B80604C9FEBA}" type="pres">
      <dgm:prSet presAssocID="{D830F1A5-BFEB-469E-A357-784F670C1192}" presName="srcNode" presStyleLbl="node1" presStyleIdx="0" presStyleCnt="5"/>
      <dgm:spPr/>
    </dgm:pt>
    <dgm:pt modelId="{16E6A6A9-A0DC-4695-8220-8F5A89D80EE1}" type="pres">
      <dgm:prSet presAssocID="{D830F1A5-BFEB-469E-A357-784F670C1192}" presName="conn" presStyleLbl="parChTrans1D2" presStyleIdx="0" presStyleCnt="1"/>
      <dgm:spPr/>
      <dgm:t>
        <a:bodyPr/>
        <a:lstStyle/>
        <a:p>
          <a:endParaRPr lang="cs-CZ"/>
        </a:p>
      </dgm:t>
    </dgm:pt>
    <dgm:pt modelId="{C3D2C871-06F1-4591-A5EF-7C638875F695}" type="pres">
      <dgm:prSet presAssocID="{D830F1A5-BFEB-469E-A357-784F670C1192}" presName="extraNode" presStyleLbl="node1" presStyleIdx="0" presStyleCnt="5"/>
      <dgm:spPr/>
    </dgm:pt>
    <dgm:pt modelId="{A36862FF-E3D1-4C09-B0A9-DD0B6325307E}" type="pres">
      <dgm:prSet presAssocID="{D830F1A5-BFEB-469E-A357-784F670C1192}" presName="dstNode" presStyleLbl="node1" presStyleIdx="0" presStyleCnt="5"/>
      <dgm:spPr/>
    </dgm:pt>
    <dgm:pt modelId="{2B795E85-7CEF-4D1E-A9FE-5F16FFF76BE5}" type="pres">
      <dgm:prSet presAssocID="{57928CDE-0595-48AB-A73D-87EC341F882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8B2A54-7D3D-427F-8BD1-BF96724665B5}" type="pres">
      <dgm:prSet presAssocID="{57928CDE-0595-48AB-A73D-87EC341F882C}" presName="accent_1" presStyleCnt="0"/>
      <dgm:spPr/>
    </dgm:pt>
    <dgm:pt modelId="{77998172-1857-4264-B6D8-FBD7DF848425}" type="pres">
      <dgm:prSet presAssocID="{57928CDE-0595-48AB-A73D-87EC341F882C}" presName="accentRepeatNode" presStyleLbl="solidFgAcc1" presStyleIdx="0" presStyleCnt="5"/>
      <dgm:spPr/>
    </dgm:pt>
    <dgm:pt modelId="{A672526B-DEA9-4282-9A41-E9AA23A2EDD7}" type="pres">
      <dgm:prSet presAssocID="{AE2B03C3-EDC9-4268-B0F2-FA5A40379E3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3A06FB-50A3-483B-A575-35C22F95452C}" type="pres">
      <dgm:prSet presAssocID="{AE2B03C3-EDC9-4268-B0F2-FA5A40379E3B}" presName="accent_2" presStyleCnt="0"/>
      <dgm:spPr/>
    </dgm:pt>
    <dgm:pt modelId="{5E4924CC-CFE9-404A-9EE5-915EE818C943}" type="pres">
      <dgm:prSet presAssocID="{AE2B03C3-EDC9-4268-B0F2-FA5A40379E3B}" presName="accentRepeatNode" presStyleLbl="solidFgAcc1" presStyleIdx="1" presStyleCnt="5"/>
      <dgm:spPr/>
    </dgm:pt>
    <dgm:pt modelId="{65FADDDC-B589-4EA0-A418-DC2B006DE12E}" type="pres">
      <dgm:prSet presAssocID="{602A226E-122B-43DA-882E-96785B39336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35FF16-B1CE-4030-ABC4-9AD354CF6433}" type="pres">
      <dgm:prSet presAssocID="{602A226E-122B-43DA-882E-96785B393365}" presName="accent_3" presStyleCnt="0"/>
      <dgm:spPr/>
    </dgm:pt>
    <dgm:pt modelId="{34A775FA-C1DA-4A37-9550-354FABBC5B31}" type="pres">
      <dgm:prSet presAssocID="{602A226E-122B-43DA-882E-96785B393365}" presName="accentRepeatNode" presStyleLbl="solidFgAcc1" presStyleIdx="2" presStyleCnt="5"/>
      <dgm:spPr/>
    </dgm:pt>
    <dgm:pt modelId="{85BFEE88-10AC-4601-ACBB-534636B35073}" type="pres">
      <dgm:prSet presAssocID="{DD1502B2-0860-4AFF-93BB-BF5459C9C4A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3BE5B8-F734-4FB7-9E70-F325F276414C}" type="pres">
      <dgm:prSet presAssocID="{DD1502B2-0860-4AFF-93BB-BF5459C9C4A5}" presName="accent_4" presStyleCnt="0"/>
      <dgm:spPr/>
    </dgm:pt>
    <dgm:pt modelId="{A59DE231-EC84-4A54-A254-CAA962A0D3F8}" type="pres">
      <dgm:prSet presAssocID="{DD1502B2-0860-4AFF-93BB-BF5459C9C4A5}" presName="accentRepeatNode" presStyleLbl="solidFgAcc1" presStyleIdx="3" presStyleCnt="5"/>
      <dgm:spPr/>
    </dgm:pt>
    <dgm:pt modelId="{2225EF97-0846-4A38-859A-D5D22CDF0C5D}" type="pres">
      <dgm:prSet presAssocID="{224B6E9B-1F9C-482E-B737-512C1D9D2A6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78B192-94E5-4554-9397-7274DC750277}" type="pres">
      <dgm:prSet presAssocID="{224B6E9B-1F9C-482E-B737-512C1D9D2A64}" presName="accent_5" presStyleCnt="0"/>
      <dgm:spPr/>
    </dgm:pt>
    <dgm:pt modelId="{721E2DD8-2358-4CC7-9156-991532402EA0}" type="pres">
      <dgm:prSet presAssocID="{224B6E9B-1F9C-482E-B737-512C1D9D2A64}" presName="accentRepeatNode" presStyleLbl="solidFgAcc1" presStyleIdx="4" presStyleCnt="5"/>
      <dgm:spPr/>
    </dgm:pt>
  </dgm:ptLst>
  <dgm:cxnLst>
    <dgm:cxn modelId="{D3A156FE-2D5B-4676-869E-1B01DB4F7D44}" srcId="{D830F1A5-BFEB-469E-A357-784F670C1192}" destId="{224B6E9B-1F9C-482E-B737-512C1D9D2A64}" srcOrd="4" destOrd="0" parTransId="{D4D920EE-CDA5-46AE-BB24-131FD00C09F6}" sibTransId="{9EAFDD63-2AE3-44EE-8BD8-43E9FB763E33}"/>
    <dgm:cxn modelId="{47D20973-A5C6-4840-9197-B951EADD58E0}" type="presOf" srcId="{224B6E9B-1F9C-482E-B737-512C1D9D2A64}" destId="{2225EF97-0846-4A38-859A-D5D22CDF0C5D}" srcOrd="0" destOrd="0" presId="urn:microsoft.com/office/officeart/2008/layout/VerticalCurvedList"/>
    <dgm:cxn modelId="{C8657B88-E43B-4E56-8600-090D24BCC06E}" srcId="{D830F1A5-BFEB-469E-A357-784F670C1192}" destId="{57928CDE-0595-48AB-A73D-87EC341F882C}" srcOrd="0" destOrd="0" parTransId="{DAF1DB7C-1B7A-425F-9E5C-82A1338435C0}" sibTransId="{6A0BE3DC-7765-4688-B2C5-6DDAE1CEA229}"/>
    <dgm:cxn modelId="{E4E75EA9-E6A6-49F6-B12E-8FDAEEC7B557}" type="presOf" srcId="{D830F1A5-BFEB-469E-A357-784F670C1192}" destId="{9C5E214A-1358-4034-A3EA-D4CC4EAE9419}" srcOrd="0" destOrd="0" presId="urn:microsoft.com/office/officeart/2008/layout/VerticalCurvedList"/>
    <dgm:cxn modelId="{0220A214-6F91-43B1-9D7A-7D4A8F7FF03B}" srcId="{D830F1A5-BFEB-469E-A357-784F670C1192}" destId="{DD1502B2-0860-4AFF-93BB-BF5459C9C4A5}" srcOrd="3" destOrd="0" parTransId="{234F0B40-FFEE-4745-BE61-F699238AB4D5}" sibTransId="{5565174C-5148-4A66-855D-D8701EF24B3F}"/>
    <dgm:cxn modelId="{10B8311C-B6A7-4E13-9CFE-81AA16C9FDFE}" type="presOf" srcId="{DD1502B2-0860-4AFF-93BB-BF5459C9C4A5}" destId="{85BFEE88-10AC-4601-ACBB-534636B35073}" srcOrd="0" destOrd="0" presId="urn:microsoft.com/office/officeart/2008/layout/VerticalCurvedList"/>
    <dgm:cxn modelId="{43E76F66-554F-4A34-9272-3576C538A167}" type="presOf" srcId="{6A0BE3DC-7765-4688-B2C5-6DDAE1CEA229}" destId="{16E6A6A9-A0DC-4695-8220-8F5A89D80EE1}" srcOrd="0" destOrd="0" presId="urn:microsoft.com/office/officeart/2008/layout/VerticalCurvedList"/>
    <dgm:cxn modelId="{EE4CAB3B-252C-446E-8E50-5DAB8717CC42}" srcId="{D830F1A5-BFEB-469E-A357-784F670C1192}" destId="{AE2B03C3-EDC9-4268-B0F2-FA5A40379E3B}" srcOrd="1" destOrd="0" parTransId="{64EABA44-D12B-4068-A37B-99CC49F39DFF}" sibTransId="{85B5D746-D5CF-455C-996A-F48CB3CFE935}"/>
    <dgm:cxn modelId="{DABB1A95-DAC2-48CB-9438-928EA7511F2F}" type="presOf" srcId="{AE2B03C3-EDC9-4268-B0F2-FA5A40379E3B}" destId="{A672526B-DEA9-4282-9A41-E9AA23A2EDD7}" srcOrd="0" destOrd="0" presId="urn:microsoft.com/office/officeart/2008/layout/VerticalCurvedList"/>
    <dgm:cxn modelId="{DE238FD6-DDBB-47C7-9EB0-CE9FDC49F9B4}" type="presOf" srcId="{57928CDE-0595-48AB-A73D-87EC341F882C}" destId="{2B795E85-7CEF-4D1E-A9FE-5F16FFF76BE5}" srcOrd="0" destOrd="0" presId="urn:microsoft.com/office/officeart/2008/layout/VerticalCurvedList"/>
    <dgm:cxn modelId="{9E5383EC-7D5A-48B6-9211-C585C0135E06}" srcId="{D830F1A5-BFEB-469E-A357-784F670C1192}" destId="{602A226E-122B-43DA-882E-96785B393365}" srcOrd="2" destOrd="0" parTransId="{455BB6DA-8F52-40BC-AFAB-1FD8D5C9EAA5}" sibTransId="{4BE48009-BB0A-46B7-8989-95E9974921F5}"/>
    <dgm:cxn modelId="{D1E147C8-556E-4CD9-B737-7D502DD8C733}" type="presOf" srcId="{602A226E-122B-43DA-882E-96785B393365}" destId="{65FADDDC-B589-4EA0-A418-DC2B006DE12E}" srcOrd="0" destOrd="0" presId="urn:microsoft.com/office/officeart/2008/layout/VerticalCurvedList"/>
    <dgm:cxn modelId="{DD5281A3-DFAC-4FFA-91CA-4B45D1DBD9BA}" type="presParOf" srcId="{9C5E214A-1358-4034-A3EA-D4CC4EAE9419}" destId="{ED49360D-162B-4F99-B550-E59E27E5F043}" srcOrd="0" destOrd="0" presId="urn:microsoft.com/office/officeart/2008/layout/VerticalCurvedList"/>
    <dgm:cxn modelId="{BDE30DF6-5EC9-4D6D-882E-82A1C91477EB}" type="presParOf" srcId="{ED49360D-162B-4F99-B550-E59E27E5F043}" destId="{2EAEF833-8994-4BB0-A221-C1A494E65AFC}" srcOrd="0" destOrd="0" presId="urn:microsoft.com/office/officeart/2008/layout/VerticalCurvedList"/>
    <dgm:cxn modelId="{08A23F94-B7CE-4144-A23B-E9807742D2EF}" type="presParOf" srcId="{2EAEF833-8994-4BB0-A221-C1A494E65AFC}" destId="{A1DA9967-4F23-449E-B5CE-B80604C9FEBA}" srcOrd="0" destOrd="0" presId="urn:microsoft.com/office/officeart/2008/layout/VerticalCurvedList"/>
    <dgm:cxn modelId="{35865938-E803-4E0A-A9EC-2FEC4D361B61}" type="presParOf" srcId="{2EAEF833-8994-4BB0-A221-C1A494E65AFC}" destId="{16E6A6A9-A0DC-4695-8220-8F5A89D80EE1}" srcOrd="1" destOrd="0" presId="urn:microsoft.com/office/officeart/2008/layout/VerticalCurvedList"/>
    <dgm:cxn modelId="{F08D60A7-EB73-4F4A-B5C1-BE9944B48D94}" type="presParOf" srcId="{2EAEF833-8994-4BB0-A221-C1A494E65AFC}" destId="{C3D2C871-06F1-4591-A5EF-7C638875F695}" srcOrd="2" destOrd="0" presId="urn:microsoft.com/office/officeart/2008/layout/VerticalCurvedList"/>
    <dgm:cxn modelId="{F278AE80-792B-4A7C-83E0-FDA4DA7D1AAD}" type="presParOf" srcId="{2EAEF833-8994-4BB0-A221-C1A494E65AFC}" destId="{A36862FF-E3D1-4C09-B0A9-DD0B6325307E}" srcOrd="3" destOrd="0" presId="urn:microsoft.com/office/officeart/2008/layout/VerticalCurvedList"/>
    <dgm:cxn modelId="{693B615F-90A6-4043-83C1-8AE730E52F60}" type="presParOf" srcId="{ED49360D-162B-4F99-B550-E59E27E5F043}" destId="{2B795E85-7CEF-4D1E-A9FE-5F16FFF76BE5}" srcOrd="1" destOrd="0" presId="urn:microsoft.com/office/officeart/2008/layout/VerticalCurvedList"/>
    <dgm:cxn modelId="{E4882F6B-6CBD-4C46-BE03-6D023E30E233}" type="presParOf" srcId="{ED49360D-162B-4F99-B550-E59E27E5F043}" destId="{298B2A54-7D3D-427F-8BD1-BF96724665B5}" srcOrd="2" destOrd="0" presId="urn:microsoft.com/office/officeart/2008/layout/VerticalCurvedList"/>
    <dgm:cxn modelId="{FE6B4CED-D65C-4D47-8833-DB74A957707E}" type="presParOf" srcId="{298B2A54-7D3D-427F-8BD1-BF96724665B5}" destId="{77998172-1857-4264-B6D8-FBD7DF848425}" srcOrd="0" destOrd="0" presId="urn:microsoft.com/office/officeart/2008/layout/VerticalCurvedList"/>
    <dgm:cxn modelId="{566CC3F9-3E11-4297-8F72-8EE84B590CC5}" type="presParOf" srcId="{ED49360D-162B-4F99-B550-E59E27E5F043}" destId="{A672526B-DEA9-4282-9A41-E9AA23A2EDD7}" srcOrd="3" destOrd="0" presId="urn:microsoft.com/office/officeart/2008/layout/VerticalCurvedList"/>
    <dgm:cxn modelId="{E82E9DAB-96C4-40D6-BB7F-449AFF343E0F}" type="presParOf" srcId="{ED49360D-162B-4F99-B550-E59E27E5F043}" destId="{FA3A06FB-50A3-483B-A575-35C22F95452C}" srcOrd="4" destOrd="0" presId="urn:microsoft.com/office/officeart/2008/layout/VerticalCurvedList"/>
    <dgm:cxn modelId="{79062C87-DB57-4F43-A13D-913FC98E86E9}" type="presParOf" srcId="{FA3A06FB-50A3-483B-A575-35C22F95452C}" destId="{5E4924CC-CFE9-404A-9EE5-915EE818C943}" srcOrd="0" destOrd="0" presId="urn:microsoft.com/office/officeart/2008/layout/VerticalCurvedList"/>
    <dgm:cxn modelId="{2F3B4D98-F9B1-45AD-8DB7-4F4E9A817499}" type="presParOf" srcId="{ED49360D-162B-4F99-B550-E59E27E5F043}" destId="{65FADDDC-B589-4EA0-A418-DC2B006DE12E}" srcOrd="5" destOrd="0" presId="urn:microsoft.com/office/officeart/2008/layout/VerticalCurvedList"/>
    <dgm:cxn modelId="{F0AB420E-2958-4C28-93B3-3EC8248AB3B0}" type="presParOf" srcId="{ED49360D-162B-4F99-B550-E59E27E5F043}" destId="{7735FF16-B1CE-4030-ABC4-9AD354CF6433}" srcOrd="6" destOrd="0" presId="urn:microsoft.com/office/officeart/2008/layout/VerticalCurvedList"/>
    <dgm:cxn modelId="{0E868D5E-5EF1-4EE2-AADA-043D9DCB0F35}" type="presParOf" srcId="{7735FF16-B1CE-4030-ABC4-9AD354CF6433}" destId="{34A775FA-C1DA-4A37-9550-354FABBC5B31}" srcOrd="0" destOrd="0" presId="urn:microsoft.com/office/officeart/2008/layout/VerticalCurvedList"/>
    <dgm:cxn modelId="{5B405F46-0D40-4533-A59D-8F607591B64A}" type="presParOf" srcId="{ED49360D-162B-4F99-B550-E59E27E5F043}" destId="{85BFEE88-10AC-4601-ACBB-534636B35073}" srcOrd="7" destOrd="0" presId="urn:microsoft.com/office/officeart/2008/layout/VerticalCurvedList"/>
    <dgm:cxn modelId="{DD8AA6CA-FA09-4F3B-82C9-7458832EEAAA}" type="presParOf" srcId="{ED49360D-162B-4F99-B550-E59E27E5F043}" destId="{2D3BE5B8-F734-4FB7-9E70-F325F276414C}" srcOrd="8" destOrd="0" presId="urn:microsoft.com/office/officeart/2008/layout/VerticalCurvedList"/>
    <dgm:cxn modelId="{E7754679-C53E-4EAB-821A-2E1025FC5084}" type="presParOf" srcId="{2D3BE5B8-F734-4FB7-9E70-F325F276414C}" destId="{A59DE231-EC84-4A54-A254-CAA962A0D3F8}" srcOrd="0" destOrd="0" presId="urn:microsoft.com/office/officeart/2008/layout/VerticalCurvedList"/>
    <dgm:cxn modelId="{ADBD6DE7-B88C-4EA2-A32E-EA82A28F4402}" type="presParOf" srcId="{ED49360D-162B-4F99-B550-E59E27E5F043}" destId="{2225EF97-0846-4A38-859A-D5D22CDF0C5D}" srcOrd="9" destOrd="0" presId="urn:microsoft.com/office/officeart/2008/layout/VerticalCurvedList"/>
    <dgm:cxn modelId="{8D8AD165-A1D2-4910-8F2C-FB69EC789905}" type="presParOf" srcId="{ED49360D-162B-4F99-B550-E59E27E5F043}" destId="{D578B192-94E5-4554-9397-7274DC750277}" srcOrd="10" destOrd="0" presId="urn:microsoft.com/office/officeart/2008/layout/VerticalCurvedList"/>
    <dgm:cxn modelId="{897427F1-DC37-4BB3-881A-63A5D3A82B47}" type="presParOf" srcId="{D578B192-94E5-4554-9397-7274DC750277}" destId="{721E2DD8-2358-4CC7-9156-991532402E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3CB6-AB9E-419A-A3AC-A098F54FB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733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3CB6-AB9E-419A-A3AC-A098F54FB5DB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49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548680"/>
            <a:ext cx="5780078" cy="1512000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263" y="2474522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05985" y="2714421"/>
            <a:ext cx="7129463" cy="865188"/>
          </a:xfrm>
          <a:prstGeom prst="rect">
            <a:avLst/>
          </a:prstGeom>
        </p:spPr>
        <p:txBody>
          <a:bodyPr anchor="ctr"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1" y="3856376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4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3" y="4226860"/>
            <a:ext cx="7129463" cy="638868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1" y="5548340"/>
            <a:ext cx="7129463" cy="3757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19" y="6110265"/>
            <a:ext cx="3244163" cy="720000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6444208" y="8106"/>
            <a:ext cx="26865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cs-CZ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systém hodnocení</a:t>
            </a:r>
            <a:br>
              <a:rPr lang="cs-CZ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CZ.02.3.68/0.0/0.0/15_001/0000751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1868" y="1816716"/>
            <a:ext cx="8782619" cy="4204572"/>
          </a:xfrm>
          <a:prstGeom prst="rect">
            <a:avLst/>
          </a:prstGeom>
        </p:spPr>
        <p:txBody>
          <a:bodyPr anchor="ctr"/>
          <a:lstStyle>
            <a:lvl1pPr algn="just">
              <a:buClr>
                <a:schemeClr val="tx2"/>
              </a:buClr>
              <a:buFontTx/>
              <a:buBlip>
                <a:blip r:embed="rId2"/>
              </a:buBlip>
              <a:defRPr sz="2800"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64704"/>
            <a:ext cx="8784976" cy="8636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19" y="6110265"/>
            <a:ext cx="3244163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843734"/>
            <a:ext cx="8784976" cy="4177554"/>
          </a:xfrm>
          <a:prstGeom prst="rect">
            <a:avLst/>
          </a:prstGeom>
        </p:spPr>
        <p:txBody>
          <a:bodyPr anchor="ctr"/>
          <a:lstStyle>
            <a:lvl1pPr marL="180000" indent="0" algn="just">
              <a:buClr>
                <a:schemeClr val="tx2"/>
              </a:buClr>
              <a:buFontTx/>
              <a:buNone/>
              <a:defRPr sz="28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64704"/>
            <a:ext cx="8784976" cy="8636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19" y="6123328"/>
            <a:ext cx="3244163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924944"/>
            <a:ext cx="8784976" cy="3096344"/>
          </a:xfrm>
          <a:prstGeom prst="rect">
            <a:avLst/>
          </a:prstGeom>
        </p:spPr>
        <p:txBody>
          <a:bodyPr/>
          <a:lstStyle>
            <a:lvl1pPr algn="just">
              <a:buClr>
                <a:schemeClr val="tx2"/>
              </a:buClr>
              <a:buFontTx/>
              <a:buBlip>
                <a:blip r:embed="rId2"/>
              </a:buBlip>
              <a:defRPr sz="2800"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843733"/>
            <a:ext cx="8784976" cy="1081211"/>
          </a:xfrm>
          <a:prstGeom prst="rect">
            <a:avLst/>
          </a:prstGeom>
        </p:spPr>
        <p:txBody>
          <a:bodyPr wrap="square"/>
          <a:lstStyle>
            <a:lvl1pPr marL="180000" indent="0" algn="just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764704"/>
            <a:ext cx="8784976" cy="8636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19" y="6110265"/>
            <a:ext cx="3244163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34798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7539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331218" y="3557351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4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331640" y="3917391"/>
            <a:ext cx="7129463" cy="649312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379137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19" y="6109902"/>
            <a:ext cx="3244163" cy="720000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6516216" y="8106"/>
            <a:ext cx="26145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cs-CZ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systém hodnocení</a:t>
            </a:r>
            <a:br>
              <a:rPr lang="cs-CZ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CZ.02.3.68/0.0/0.0/15_001/0000751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4" name="Obdélník 3"/>
          <p:cNvSpPr/>
          <p:nvPr userDrawn="1"/>
        </p:nvSpPr>
        <p:spPr>
          <a:xfrm>
            <a:off x="6300192" y="174209"/>
            <a:ext cx="284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cs-CZ" sz="11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systém hodnocení</a:t>
            </a:r>
            <a:br>
              <a:rPr lang="cs-CZ" sz="11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1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CZ.02.3.68/0.0/0.0/15_001/0000751</a:t>
            </a:r>
            <a:endParaRPr lang="cs-CZ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1100" b="0" i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enarskeklub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projekty/ppu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uma.jcmf.cz/projekty/matematika-v-mediich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dana.prazakova@csicr.cz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605985" y="2492896"/>
            <a:ext cx="7129463" cy="1296144"/>
          </a:xfrm>
        </p:spPr>
        <p:txBody>
          <a:bodyPr/>
          <a:lstStyle/>
          <a:p>
            <a:pPr marL="0" indent="0"/>
            <a:r>
              <a:rPr lang="cs-CZ" sz="2800" dirty="0" smtClean="0"/>
              <a:t>Doporučení České školní inspekce pro práci škol, školských zařízení a jejich zřizovatelů </a:t>
            </a:r>
          </a:p>
          <a:p>
            <a:pPr marL="0" indent="0">
              <a:spcBef>
                <a:spcPts val="300"/>
              </a:spcBef>
            </a:pPr>
            <a:r>
              <a:rPr lang="cs-CZ" sz="2400" dirty="0" smtClean="0"/>
              <a:t>(příspěvek k implementaci MAP)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Ing. Dana Pražáková, Ph.D.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kancelář ústředního školního inspektora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Ostrov 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ǀ</a:t>
            </a:r>
            <a:r>
              <a:rPr lang="cs-CZ" dirty="0" smtClean="0"/>
              <a:t> 5. 10. </a:t>
            </a:r>
            <a:r>
              <a:rPr lang="cs-CZ" dirty="0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7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692696"/>
            <a:ext cx="8784976" cy="935608"/>
          </a:xfrm>
        </p:spPr>
        <p:txBody>
          <a:bodyPr/>
          <a:lstStyle/>
          <a:p>
            <a:r>
              <a:rPr lang="cs-CZ" dirty="0" smtClean="0"/>
              <a:t>Podmínky výuky – nedostatek zdrojů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7824"/>
            <a:ext cx="8064896" cy="36070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Zástupný symbol pro text 1"/>
          <p:cNvSpPr txBox="1">
            <a:spLocks/>
          </p:cNvSpPr>
          <p:nvPr/>
        </p:nvSpPr>
        <p:spPr>
          <a:xfrm>
            <a:off x="539552" y="5157192"/>
            <a:ext cx="8064896" cy="86409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cs-CZ" sz="2000" b="1" dirty="0" smtClean="0">
                <a:solidFill>
                  <a:srgbClr val="0073CF"/>
                </a:solidFill>
              </a:rPr>
              <a:t>Učitelé </a:t>
            </a:r>
            <a:r>
              <a:rPr lang="cs-CZ" sz="2000" b="1" dirty="0" smtClean="0">
                <a:solidFill>
                  <a:srgbClr val="0073CF"/>
                </a:solidFill>
                <a:sym typeface="Symbol" panose="05050102010706020507" pitchFamily="18" charset="2"/>
              </a:rPr>
              <a:t> </a:t>
            </a:r>
            <a:r>
              <a:rPr lang="cs-CZ" sz="2000" dirty="0" smtClean="0"/>
              <a:t>Čeští </a:t>
            </a:r>
            <a:r>
              <a:rPr lang="cs-CZ" sz="2000" dirty="0"/>
              <a:t>učitelé </a:t>
            </a:r>
            <a:r>
              <a:rPr lang="cs-CZ" sz="2000" dirty="0" smtClean="0"/>
              <a:t>podle TIMSS hodnotí celkově podmínky </a:t>
            </a:r>
            <a:r>
              <a:rPr lang="cs-CZ" sz="2000" dirty="0"/>
              <a:t>pro </a:t>
            </a:r>
            <a:r>
              <a:rPr lang="cs-CZ" sz="2000" dirty="0" smtClean="0"/>
              <a:t>výuku matematiky </a:t>
            </a:r>
            <a:r>
              <a:rPr lang="cs-CZ" sz="2000" dirty="0"/>
              <a:t>a přírodovědy na školách nejlépe ze všech </a:t>
            </a:r>
            <a:r>
              <a:rPr lang="cs-CZ" sz="2000" dirty="0" smtClean="0"/>
              <a:t>zemí.</a:t>
            </a:r>
          </a:p>
        </p:txBody>
      </p:sp>
    </p:spTree>
    <p:extLst>
      <p:ext uri="{BB962C8B-B14F-4D97-AF65-F5344CB8AC3E}">
        <p14:creationId xmlns:p14="http://schemas.microsoft.com/office/powerpoint/2010/main" val="1453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s odříznutými rohy na opačné straně 3"/>
          <p:cNvSpPr/>
          <p:nvPr/>
        </p:nvSpPr>
        <p:spPr>
          <a:xfrm>
            <a:off x="1259632" y="1376772"/>
            <a:ext cx="6624736" cy="4104456"/>
          </a:xfrm>
          <a:prstGeom prst="snip2Diag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73C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Zjištění ICILS ohledně využívání ICT ale naznačují rezervy, které často nejsou spojeny s technickým vybavením</a:t>
            </a:r>
            <a:r>
              <a:rPr lang="cs-CZ" sz="4000" b="1" dirty="0" smtClean="0">
                <a:solidFill>
                  <a:schemeClr val="bg1"/>
                </a:solidFill>
              </a:rPr>
              <a:t>…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0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692696"/>
            <a:ext cx="8784976" cy="935608"/>
          </a:xfrm>
        </p:spPr>
        <p:txBody>
          <a:bodyPr/>
          <a:lstStyle/>
          <a:p>
            <a:r>
              <a:rPr lang="cs-CZ" sz="3000" dirty="0"/>
              <a:t>Jak se učitelé vzdělávají v oblasti využití ICT při výuce?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244590"/>
              </p:ext>
            </p:extLst>
          </p:nvPr>
        </p:nvGraphicFramePr>
        <p:xfrm>
          <a:off x="688259" y="1615510"/>
          <a:ext cx="8019510" cy="437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Skupina 7"/>
          <p:cNvGrpSpPr/>
          <p:nvPr/>
        </p:nvGrpSpPr>
        <p:grpSpPr>
          <a:xfrm>
            <a:off x="755576" y="1727985"/>
            <a:ext cx="425682" cy="2077955"/>
            <a:chOff x="755576" y="1646229"/>
            <a:chExt cx="216024" cy="1062603"/>
          </a:xfrm>
        </p:grpSpPr>
        <p:cxnSp>
          <p:nvCxnSpPr>
            <p:cNvPr id="9" name="Přímá spojnice 8"/>
            <p:cNvCxnSpPr/>
            <p:nvPr/>
          </p:nvCxnSpPr>
          <p:spPr>
            <a:xfrm>
              <a:off x="755576" y="1650040"/>
              <a:ext cx="216024" cy="0"/>
            </a:xfrm>
            <a:prstGeom prst="line">
              <a:avLst/>
            </a:prstGeom>
            <a:ln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755576" y="2708832"/>
              <a:ext cx="216024" cy="0"/>
            </a:xfrm>
            <a:prstGeom prst="line">
              <a:avLst/>
            </a:prstGeom>
            <a:ln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755576" y="1646229"/>
              <a:ext cx="0" cy="1062603"/>
            </a:xfrm>
            <a:prstGeom prst="line">
              <a:avLst/>
            </a:prstGeom>
            <a:ln>
              <a:solidFill>
                <a:srgbClr val="C60C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ástupný symbol pro text 1"/>
          <p:cNvSpPr txBox="1">
            <a:spLocks/>
          </p:cNvSpPr>
          <p:nvPr/>
        </p:nvSpPr>
        <p:spPr>
          <a:xfrm rot="16200000">
            <a:off x="-754251" y="2565647"/>
            <a:ext cx="2332184" cy="4026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3"/>
              </a:buBlip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b="1" dirty="0" smtClean="0">
                <a:solidFill>
                  <a:srgbClr val="0070C0"/>
                </a:solidFill>
              </a:rPr>
              <a:t>Nejnavštěvovanější kurzy</a:t>
            </a:r>
          </a:p>
        </p:txBody>
      </p:sp>
    </p:spTree>
    <p:extLst>
      <p:ext uri="{BB962C8B-B14F-4D97-AF65-F5344CB8AC3E}">
        <p14:creationId xmlns:p14="http://schemas.microsoft.com/office/powerpoint/2010/main" val="5002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5559398"/>
              </p:ext>
            </p:extLst>
          </p:nvPr>
        </p:nvGraphicFramePr>
        <p:xfrm>
          <a:off x="467544" y="1484784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503547" y="10527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rgbClr val="C60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Zjištění ICILS 2013</a:t>
            </a:r>
          </a:p>
        </p:txBody>
      </p:sp>
    </p:spTree>
    <p:extLst>
      <p:ext uri="{BB962C8B-B14F-4D97-AF65-F5344CB8AC3E}">
        <p14:creationId xmlns:p14="http://schemas.microsoft.com/office/powerpoint/2010/main" val="119358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88702" y="1628304"/>
            <a:ext cx="8566596" cy="4392984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Vysoká selektivita škol; nerovnosti v kvalitě vzdělávání mezi školami i uvnitř škol.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Kompetence učitelů neodpovídají aktuálním potřebám vývoje vzdělávací soustavy; nedostatečné využívání potenciálu pedagogické diagnostiky a tomu odpovídající </a:t>
            </a:r>
            <a:r>
              <a:rPr lang="cs-CZ" sz="2400" dirty="0" smtClean="0"/>
              <a:t>vzdělávací </a:t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výchovné strategie, formativního hodnocení a sebehodnocení.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Problém stárnutí pedagogického sboru.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Česká republika příliš spoléhá na evropské peníze na úkor systémových změn.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Stát nevytváří dostatečně kvalitní nabídku veřejného školství tak, aby úspěšně konkuroval neveřejným školám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620688"/>
            <a:ext cx="8784976" cy="1007616"/>
          </a:xfrm>
        </p:spPr>
        <p:txBody>
          <a:bodyPr/>
          <a:lstStyle/>
          <a:p>
            <a:r>
              <a:rPr lang="cs-CZ" dirty="0"/>
              <a:t>Shrnutí největších </a:t>
            </a:r>
            <a:r>
              <a:rPr lang="cs-CZ" dirty="0" smtClean="0"/>
              <a:t>problémů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45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2168984"/>
            <a:ext cx="9144000" cy="252003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73CF"/>
            </a:solidFill>
          </a:ln>
          <a:effectLst>
            <a:softEdge rad="254000"/>
          </a:effectLst>
        </p:spPr>
        <p:txBody>
          <a:bodyPr/>
          <a:lstStyle/>
          <a:p>
            <a:r>
              <a:rPr lang="cs-CZ" sz="4400" dirty="0" smtClean="0">
                <a:solidFill>
                  <a:schemeClr val="bg1"/>
                </a:solidFill>
              </a:rPr>
              <a:t>Využití inspekčních dat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79512" y="1678362"/>
            <a:ext cx="8782619" cy="11802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propojení s daty z mezinárodních šetření</a:t>
            </a:r>
          </a:p>
          <a:p>
            <a:pPr marL="0" indent="0">
              <a:buNone/>
            </a:pPr>
            <a:r>
              <a:rPr lang="cs-CZ" dirty="0" smtClean="0"/>
              <a:t> 		podklad </a:t>
            </a:r>
            <a:r>
              <a:rPr lang="cs-CZ" dirty="0"/>
              <a:t>pro </a:t>
            </a:r>
            <a:r>
              <a:rPr lang="cs-CZ" b="1" dirty="0"/>
              <a:t>evidence-</a:t>
            </a:r>
            <a:r>
              <a:rPr lang="cs-CZ" b="1" dirty="0" err="1"/>
              <a:t>based</a:t>
            </a:r>
            <a:r>
              <a:rPr lang="cs-CZ" b="1" dirty="0"/>
              <a:t> </a:t>
            </a:r>
            <a:r>
              <a:rPr lang="cs-CZ" b="1" dirty="0" err="1" smtClean="0"/>
              <a:t>policy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Využití inspekčních dat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971600" y="2346503"/>
            <a:ext cx="872248" cy="432048"/>
          </a:xfrm>
          <a:prstGeom prst="rightArrow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5556" y="3019604"/>
            <a:ext cx="7992888" cy="1583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52000" tIns="144000" rIns="252000" bIns="144000">
            <a:spAutoFit/>
          </a:bodyPr>
          <a:lstStyle/>
          <a:p>
            <a:pPr algn="just"/>
            <a:r>
              <a:rPr lang="cs-CZ" sz="2800" dirty="0"/>
              <a:t>55 % učitelů, kteří vyučují dnešní žáky, pracovalo </a:t>
            </a:r>
            <a:br>
              <a:rPr lang="cs-CZ" sz="2800" dirty="0"/>
            </a:br>
            <a:r>
              <a:rPr lang="cs-CZ" sz="2800" dirty="0" smtClean="0"/>
              <a:t>v </a:t>
            </a:r>
            <a:r>
              <a:rPr lang="cs-CZ" sz="2800" dirty="0"/>
              <a:t>systému i v době, kdy naše výsledky byly </a:t>
            </a:r>
            <a:r>
              <a:rPr lang="cs-CZ" sz="2800" dirty="0" smtClean="0"/>
              <a:t>nadprůměrné.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575556" y="4788547"/>
            <a:ext cx="7992888" cy="954107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dirty="0"/>
              <a:t>Je problémem České republiky, že mnoho učitelů učí stále stejně, ačkoli svět </a:t>
            </a:r>
            <a:r>
              <a:rPr lang="cs-CZ" sz="2800" dirty="0" smtClean="0"/>
              <a:t>okolo se </a:t>
            </a:r>
            <a:r>
              <a:rPr lang="cs-CZ" sz="2800" dirty="0"/>
              <a:t>značně proměnil?</a:t>
            </a:r>
          </a:p>
        </p:txBody>
      </p:sp>
    </p:spTree>
    <p:extLst>
      <p:ext uri="{BB962C8B-B14F-4D97-AF65-F5344CB8AC3E}">
        <p14:creationId xmlns:p14="http://schemas.microsoft.com/office/powerpoint/2010/main" val="25133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88703" y="5157192"/>
            <a:ext cx="8566595" cy="864096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1"/>
                </a:solidFill>
              </a:rPr>
              <a:t>Výsledky našich žáků se zhoršují nebo stagnují</a:t>
            </a:r>
            <a:r>
              <a:rPr lang="cs-CZ" sz="2400" dirty="0">
                <a:solidFill>
                  <a:schemeClr val="bg1"/>
                </a:solidFill>
              </a:rPr>
              <a:t>, </a:t>
            </a:r>
            <a:r>
              <a:rPr lang="cs-CZ" sz="2400" dirty="0" smtClean="0">
                <a:solidFill>
                  <a:schemeClr val="bg1"/>
                </a:solidFill>
              </a:rPr>
              <a:t>ale </a:t>
            </a:r>
            <a:r>
              <a:rPr lang="cs-CZ" sz="2400" dirty="0">
                <a:solidFill>
                  <a:schemeClr val="bg1"/>
                </a:solidFill>
              </a:rPr>
              <a:t>výsledky většiny zahraničních žáků se zlepšují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000" dirty="0"/>
              <a:t>Výsledky ČR se oproti dalším zemím zhoršují </a:t>
            </a:r>
            <a:r>
              <a:rPr lang="cs-CZ" sz="3000" dirty="0" smtClean="0"/>
              <a:t>rychleji</a:t>
            </a:r>
            <a:endParaRPr lang="cs-CZ" sz="3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0904430"/>
              </p:ext>
            </p:extLst>
          </p:nvPr>
        </p:nvGraphicFramePr>
        <p:xfrm>
          <a:off x="287524" y="1736316"/>
          <a:ext cx="8568952" cy="316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09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Vývoj výsledků českých </a:t>
            </a:r>
            <a:r>
              <a:rPr lang="cs-CZ" dirty="0" smtClean="0"/>
              <a:t>žáků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8" y="1772817"/>
            <a:ext cx="7812744" cy="4201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20307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764704"/>
            <a:ext cx="8784976" cy="1152128"/>
          </a:xfrm>
        </p:spPr>
        <p:txBody>
          <a:bodyPr/>
          <a:lstStyle/>
          <a:p>
            <a:r>
              <a:rPr lang="cs-CZ" dirty="0"/>
              <a:t>Souhrnné výsledky českých žáků </a:t>
            </a:r>
            <a:br>
              <a:rPr lang="cs-CZ" dirty="0"/>
            </a:br>
            <a:r>
              <a:rPr lang="cs-CZ" dirty="0"/>
              <a:t>v </a:t>
            </a:r>
            <a:r>
              <a:rPr lang="cs-CZ" dirty="0" err="1"/>
              <a:t>gramotnostních</a:t>
            </a:r>
            <a:r>
              <a:rPr lang="cs-CZ" dirty="0"/>
              <a:t> oblastech od roku 2000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7" y="2204864"/>
            <a:ext cx="7261165" cy="37475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11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2168984"/>
            <a:ext cx="9144000" cy="252003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73CF"/>
            </a:solidFill>
          </a:ln>
          <a:effectLst>
            <a:softEdge rad="254000"/>
          </a:effectLst>
        </p:spPr>
        <p:txBody>
          <a:bodyPr/>
          <a:lstStyle/>
          <a:p>
            <a:r>
              <a:rPr lang="cs-CZ" sz="4400" dirty="0">
                <a:solidFill>
                  <a:schemeClr val="bg1"/>
                </a:solidFill>
              </a:rPr>
              <a:t>Kritéria hodnocení podmínek, průběhu a výsledků </a:t>
            </a:r>
            <a:r>
              <a:rPr lang="cs-CZ" sz="4400" dirty="0" smtClean="0">
                <a:solidFill>
                  <a:schemeClr val="bg1"/>
                </a:solidFill>
              </a:rPr>
              <a:t>vzdělávání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600" dirty="0"/>
              <a:t>Zastoupení českých žáků v přírodovědných </a:t>
            </a:r>
            <a:r>
              <a:rPr lang="cs-CZ" sz="2600" dirty="0" err="1"/>
              <a:t>gramotnostních</a:t>
            </a:r>
            <a:r>
              <a:rPr lang="cs-CZ" sz="2600" dirty="0"/>
              <a:t> úrovních v letech 2006 a 2015 v druzích škol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85156" y="1731324"/>
            <a:ext cx="8186125" cy="4248472"/>
            <a:chOff x="539552" y="2852936"/>
            <a:chExt cx="8026474" cy="40324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2852936"/>
              <a:ext cx="8026474" cy="4032448"/>
            </a:xfrm>
            <a:prstGeom prst="rect">
              <a:avLst/>
            </a:prstGeom>
          </p:spPr>
        </p:pic>
        <p:sp>
          <p:nvSpPr>
            <p:cNvPr id="7" name="Šipka doprava 6"/>
            <p:cNvSpPr/>
            <p:nvPr/>
          </p:nvSpPr>
          <p:spPr>
            <a:xfrm rot="2160000">
              <a:off x="7024532" y="3187464"/>
              <a:ext cx="216024" cy="7200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8" name="Šipka doprava 7"/>
            <p:cNvSpPr/>
            <p:nvPr/>
          </p:nvSpPr>
          <p:spPr>
            <a:xfrm rot="1020000">
              <a:off x="4704215" y="3827775"/>
              <a:ext cx="66977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9" name="Šipka doprava 8"/>
            <p:cNvSpPr/>
            <p:nvPr/>
          </p:nvSpPr>
          <p:spPr>
            <a:xfrm rot="780000" flipV="1">
              <a:off x="5036476" y="4413788"/>
              <a:ext cx="1135690" cy="6034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0" name="Šipka doprava 9"/>
            <p:cNvSpPr/>
            <p:nvPr/>
          </p:nvSpPr>
          <p:spPr>
            <a:xfrm rot="1680000" flipV="1">
              <a:off x="6714558" y="5055965"/>
              <a:ext cx="388050" cy="668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77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697241"/>
            <a:ext cx="8784976" cy="863600"/>
          </a:xfrm>
        </p:spPr>
        <p:txBody>
          <a:bodyPr/>
          <a:lstStyle/>
          <a:p>
            <a:r>
              <a:rPr lang="cs-CZ" sz="3200" dirty="0"/>
              <a:t>Rozdíly ve výsledcích uvnitř škol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</a:t>
            </a:r>
            <a:r>
              <a:rPr lang="cs-CZ" sz="3200" dirty="0"/>
              <a:t> mezi školami </a:t>
            </a:r>
            <a:r>
              <a:rPr lang="cs-CZ" sz="3200" dirty="0" smtClean="0"/>
              <a:t>v </a:t>
            </a:r>
            <a:r>
              <a:rPr lang="cs-CZ" sz="3200" dirty="0"/>
              <a:t>zemích OECD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3" y="1700808"/>
            <a:ext cx="6517334" cy="432048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7247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810171" y="1916832"/>
            <a:ext cx="7523658" cy="3196460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Školní klima.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Spokojenost </a:t>
            </a:r>
            <a:r>
              <a:rPr lang="cs-CZ" sz="3200" dirty="0"/>
              <a:t>s povoláním </a:t>
            </a:r>
            <a:r>
              <a:rPr lang="cs-CZ" sz="3200" dirty="0" smtClean="0"/>
              <a:t>učitele.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Pedagogické </a:t>
            </a:r>
            <a:r>
              <a:rPr lang="cs-CZ" sz="3200" dirty="0"/>
              <a:t>vedení </a:t>
            </a:r>
            <a:r>
              <a:rPr lang="cs-CZ" sz="3200" dirty="0" smtClean="0"/>
              <a:t>školy.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P</a:t>
            </a:r>
            <a:r>
              <a:rPr lang="cs-CZ" sz="3200" dirty="0" smtClean="0"/>
              <a:t>rofesní </a:t>
            </a:r>
            <a:r>
              <a:rPr lang="cs-CZ" sz="3200" dirty="0"/>
              <a:t>rozvoj </a:t>
            </a:r>
            <a:r>
              <a:rPr lang="cs-CZ" sz="3200" dirty="0" smtClean="0"/>
              <a:t>učitelů. 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/>
              <a:t>Důraz </a:t>
            </a:r>
            <a:r>
              <a:rPr lang="cs-CZ" sz="3200" dirty="0"/>
              <a:t>na studijní úspěch a výsledky </a:t>
            </a:r>
            <a:r>
              <a:rPr lang="cs-CZ" sz="3200" dirty="0" smtClean="0"/>
              <a:t>žáků.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Faktory ovlivňující výsledky </a:t>
            </a:r>
            <a:r>
              <a:rPr lang="cs-CZ" dirty="0" smtClean="0"/>
              <a:t>žáků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52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88703" y="2204864"/>
            <a:ext cx="8566595" cy="3663116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 rámci výběrového zjišťování výsledků žáků dosahovali žáci těchto škol podprůměrné úspěšnosti.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Komplexní inspekční činnost poukazovala z hlediska výuky přírodovědných předmětů na prvním i druhém stupni na převahu frontální výuky s nižší mírou zapojování učebních pomůcek </a:t>
            </a:r>
            <a:r>
              <a:rPr lang="cs-CZ" sz="2400" dirty="0" smtClean="0"/>
              <a:t>a </a:t>
            </a:r>
            <a:r>
              <a:rPr lang="cs-CZ" sz="2400" dirty="0"/>
              <a:t>didaktické techniky a s nižší mírou zapojení činností vyžadujících samostatný aktivní přístup žáků. </a:t>
            </a:r>
            <a:endParaRPr lang="cs-CZ" sz="24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Pojetí výuky nekladlo příliš důrazu na snahu motivovat žáky (absence aktivizujících metod výuky</a:t>
            </a:r>
            <a:r>
              <a:rPr lang="cs-CZ" sz="2400" dirty="0" smtClean="0"/>
              <a:t>).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1" y="692696"/>
            <a:ext cx="8784976" cy="936104"/>
          </a:xfrm>
        </p:spPr>
        <p:txBody>
          <a:bodyPr/>
          <a:lstStyle/>
          <a:p>
            <a:r>
              <a:rPr lang="cs-CZ" sz="2400" dirty="0"/>
              <a:t>Srovnání vybraných znaků méně úspěšných a velmi úspěšných tříd </a:t>
            </a:r>
            <a:r>
              <a:rPr lang="cs-CZ" sz="2000" dirty="0"/>
              <a:t>Sekundární analýza z mezinárodních šetření TIMSS 2015 a TIMSS 2011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7524" y="1835532"/>
            <a:ext cx="8568953" cy="369332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MÉNĚ ÚSPĚŠNÉ TŘÍDY patřily do škol, které se častěji vyznačovaly následujícími rysy:</a:t>
            </a:r>
          </a:p>
        </p:txBody>
      </p:sp>
    </p:spTree>
    <p:extLst>
      <p:ext uri="{BB962C8B-B14F-4D97-AF65-F5344CB8AC3E}">
        <p14:creationId xmlns:p14="http://schemas.microsoft.com/office/powerpoint/2010/main" val="23512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3528" y="2060848"/>
            <a:ext cx="8566595" cy="3960440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000" dirty="0"/>
              <a:t>V rámci výběrového zjišťování výsledků žáků dosahovali žáci těchto škol průměrné či nadprůměrné úspěšnosti</a:t>
            </a:r>
            <a:r>
              <a:rPr lang="cs-CZ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Komplexní inspekční činnost poukazovala z hlediska výuky přírodovědných předmětů na prvním i druhém stupni na využívání efektivní frontální výuky doplňované o další činnosti (např. skupinová práce).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Míra využívání učebních pomůcek a didaktické techniky byla vyšší – a způsob využívání vytvářel podnětnější výukové prostředí. 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Žákům byla v hodinách častěji poskytována okamžitá zpětná vazba. V hodinách byla patrná snaha o vyšší vstupní motivaci žáků a snaha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 </a:t>
            </a:r>
            <a:r>
              <a:rPr lang="cs-CZ" sz="2000" dirty="0"/>
              <a:t>průběžné motivační hodnocení žáků. </a:t>
            </a:r>
            <a:endParaRPr lang="cs-CZ" sz="20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 hodinách byla pozornost věnována experimentům či simulacím reálné situace </a:t>
            </a:r>
            <a:r>
              <a:rPr lang="cs-CZ" sz="2000" dirty="0" smtClean="0"/>
              <a:t>a </a:t>
            </a:r>
            <a:r>
              <a:rPr lang="cs-CZ" sz="2000" dirty="0"/>
              <a:t>aplikace učiva během ní</a:t>
            </a:r>
            <a:r>
              <a:rPr lang="cs-CZ" sz="2000" dirty="0" smtClean="0"/>
              <a:t>.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1" y="692696"/>
            <a:ext cx="8784976" cy="936104"/>
          </a:xfrm>
        </p:spPr>
        <p:txBody>
          <a:bodyPr/>
          <a:lstStyle/>
          <a:p>
            <a:r>
              <a:rPr lang="cs-CZ" sz="2400" dirty="0"/>
              <a:t>Srovnání vybraných znaků méně úspěšných a velmi úspěšných tříd </a:t>
            </a:r>
            <a:r>
              <a:rPr lang="cs-CZ" sz="2000" dirty="0"/>
              <a:t>Sekundární analýza z mezinárodních šetření TIMSS 2015 a TIMSS 2011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691516"/>
            <a:ext cx="8568953" cy="369332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VELMI ÚSPĚŠNÉ TŘÍDY patřily do škol, které se častěji vyznačovaly následujícími rysy:</a:t>
            </a:r>
          </a:p>
        </p:txBody>
      </p:sp>
    </p:spTree>
    <p:extLst>
      <p:ext uri="{BB962C8B-B14F-4D97-AF65-F5344CB8AC3E}">
        <p14:creationId xmlns:p14="http://schemas.microsoft.com/office/powerpoint/2010/main" val="3509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11560" y="1916832"/>
            <a:ext cx="7920880" cy="3312368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Podpora nestudijně zaměřených žáků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na </a:t>
            </a:r>
            <a:r>
              <a:rPr lang="cs-CZ" sz="3200" dirty="0"/>
              <a:t>2. stupni ZŠ.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Budování sdílené představy o kvalitě vzdělávání mezi vedením školy, učiteli </a:t>
            </a:r>
            <a:r>
              <a:rPr lang="cs-CZ" sz="3200" dirty="0" smtClean="0"/>
              <a:t>a </a:t>
            </a:r>
            <a:r>
              <a:rPr lang="cs-CZ" sz="3200" dirty="0"/>
              <a:t>žáky.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Soustředění se na kvalitu práce metodických orgánů ve škole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Doporučení pro </a:t>
            </a:r>
            <a:r>
              <a:rPr lang="cs-CZ" dirty="0" smtClean="0"/>
              <a:t>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884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5422117"/>
              </p:ext>
            </p:extLst>
          </p:nvPr>
        </p:nvGraphicFramePr>
        <p:xfrm>
          <a:off x="640025" y="2325154"/>
          <a:ext cx="799288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764704"/>
            <a:ext cx="8784976" cy="863600"/>
          </a:xfrm>
        </p:spPr>
        <p:txBody>
          <a:bodyPr/>
          <a:lstStyle/>
          <a:p>
            <a:r>
              <a:rPr lang="cs-CZ" dirty="0" smtClean="0"/>
              <a:t>Zřizovatel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1560" y="1715119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Chce-li zřizovatel příznivě ovlivnit práci školy, měl </a:t>
            </a:r>
            <a:r>
              <a:rPr lang="cs-CZ" sz="2800" dirty="0" smtClean="0"/>
              <a:t>by: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85600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4706" y="1816716"/>
            <a:ext cx="8494588" cy="42045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Možnost učitelů podílet se na rozhodování – podpora tzv. </a:t>
            </a:r>
            <a:r>
              <a:rPr lang="cs-CZ" dirty="0" err="1"/>
              <a:t>distributed</a:t>
            </a:r>
            <a:r>
              <a:rPr lang="cs-CZ" dirty="0"/>
              <a:t> </a:t>
            </a:r>
            <a:r>
              <a:rPr lang="cs-CZ" dirty="0" err="1"/>
              <a:t>leadership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Péče o kvalitu komunikace mezi ředitelem </a:t>
            </a:r>
            <a:br>
              <a:rPr lang="cs-CZ" dirty="0"/>
            </a:br>
            <a:r>
              <a:rPr lang="cs-CZ" dirty="0"/>
              <a:t>a učiteli, mezi učiteli navzájem i mezi učiteli/ředitelem a žáky.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Vytváření podmínek pro aktivní spolupráci učitelů uvnitř školy – hospitace v hodinách, společné plánování a reflexe výuky (modifikace aktivit typu </a:t>
            </a:r>
            <a:r>
              <a:rPr lang="cs-CZ" dirty="0" err="1"/>
              <a:t>Lesson</a:t>
            </a:r>
            <a:r>
              <a:rPr lang="cs-CZ" dirty="0"/>
              <a:t> Study – viz stránky ČŠI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Podpora dobrého školního klimatu </a:t>
            </a:r>
          </a:p>
        </p:txBody>
      </p:sp>
    </p:spTree>
    <p:extLst>
      <p:ext uri="{BB962C8B-B14F-4D97-AF65-F5344CB8AC3E}">
        <p14:creationId xmlns:p14="http://schemas.microsoft.com/office/powerpoint/2010/main" val="830289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32718" y="1816716"/>
            <a:ext cx="8278564" cy="42045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73CF"/>
                </a:solidFill>
              </a:rPr>
              <a:t>Koncept pedagogického optimismu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Víra ve školu a ve vlastní schopnosti: Pedagogové věří tomu, že jsou schopni učit všechny žáky</a:t>
            </a:r>
            <a:br>
              <a:rPr lang="cs-CZ" dirty="0"/>
            </a:br>
            <a:r>
              <a:rPr lang="cs-CZ" dirty="0"/>
              <a:t>a docílit pozitivních změn v jejich životech.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Důvěra v žáky a jejich rodiče: Pedagogové důvěřují žákům a jejich rodičům.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Důraz na školní výsledky: Pedagogové mají vysoká očekávání a kladou důraz na školní výsledky.</a:t>
            </a:r>
          </a:p>
          <a:p>
            <a:pPr marL="0" indent="0" algn="r">
              <a:buNone/>
            </a:pPr>
            <a:r>
              <a:rPr lang="cs-CZ" sz="2000" i="1" dirty="0"/>
              <a:t>(W. </a:t>
            </a:r>
            <a:r>
              <a:rPr lang="cs-CZ" sz="2000" i="1" dirty="0" err="1"/>
              <a:t>Hoy</a:t>
            </a:r>
            <a:r>
              <a:rPr lang="cs-CZ" sz="2000" i="1" dirty="0"/>
              <a:t>, 2006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620688"/>
            <a:ext cx="8784976" cy="1080120"/>
          </a:xfrm>
        </p:spPr>
        <p:txBody>
          <a:bodyPr/>
          <a:lstStyle/>
          <a:p>
            <a:r>
              <a:rPr lang="cs-CZ" dirty="0"/>
              <a:t>Co mohou učitelé/lídři udělat pro zlepšení vzdělávacích výsledků </a:t>
            </a:r>
            <a:r>
              <a:rPr lang="cs-CZ" dirty="0" smtClean="0"/>
              <a:t>žáků</a:t>
            </a:r>
            <a:endParaRPr lang="cs-CZ" sz="2800" spc="-1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37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4706" y="1816716"/>
            <a:ext cx="8494588" cy="42045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Více </a:t>
            </a:r>
            <a:r>
              <a:rPr lang="cs-CZ" sz="2400" dirty="0"/>
              <a:t>času povinnostem spojeným s kurikulem a vyučovacím </a:t>
            </a:r>
            <a:r>
              <a:rPr lang="cs-CZ" sz="2400" dirty="0" smtClean="0"/>
              <a:t>procesem.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Využití </a:t>
            </a:r>
            <a:r>
              <a:rPr lang="cs-CZ" sz="2400" dirty="0"/>
              <a:t>hospitací pro hodnocení práce </a:t>
            </a:r>
            <a:r>
              <a:rPr lang="cs-CZ" sz="2400" dirty="0" smtClean="0"/>
              <a:t>učitelů.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Podpora </a:t>
            </a:r>
            <a:r>
              <a:rPr lang="cs-CZ" sz="2400" dirty="0"/>
              <a:t>spolupráce mezi učiteli při zavádění a rozvoji nových vyučovacích </a:t>
            </a:r>
            <a:r>
              <a:rPr lang="cs-CZ" sz="2400" dirty="0" smtClean="0"/>
              <a:t>praktik.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Vedení </a:t>
            </a:r>
            <a:r>
              <a:rPr lang="cs-CZ" sz="2400" dirty="0"/>
              <a:t>učitelů k přijímání odpovědnosti</a:t>
            </a:r>
          </a:p>
          <a:p>
            <a:pPr marL="905850" lvl="1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za zlepšování jejich dovednosti </a:t>
            </a:r>
            <a:r>
              <a:rPr lang="cs-CZ" sz="2400" dirty="0" smtClean="0"/>
              <a:t>vzdělávat,</a:t>
            </a:r>
            <a:endParaRPr lang="cs-CZ" sz="2400" dirty="0"/>
          </a:p>
          <a:p>
            <a:pPr marL="905850" lvl="1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za vzdělávací výsledky </a:t>
            </a:r>
            <a:r>
              <a:rPr lang="cs-CZ" sz="2400" dirty="0" smtClean="0"/>
              <a:t>žáků.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Výsledky </a:t>
            </a:r>
            <a:r>
              <a:rPr lang="cs-CZ" sz="2400" dirty="0"/>
              <a:t>žáků využít pro hodnocení práce učitelů a plánování jejich PRU a plánování i naplňování cílů </a:t>
            </a:r>
            <a:r>
              <a:rPr lang="cs-CZ" sz="2400" dirty="0" smtClean="0"/>
              <a:t>školy.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cs-CZ" dirty="0"/>
              <a:t>Vedení zaměřené na kvalitu vyučování (</a:t>
            </a:r>
            <a:r>
              <a:rPr lang="cs-CZ" dirty="0" err="1"/>
              <a:t>instructional</a:t>
            </a:r>
            <a:r>
              <a:rPr lang="cs-CZ" dirty="0"/>
              <a:t> </a:t>
            </a:r>
            <a:r>
              <a:rPr lang="cs-CZ" dirty="0" err="1"/>
              <a:t>leadership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67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63123" y="698161"/>
            <a:ext cx="8784976" cy="863600"/>
          </a:xfrm>
        </p:spPr>
        <p:txBody>
          <a:bodyPr/>
          <a:lstStyle/>
          <a:p>
            <a:r>
              <a:rPr lang="cs-CZ" dirty="0" smtClean="0"/>
              <a:t>Oblasti modelu KVALITNÍ ŠKOLA</a:t>
            </a:r>
            <a:endParaRPr lang="cs-CZ" dirty="0"/>
          </a:p>
        </p:txBody>
      </p:sp>
      <p:sp>
        <p:nvSpPr>
          <p:cNvPr id="4" name="Obrazec 3"/>
          <p:cNvSpPr/>
          <p:nvPr/>
        </p:nvSpPr>
        <p:spPr>
          <a:xfrm>
            <a:off x="395536" y="1412776"/>
            <a:ext cx="7950160" cy="496885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ál 4"/>
          <p:cNvSpPr/>
          <p:nvPr/>
        </p:nvSpPr>
        <p:spPr>
          <a:xfrm>
            <a:off x="1178627" y="5107612"/>
            <a:ext cx="182853" cy="182853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6" name="Skupina 5"/>
          <p:cNvGrpSpPr/>
          <p:nvPr/>
        </p:nvGrpSpPr>
        <p:grpSpPr>
          <a:xfrm>
            <a:off x="1069654" y="5437431"/>
            <a:ext cx="3944217" cy="507790"/>
            <a:chOff x="1139301" y="4024655"/>
            <a:chExt cx="3944217" cy="507790"/>
          </a:xfrm>
        </p:grpSpPr>
        <p:sp>
          <p:nvSpPr>
            <p:cNvPr id="23" name="Obdélník 22"/>
            <p:cNvSpPr/>
            <p:nvPr/>
          </p:nvSpPr>
          <p:spPr>
            <a:xfrm>
              <a:off x="1139301" y="4024655"/>
              <a:ext cx="3944217" cy="5077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bdélník 23"/>
            <p:cNvSpPr/>
            <p:nvPr/>
          </p:nvSpPr>
          <p:spPr>
            <a:xfrm>
              <a:off x="1139301" y="4024655"/>
              <a:ext cx="3944217" cy="507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890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Koncepce a rámec školy</a:t>
              </a:r>
              <a:endParaRPr lang="cs-CZ" sz="1800" b="1" kern="1200" dirty="0"/>
            </a:p>
          </p:txBody>
        </p:sp>
      </p:grpSp>
      <p:sp>
        <p:nvSpPr>
          <p:cNvPr id="7" name="Ovál 6"/>
          <p:cNvSpPr/>
          <p:nvPr/>
        </p:nvSpPr>
        <p:spPr>
          <a:xfrm>
            <a:off x="2168422" y="4156574"/>
            <a:ext cx="286205" cy="28620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8" name="Skupina 7"/>
          <p:cNvGrpSpPr/>
          <p:nvPr/>
        </p:nvGrpSpPr>
        <p:grpSpPr>
          <a:xfrm>
            <a:off x="2092344" y="4617424"/>
            <a:ext cx="3661924" cy="486301"/>
            <a:chOff x="2161991" y="3204648"/>
            <a:chExt cx="3661924" cy="486301"/>
          </a:xfrm>
        </p:grpSpPr>
        <p:sp>
          <p:nvSpPr>
            <p:cNvPr id="21" name="Obdélník 20"/>
            <p:cNvSpPr/>
            <p:nvPr/>
          </p:nvSpPr>
          <p:spPr>
            <a:xfrm>
              <a:off x="2161991" y="3204648"/>
              <a:ext cx="3661924" cy="4863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bdélník 21"/>
            <p:cNvSpPr/>
            <p:nvPr/>
          </p:nvSpPr>
          <p:spPr>
            <a:xfrm>
              <a:off x="2161991" y="3204648"/>
              <a:ext cx="3661924" cy="486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655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Pedagogické vedení školy</a:t>
              </a:r>
              <a:endParaRPr lang="cs-CZ" sz="1800" b="1" kern="1200" dirty="0"/>
            </a:p>
          </p:txBody>
        </p:sp>
      </p:grpSp>
      <p:sp>
        <p:nvSpPr>
          <p:cNvPr id="9" name="Ovál 8"/>
          <p:cNvSpPr/>
          <p:nvPr/>
        </p:nvSpPr>
        <p:spPr>
          <a:xfrm>
            <a:off x="3440447" y="3398328"/>
            <a:ext cx="381607" cy="38160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0" name="Skupina 9"/>
          <p:cNvGrpSpPr/>
          <p:nvPr/>
        </p:nvGrpSpPr>
        <p:grpSpPr>
          <a:xfrm>
            <a:off x="3381392" y="4008327"/>
            <a:ext cx="4250818" cy="462688"/>
            <a:chOff x="3451039" y="2595551"/>
            <a:chExt cx="4250818" cy="462688"/>
          </a:xfrm>
        </p:grpSpPr>
        <p:sp>
          <p:nvSpPr>
            <p:cNvPr id="19" name="Obdélník 18"/>
            <p:cNvSpPr/>
            <p:nvPr/>
          </p:nvSpPr>
          <p:spPr>
            <a:xfrm>
              <a:off x="3451039" y="2595551"/>
              <a:ext cx="4250818" cy="4626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bdélník 19"/>
            <p:cNvSpPr/>
            <p:nvPr/>
          </p:nvSpPr>
          <p:spPr>
            <a:xfrm>
              <a:off x="3451039" y="2595551"/>
              <a:ext cx="4250818" cy="462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206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Kvalita pedagogického sboru</a:t>
              </a:r>
              <a:endParaRPr lang="cs-CZ" sz="1800" b="1" kern="1200" dirty="0"/>
            </a:p>
          </p:txBody>
        </p:sp>
      </p:grpSp>
      <p:sp>
        <p:nvSpPr>
          <p:cNvPr id="11" name="Ovál 10"/>
          <p:cNvSpPr/>
          <p:nvPr/>
        </p:nvSpPr>
        <p:spPr>
          <a:xfrm>
            <a:off x="4919177" y="2806041"/>
            <a:ext cx="492909" cy="49290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2" name="Skupina 11"/>
          <p:cNvGrpSpPr/>
          <p:nvPr/>
        </p:nvGrpSpPr>
        <p:grpSpPr>
          <a:xfrm>
            <a:off x="4874100" y="3432266"/>
            <a:ext cx="1883933" cy="271290"/>
            <a:chOff x="4943747" y="2019490"/>
            <a:chExt cx="1883933" cy="271290"/>
          </a:xfrm>
        </p:grpSpPr>
        <p:sp>
          <p:nvSpPr>
            <p:cNvPr id="17" name="Obdélník 16"/>
            <p:cNvSpPr/>
            <p:nvPr/>
          </p:nvSpPr>
          <p:spPr>
            <a:xfrm>
              <a:off x="4943747" y="2019490"/>
              <a:ext cx="1883933" cy="2712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bdélník 17"/>
            <p:cNvSpPr/>
            <p:nvPr/>
          </p:nvSpPr>
          <p:spPr>
            <a:xfrm>
              <a:off x="4943747" y="2019490"/>
              <a:ext cx="1883933" cy="271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183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Výuka</a:t>
              </a:r>
              <a:endParaRPr lang="cs-CZ" sz="1800" b="1" kern="1200" dirty="0"/>
            </a:p>
          </p:txBody>
        </p:sp>
      </p:grpSp>
      <p:sp>
        <p:nvSpPr>
          <p:cNvPr id="13" name="Ovál 12"/>
          <p:cNvSpPr/>
          <p:nvPr/>
        </p:nvSpPr>
        <p:spPr>
          <a:xfrm>
            <a:off x="6441633" y="2410521"/>
            <a:ext cx="628062" cy="628062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4" name="Skupina 13"/>
          <p:cNvGrpSpPr/>
          <p:nvPr/>
        </p:nvGrpSpPr>
        <p:grpSpPr>
          <a:xfrm>
            <a:off x="6041787" y="3144238"/>
            <a:ext cx="3017785" cy="409519"/>
            <a:chOff x="6111434" y="1731462"/>
            <a:chExt cx="3017785" cy="409519"/>
          </a:xfrm>
        </p:grpSpPr>
        <p:sp>
          <p:nvSpPr>
            <p:cNvPr id="15" name="Obdélník 14"/>
            <p:cNvSpPr/>
            <p:nvPr/>
          </p:nvSpPr>
          <p:spPr>
            <a:xfrm>
              <a:off x="6111434" y="1731462"/>
              <a:ext cx="3017785" cy="4095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bdélník 15"/>
            <p:cNvSpPr/>
            <p:nvPr/>
          </p:nvSpPr>
          <p:spPr>
            <a:xfrm>
              <a:off x="6111434" y="1731462"/>
              <a:ext cx="3017785" cy="40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2797" tIns="0" rIns="0" bIns="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Vzdělávací výsledky žáků</a:t>
              </a:r>
              <a:endParaRPr lang="cs-CZ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3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88702" y="1772816"/>
            <a:ext cx="8566596" cy="42045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Autoři </a:t>
            </a:r>
            <a:r>
              <a:rPr lang="cs-CZ" sz="2000" dirty="0"/>
              <a:t>pro teenagery – most k dospělému čtenáři, science-fiction, humor, </a:t>
            </a:r>
            <a:r>
              <a:rPr lang="cs-CZ" sz="2000" dirty="0" smtClean="0"/>
              <a:t>fantasy.</a:t>
            </a:r>
            <a:endParaRPr lang="cs-CZ" sz="2000" dirty="0"/>
          </a:p>
          <a:p>
            <a:pPr marL="3429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Chlapci </a:t>
            </a:r>
            <a:r>
              <a:rPr lang="cs-CZ" sz="2000" dirty="0"/>
              <a:t>– literatura faktu, krátké povídky, ilustrované životopisy, komiksy, moderní poezie a její dramatizace; komiksové </a:t>
            </a:r>
            <a:r>
              <a:rPr lang="cs-CZ" sz="2000" dirty="0" smtClean="0"/>
              <a:t>bubliny.</a:t>
            </a:r>
            <a:endParaRPr lang="cs-CZ" sz="2000" dirty="0"/>
          </a:p>
          <a:p>
            <a:pPr marL="3429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Kontroverzní </a:t>
            </a:r>
            <a:r>
              <a:rPr lang="cs-CZ" sz="2000" dirty="0"/>
              <a:t>témata, podklad pro </a:t>
            </a:r>
            <a:r>
              <a:rPr lang="cs-CZ" sz="2000" dirty="0" smtClean="0"/>
              <a:t>diskuzi</a:t>
            </a:r>
            <a:r>
              <a:rPr lang="cs-CZ" sz="2000" dirty="0"/>
              <a:t>.</a:t>
            </a:r>
          </a:p>
          <a:p>
            <a:pPr marL="3429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Práce </a:t>
            </a:r>
            <a:r>
              <a:rPr lang="cs-CZ" sz="2000" dirty="0"/>
              <a:t>s texty v nejazykových </a:t>
            </a:r>
            <a:r>
              <a:rPr lang="cs-CZ" sz="2000" dirty="0" smtClean="0"/>
              <a:t>předmětech.</a:t>
            </a:r>
            <a:endParaRPr lang="cs-CZ" sz="2000" dirty="0"/>
          </a:p>
          <a:p>
            <a:pPr marL="3429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ublikace </a:t>
            </a:r>
            <a:r>
              <a:rPr lang="cs-CZ" sz="2000" dirty="0"/>
              <a:t>ČŠI Úlohy pro rozvoj čtenářské gramotnosti (na základě šetření PISA 2009</a:t>
            </a:r>
            <a:r>
              <a:rPr lang="cs-CZ" sz="2000" dirty="0" smtClean="0"/>
              <a:t>).</a:t>
            </a:r>
            <a:endParaRPr lang="cs-CZ" sz="2000" dirty="0"/>
          </a:p>
          <a:p>
            <a:pPr marL="3429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Scénář 3 S forma kolegiální podpory (projekt OP VK Spirála</a:t>
            </a:r>
            <a:r>
              <a:rPr lang="cs-CZ" sz="2000" dirty="0" smtClean="0"/>
              <a:t>).</a:t>
            </a:r>
            <a:endParaRPr lang="cs-CZ" sz="2000" dirty="0"/>
          </a:p>
          <a:p>
            <a:pPr marL="342900" lvl="1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Realizace </a:t>
            </a:r>
            <a:r>
              <a:rPr lang="cs-CZ" sz="2000" dirty="0"/>
              <a:t>čtenářských dílen i na vyšších stupních škol - učení se číst nikdy nekončí (nová slova, např</a:t>
            </a:r>
            <a:r>
              <a:rPr lang="cs-CZ" sz="2000" dirty="0" smtClean="0"/>
              <a:t>.).</a:t>
            </a:r>
            <a:endParaRPr lang="cs-CZ" sz="2000" dirty="0"/>
          </a:p>
          <a:p>
            <a:pPr marL="534988" lvl="1" indent="-442913" algn="just">
              <a:buNone/>
            </a:pPr>
            <a:r>
              <a:rPr lang="cs-CZ" sz="2000" i="1" dirty="0"/>
              <a:t>Jak na knihy se staršími dětmi a dospívajícími </a:t>
            </a:r>
            <a:r>
              <a:rPr lang="cs-CZ" sz="2000" dirty="0"/>
              <a:t> </a:t>
            </a:r>
            <a:r>
              <a:rPr lang="cs-CZ" sz="2000" dirty="0" smtClean="0">
                <a:hlinkClick r:id="rId2"/>
              </a:rPr>
              <a:t>www.ctenarskekluby.cz</a:t>
            </a:r>
            <a:endParaRPr lang="cs-CZ" sz="2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Inspirace pro čtenářskou </a:t>
            </a:r>
            <a:r>
              <a:rPr lang="cs-CZ" dirty="0" smtClean="0"/>
              <a:t>gramotnost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03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81868" y="1816716"/>
            <a:ext cx="8710612" cy="42045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/>
              <a:t>Česká </a:t>
            </a:r>
            <a:r>
              <a:rPr lang="cs-CZ" sz="2600" dirty="0"/>
              <a:t>modifikace </a:t>
            </a:r>
            <a:r>
              <a:rPr lang="cs-CZ" sz="2600" dirty="0" err="1"/>
              <a:t>Lesson</a:t>
            </a:r>
            <a:r>
              <a:rPr lang="cs-CZ" sz="2600" dirty="0"/>
              <a:t> Study na stránkách </a:t>
            </a:r>
            <a:r>
              <a:rPr lang="cs-CZ" sz="2600" dirty="0" smtClean="0"/>
              <a:t>ČŠI.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/>
              <a:t>Publikace </a:t>
            </a:r>
            <a:r>
              <a:rPr lang="cs-CZ" sz="2600" dirty="0"/>
              <a:t>ČŠI Úlohy pro rozvoj matematické gramotnosti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(</a:t>
            </a:r>
            <a:r>
              <a:rPr lang="cs-CZ" sz="2600" dirty="0"/>
              <a:t>na základě šetření PISA 2009</a:t>
            </a:r>
            <a:r>
              <a:rPr lang="cs-CZ" sz="2600" dirty="0" smtClean="0"/>
              <a:t>).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/>
              <a:t>Publikace </a:t>
            </a:r>
            <a:r>
              <a:rPr lang="cs-CZ" sz="2600" dirty="0"/>
              <a:t>NÚV </a:t>
            </a:r>
            <a:r>
              <a:rPr lang="cs-CZ" sz="2600" b="1" dirty="0"/>
              <a:t>Matematická gramotnost ve </a:t>
            </a:r>
            <a:r>
              <a:rPr lang="cs-CZ" sz="2600" b="1" dirty="0" smtClean="0"/>
              <a:t>výuce</a:t>
            </a:r>
            <a:r>
              <a:rPr lang="cs-CZ" sz="2600" dirty="0" smtClean="0"/>
              <a:t>.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Rozbory </a:t>
            </a:r>
            <a:r>
              <a:rPr lang="cs-CZ" sz="2600" dirty="0"/>
              <a:t>žákovských </a:t>
            </a:r>
            <a:r>
              <a:rPr lang="cs-CZ" sz="2600" dirty="0" smtClean="0"/>
              <a:t>řešení.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0" indent="0">
              <a:buNone/>
            </a:pPr>
            <a:r>
              <a:rPr lang="cs-CZ" sz="2600" spc="-120" dirty="0" smtClean="0"/>
              <a:t>Projekt </a:t>
            </a:r>
            <a:r>
              <a:rPr lang="cs-CZ" sz="2600" spc="-120" dirty="0"/>
              <a:t>NÚV Podpora práce učitelů </a:t>
            </a:r>
            <a:r>
              <a:rPr lang="cs-CZ" sz="2600" spc="-120" dirty="0">
                <a:hlinkClick r:id="rId2"/>
              </a:rPr>
              <a:t>http://www.nuv.cz/projekty/ppuc</a:t>
            </a:r>
            <a:r>
              <a:rPr lang="cs-CZ" sz="2600" spc="-120" dirty="0"/>
              <a:t> </a:t>
            </a:r>
          </a:p>
          <a:p>
            <a:pPr marL="0" indent="0">
              <a:buNone/>
            </a:pPr>
            <a:r>
              <a:rPr lang="cs-CZ" sz="2600" dirty="0"/>
              <a:t>tvoří </a:t>
            </a:r>
            <a:r>
              <a:rPr lang="cs-CZ" sz="2600" dirty="0" err="1"/>
              <a:t>digifolia</a:t>
            </a:r>
            <a:r>
              <a:rPr lang="cs-CZ" sz="2600" dirty="0"/>
              <a:t> na podporu čtenářské i matematické </a:t>
            </a:r>
            <a:r>
              <a:rPr lang="cs-CZ" sz="2600" dirty="0" smtClean="0"/>
              <a:t>gramotnosti.</a:t>
            </a:r>
            <a:endParaRPr lang="cs-CZ" sz="2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Inspirace pro matematickou </a:t>
            </a:r>
            <a:r>
              <a:rPr lang="cs-CZ" dirty="0" smtClean="0"/>
              <a:t>gramotnost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37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31835" y="1816716"/>
            <a:ext cx="8280331" cy="42045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Publikace </a:t>
            </a:r>
            <a:r>
              <a:rPr lang="cs-CZ" sz="2000" i="1" dirty="0"/>
              <a:t>Ten </a:t>
            </a:r>
            <a:r>
              <a:rPr lang="cs-CZ" sz="2000" i="1" dirty="0" err="1"/>
              <a:t>Questions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Mathematics</a:t>
            </a:r>
            <a:r>
              <a:rPr lang="cs-CZ" sz="2000" i="1" dirty="0"/>
              <a:t> </a:t>
            </a:r>
            <a:r>
              <a:rPr lang="cs-CZ" sz="2000" i="1" dirty="0" err="1"/>
              <a:t>Teachers</a:t>
            </a:r>
            <a:r>
              <a:rPr lang="cs-CZ" sz="2000" i="1" dirty="0"/>
              <a:t> …  and </a:t>
            </a:r>
            <a:r>
              <a:rPr lang="cs-CZ" sz="2000" i="1" dirty="0" err="1"/>
              <a:t>how</a:t>
            </a:r>
            <a:r>
              <a:rPr lang="cs-CZ" sz="2000" i="1" dirty="0"/>
              <a:t> PISA </a:t>
            </a:r>
            <a:r>
              <a:rPr lang="cs-CZ" sz="2000" i="1" dirty="0" err="1"/>
              <a:t>can</a:t>
            </a:r>
            <a:r>
              <a:rPr lang="cs-CZ" sz="2000" i="1" dirty="0"/>
              <a:t> </a:t>
            </a:r>
            <a:r>
              <a:rPr lang="cs-CZ" sz="2000" i="1" dirty="0" err="1"/>
              <a:t>help</a:t>
            </a:r>
            <a:r>
              <a:rPr lang="cs-CZ" sz="2000" i="1" dirty="0"/>
              <a:t> </a:t>
            </a:r>
            <a:r>
              <a:rPr lang="cs-CZ" sz="2000" i="1" dirty="0" err="1"/>
              <a:t>answer</a:t>
            </a:r>
            <a:r>
              <a:rPr lang="cs-CZ" sz="2000" i="1" dirty="0"/>
              <a:t> </a:t>
            </a:r>
            <a:r>
              <a:rPr lang="cs-CZ" sz="2000" i="1" dirty="0" err="1" smtClean="0"/>
              <a:t>them</a:t>
            </a:r>
            <a:r>
              <a:rPr lang="cs-CZ" sz="2000" i="1" dirty="0" smtClean="0"/>
              <a:t>.</a:t>
            </a:r>
            <a:endParaRPr lang="cs-CZ" sz="2000" i="1" dirty="0"/>
          </a:p>
          <a:p>
            <a:pPr marL="342900" lvl="2" indent="-342900" algn="just">
              <a:buClr>
                <a:schemeClr val="tx2"/>
              </a:buClr>
            </a:pPr>
            <a:r>
              <a:rPr lang="cs-CZ" sz="2000" dirty="0"/>
              <a:t>Příprava hodin tak, aby zasáhly žáky všech úrovní, nespoléhat jen na učebnice, úlohy z reálného prostředí.</a:t>
            </a:r>
          </a:p>
          <a:p>
            <a:pPr marL="357188" lvl="1" indent="0">
              <a:buNone/>
            </a:pPr>
            <a:r>
              <a:rPr lang="cs-CZ" sz="2000" dirty="0"/>
              <a:t>viz např. </a:t>
            </a:r>
            <a:r>
              <a:rPr lang="cs-CZ" sz="2000" i="1" dirty="0"/>
              <a:t>Matematika v médiích</a:t>
            </a:r>
            <a:r>
              <a:rPr lang="cs-CZ" sz="2000" dirty="0"/>
              <a:t> </a:t>
            </a:r>
            <a:r>
              <a:rPr lang="cs-CZ" sz="2000" dirty="0" smtClean="0"/>
              <a:t>na </a:t>
            </a:r>
            <a:br>
              <a:rPr lang="cs-CZ" sz="2000" dirty="0" smtClean="0"/>
            </a:br>
            <a:r>
              <a:rPr lang="cs-CZ" sz="2000" u="sng" dirty="0" smtClean="0">
                <a:hlinkClick r:id="rId2"/>
              </a:rPr>
              <a:t>http</a:t>
            </a:r>
            <a:r>
              <a:rPr lang="cs-CZ" sz="2000" u="sng" dirty="0">
                <a:hlinkClick r:id="rId2"/>
              </a:rPr>
              <a:t>://suma.jcmf.cz/projekty/matematika-v-mediich/</a:t>
            </a:r>
            <a:endParaRPr lang="cs-CZ" sz="2000" u="sng" dirty="0"/>
          </a:p>
          <a:p>
            <a:pPr marL="342900" lvl="2" indent="-342900" algn="just">
              <a:buClr>
                <a:schemeClr val="tx2"/>
              </a:buClr>
            </a:pPr>
            <a:r>
              <a:rPr lang="cs-CZ" sz="2000" dirty="0" smtClean="0"/>
              <a:t>Využití </a:t>
            </a:r>
            <a:r>
              <a:rPr lang="cs-CZ" sz="2000" dirty="0"/>
              <a:t>úloh s větším počtem řešení i různých řešitelských strategií, problémové úlohy (nestačí jen dosadit do vzorce</a:t>
            </a:r>
            <a:r>
              <a:rPr lang="cs-CZ" sz="2000" dirty="0" smtClean="0"/>
              <a:t>).</a:t>
            </a:r>
            <a:endParaRPr lang="cs-CZ" sz="2000" dirty="0"/>
          </a:p>
          <a:p>
            <a:pPr marL="342900" lvl="2" indent="-342900" algn="just">
              <a:buClr>
                <a:schemeClr val="tx2"/>
              </a:buClr>
            </a:pPr>
            <a:r>
              <a:rPr lang="cs-CZ" sz="2000" dirty="0" smtClean="0"/>
              <a:t>Učení </a:t>
            </a:r>
            <a:r>
              <a:rPr lang="cs-CZ" sz="2000" dirty="0"/>
              <a:t>se z </a:t>
            </a:r>
            <a:r>
              <a:rPr lang="cs-CZ" sz="2000" dirty="0" smtClean="0"/>
              <a:t>chyb.</a:t>
            </a:r>
            <a:endParaRPr lang="cs-CZ" sz="2000" dirty="0"/>
          </a:p>
          <a:p>
            <a:pPr marL="342900" lvl="2" indent="-342900" algn="just">
              <a:buClr>
                <a:schemeClr val="tx2"/>
              </a:buClr>
            </a:pPr>
            <a:r>
              <a:rPr lang="cs-CZ" sz="2000" dirty="0" smtClean="0"/>
              <a:t>Nechat </a:t>
            </a:r>
            <a:r>
              <a:rPr lang="cs-CZ" sz="2000" dirty="0"/>
              <a:t>žáky vysvětlovat a odůvodňovat </a:t>
            </a:r>
            <a:r>
              <a:rPr lang="cs-CZ" sz="2000" dirty="0" smtClean="0"/>
              <a:t>řešení.</a:t>
            </a:r>
            <a:endParaRPr lang="cs-CZ" sz="2000" dirty="0"/>
          </a:p>
          <a:p>
            <a:pPr marL="342900" lvl="2" indent="-342900" algn="just">
              <a:buClr>
                <a:schemeClr val="tx2"/>
              </a:buClr>
            </a:pPr>
            <a:r>
              <a:rPr lang="cs-CZ" sz="2000" dirty="0" smtClean="0"/>
              <a:t>Povzbuzovat </a:t>
            </a:r>
            <a:r>
              <a:rPr lang="cs-CZ" sz="2000" dirty="0"/>
              <a:t>žáky, aby přemýšleli o svém vlastním učení (učení se nazpaměť, metoda pokus-omyl, evidence řešení </a:t>
            </a:r>
            <a:r>
              <a:rPr lang="cs-CZ" sz="2000" dirty="0" smtClean="0"/>
              <a:t>…).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Inspirace pro matematickou </a:t>
            </a:r>
            <a:r>
              <a:rPr lang="cs-CZ" dirty="0" smtClean="0"/>
              <a:t>gramotnost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5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Inspirace pro </a:t>
            </a:r>
            <a:r>
              <a:rPr lang="cs-CZ" dirty="0" smtClean="0"/>
              <a:t>šablony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3146418"/>
              </p:ext>
            </p:extLst>
          </p:nvPr>
        </p:nvGraphicFramePr>
        <p:xfrm>
          <a:off x="516328" y="1412776"/>
          <a:ext cx="81113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098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Metodická podpora na </a:t>
            </a:r>
            <a:r>
              <a:rPr lang="cs-CZ" dirty="0" smtClean="0"/>
              <a:t>www.csicr.cz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30989" cy="42484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 title="náhled webu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r="48262" b="27661"/>
          <a:stretch/>
        </p:blipFill>
        <p:spPr>
          <a:xfrm>
            <a:off x="6156176" y="1917427"/>
            <a:ext cx="1968672" cy="2376264"/>
          </a:xfrm>
          <a:prstGeom prst="rect">
            <a:avLst/>
          </a:prstGeom>
          <a:ln w="38100">
            <a:solidFill>
              <a:srgbClr val="0073C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4139952" y="3825044"/>
            <a:ext cx="1944216" cy="540655"/>
          </a:xfrm>
          <a:prstGeom prst="straightConnector1">
            <a:avLst/>
          </a:prstGeom>
          <a:ln w="28575">
            <a:solidFill>
              <a:srgbClr val="C60C3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56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2168984"/>
            <a:ext cx="9144000" cy="252003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73CF"/>
            </a:solidFill>
          </a:ln>
          <a:effectLst>
            <a:softEdge rad="254000"/>
          </a:effectLst>
        </p:spPr>
        <p:txBody>
          <a:bodyPr/>
          <a:lstStyle/>
          <a:p>
            <a:r>
              <a:rPr lang="cs-CZ" sz="4400" dirty="0" smtClean="0">
                <a:solidFill>
                  <a:schemeClr val="bg1"/>
                </a:solidFill>
              </a:rPr>
              <a:t>Česká školní inspekce nabízí </a:t>
            </a:r>
            <a:br>
              <a:rPr lang="cs-CZ" sz="4400" dirty="0" smtClean="0">
                <a:solidFill>
                  <a:schemeClr val="bg1"/>
                </a:solidFill>
              </a:rPr>
            </a:br>
            <a:r>
              <a:rPr lang="cs-CZ" sz="4400" dirty="0" smtClean="0">
                <a:solidFill>
                  <a:schemeClr val="bg1"/>
                </a:solidFill>
              </a:rPr>
              <a:t>přehledné reporty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95536" y="2348880"/>
            <a:ext cx="8352928" cy="352839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dirty="0" smtClean="0"/>
              <a:t>Souhrnné </a:t>
            </a:r>
            <a:r>
              <a:rPr lang="cs-CZ" dirty="0"/>
              <a:t>informace pro porovnání se situací ostatních </a:t>
            </a:r>
            <a:r>
              <a:rPr lang="cs-CZ" dirty="0" smtClean="0"/>
              <a:t>škol/školských zařízení </a:t>
            </a:r>
            <a:r>
              <a:rPr lang="cs-CZ" dirty="0"/>
              <a:t>stejného druhu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rámci daného kraje </a:t>
            </a:r>
            <a:r>
              <a:rPr lang="cs-CZ" dirty="0" smtClean="0"/>
              <a:t>i </a:t>
            </a:r>
            <a:r>
              <a:rPr lang="cs-CZ" dirty="0"/>
              <a:t>celé České republiky. </a:t>
            </a:r>
          </a:p>
          <a:p>
            <a:pPr marL="355600" indent="0">
              <a:buNone/>
            </a:pP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mateřské, základní, základní umělecké a střední školy </a:t>
            </a:r>
            <a:r>
              <a:rPr lang="cs-CZ" dirty="0" smtClean="0"/>
              <a:t>a </a:t>
            </a:r>
            <a:r>
              <a:rPr lang="cs-CZ" dirty="0"/>
              <a:t>střediska volného času mají v informačním systému České školní inspekce </a:t>
            </a:r>
            <a:r>
              <a:rPr lang="cs-CZ" b="1" dirty="0">
                <a:solidFill>
                  <a:srgbClr val="0070C0"/>
                </a:solidFill>
              </a:rPr>
              <a:t>InspIS DATA </a:t>
            </a:r>
            <a:r>
              <a:rPr lang="cs-CZ" dirty="0"/>
              <a:t>k dispozici následující </a:t>
            </a:r>
            <a:r>
              <a:rPr lang="cs-CZ" b="1" dirty="0">
                <a:solidFill>
                  <a:srgbClr val="C60C30"/>
                </a:solidFill>
              </a:rPr>
              <a:t>sadu reportů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95536" y="836712"/>
            <a:ext cx="8352928" cy="1296144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Poskytují detailnější přehledné informace o vybraných aspektech vzdělávání v dané </a:t>
            </a:r>
            <a:r>
              <a:rPr lang="cs-CZ" dirty="0" smtClean="0">
                <a:solidFill>
                  <a:schemeClr val="bg1"/>
                </a:solidFill>
              </a:rPr>
              <a:t>škole či daném školském zařízení.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43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32719" y="2079516"/>
            <a:ext cx="8278563" cy="3365708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Report poskytuje informace o výsledcích hodnocení školy/školského zařízení v jednotlivých kritériích hodnocení podmínek, průběhu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výsledků vzdělávání vycházejících z modelu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tzv</a:t>
            </a:r>
            <a:r>
              <a:rPr lang="cs-CZ" sz="3000" dirty="0"/>
              <a:t>. kvalitní školy a také srovnání se souhrnným hodnocením škol/školských zařízení stejného druhu v rámci příslušného kraje i celé ČR.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1540" y="1556296"/>
            <a:ext cx="8280921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Kriteriální hodnocení školy (MŠ, ZŠ, SŠ, ZUŠ, SVČ)</a:t>
            </a:r>
          </a:p>
        </p:txBody>
      </p:sp>
    </p:spTree>
    <p:extLst>
      <p:ext uri="{BB962C8B-B14F-4D97-AF65-F5344CB8AC3E}">
        <p14:creationId xmlns:p14="http://schemas.microsoft.com/office/powerpoint/2010/main" val="9106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79512" y="836712"/>
            <a:ext cx="2160239" cy="244827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Ukázka </a:t>
            </a:r>
            <a:r>
              <a:rPr lang="cs-CZ" sz="2400" b="1" dirty="0">
                <a:solidFill>
                  <a:schemeClr val="bg1"/>
                </a:solidFill>
              </a:rPr>
              <a:t>části reportu prezentujícího kriteriální hodnocení </a:t>
            </a:r>
            <a:r>
              <a:rPr lang="cs-CZ" sz="2400" b="1" dirty="0" smtClean="0">
                <a:solidFill>
                  <a:schemeClr val="bg1"/>
                </a:solidFill>
              </a:rPr>
              <a:t/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>
                <a:solidFill>
                  <a:schemeClr val="bg1"/>
                </a:solidFill>
              </a:rPr>
              <a:t>na příkladu SŠ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"/>
          <a:stretch/>
        </p:blipFill>
        <p:spPr bwMode="auto">
          <a:xfrm>
            <a:off x="2483768" y="836712"/>
            <a:ext cx="6480720" cy="51845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7657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95536" y="2204864"/>
            <a:ext cx="8278563" cy="3365708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Report poskytuje informace o tom, zda a do jaké míry umožňují materiální a prostorové podmínky naplňovat cíle vzdělávání stanovené ve školním vzdělávacím programu dané školy/daného školského zařízení, </a:t>
            </a:r>
            <a:r>
              <a:rPr lang="cs-CZ" sz="3000" dirty="0" smtClean="0"/>
              <a:t>a </a:t>
            </a:r>
            <a:r>
              <a:rPr lang="cs-CZ" sz="3000" dirty="0"/>
              <a:t>nabízí také srovnání se situací škol/školských zařízení stejného druhu v rámci příslušného kraje i celé ČR.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3178" y="1248924"/>
            <a:ext cx="8280921" cy="954107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Materiální a prostorové podmínky školy (MŠ, ZŠ, SŠ, ZUŠ, SVČ)</a:t>
            </a:r>
          </a:p>
        </p:txBody>
      </p:sp>
    </p:spTree>
    <p:extLst>
      <p:ext uri="{BB962C8B-B14F-4D97-AF65-F5344CB8AC3E}">
        <p14:creationId xmlns:p14="http://schemas.microsoft.com/office/powerpoint/2010/main" val="12764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81868" y="2017961"/>
            <a:ext cx="8782619" cy="4003327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Kritéria v této oblasti kladou </a:t>
            </a:r>
            <a:r>
              <a:rPr lang="cs-CZ" sz="2000" b="1" u="sng" dirty="0"/>
              <a:t>důraz na aktivitu</a:t>
            </a:r>
            <a:r>
              <a:rPr lang="cs-CZ" sz="2000" dirty="0"/>
              <a:t> vedení školy.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Právě přístup vedení školy v oblasti </a:t>
            </a:r>
            <a:r>
              <a:rPr lang="cs-CZ" sz="2000" b="1" dirty="0"/>
              <a:t>řízení pedagogických </a:t>
            </a:r>
            <a:r>
              <a:rPr lang="cs-CZ" sz="2000" b="1" dirty="0" smtClean="0"/>
              <a:t>procesů je </a:t>
            </a:r>
            <a:r>
              <a:rPr lang="cs-CZ" sz="2000" b="1" dirty="0"/>
              <a:t>klíčový pro kvalitu vzdělání</a:t>
            </a:r>
            <a:r>
              <a:rPr lang="cs-CZ" sz="2000" dirty="0"/>
              <a:t>, které škola poskytuje.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Důraz je na všech třech základních činnostech: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realizaci opatření a jejich řízení,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monitorování a vyhodnocování,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i následném přijímání opatření.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Nezbytnou součástí pedagogického vedení je i vytváření </a:t>
            </a:r>
            <a:r>
              <a:rPr lang="cs-CZ" sz="2000" b="1" dirty="0"/>
              <a:t>zdravého školního klimatu</a:t>
            </a:r>
            <a:r>
              <a:rPr lang="cs-CZ" sz="2000" dirty="0"/>
              <a:t>, zajištění a rozvoj </a:t>
            </a:r>
            <a:r>
              <a:rPr lang="cs-CZ" sz="2000" b="1" dirty="0"/>
              <a:t>kvalitního pedagogického sboru</a:t>
            </a:r>
            <a:r>
              <a:rPr lang="cs-CZ" sz="2000" dirty="0"/>
              <a:t>, ale i zajištění materiálních podmínek pro vzdělávání.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Nutným předpokladem kvalitního pedagogického vedení školy je vlastní </a:t>
            </a:r>
            <a:r>
              <a:rPr lang="cs-CZ" sz="2000" b="1" dirty="0"/>
              <a:t>profesní rozvoj členů vedení školy</a:t>
            </a:r>
            <a:r>
              <a:rPr lang="cs-CZ" sz="2000" dirty="0"/>
              <a:t>.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1" y="692696"/>
            <a:ext cx="8784976" cy="863600"/>
          </a:xfrm>
        </p:spPr>
        <p:txBody>
          <a:bodyPr/>
          <a:lstStyle/>
          <a:p>
            <a:r>
              <a:rPr lang="cs-CZ" dirty="0" smtClean="0"/>
              <a:t>Pedagogické vedení školy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1" y="1556296"/>
            <a:ext cx="8784976" cy="461665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Ředitel kvalitní školy je vůdčí osobností pedagogického </a:t>
            </a:r>
            <a:r>
              <a:rPr lang="cs-CZ" sz="2400" b="1" dirty="0" smtClean="0">
                <a:solidFill>
                  <a:schemeClr val="bg1"/>
                </a:solidFill>
              </a:rPr>
              <a:t>procesu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83568" y="980728"/>
            <a:ext cx="7776864" cy="1080120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Ukázka </a:t>
            </a:r>
            <a:r>
              <a:rPr lang="cs-CZ" sz="2400" b="1" dirty="0">
                <a:solidFill>
                  <a:schemeClr val="bg1"/>
                </a:solidFill>
              </a:rPr>
              <a:t>části reportu prezentujícího materiální a prostorové podmínky (na příkladu ZUŠ)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7" y="2564904"/>
            <a:ext cx="7384167" cy="2597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018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32719" y="2079516"/>
            <a:ext cx="8278563" cy="3005668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Report poskytuje informace o porušení vybraných právních předpisů ve vymezených oblastech ze strany školy/školského zařízení </a:t>
            </a:r>
            <a:r>
              <a:rPr lang="cs-CZ" sz="3000" dirty="0" smtClean="0"/>
              <a:t>a </a:t>
            </a:r>
            <a:r>
              <a:rPr lang="cs-CZ" sz="3000" dirty="0"/>
              <a:t>také srovnání četností porušení daných předpisů ve školách/školských zařízeních stejného druhu v rámci příslušného kraje </a:t>
            </a:r>
            <a:r>
              <a:rPr lang="cs-CZ" sz="3000" dirty="0" smtClean="0"/>
              <a:t>i </a:t>
            </a:r>
            <a:r>
              <a:rPr lang="cs-CZ" sz="3000" dirty="0"/>
              <a:t>celé ČR.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1540" y="1556296"/>
            <a:ext cx="8280921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Porušení předpisů (MŠ, ZŠ, SŠ, ZUŠ, SVČ)</a:t>
            </a:r>
          </a:p>
        </p:txBody>
      </p:sp>
    </p:spTree>
    <p:extLst>
      <p:ext uri="{BB962C8B-B14F-4D97-AF65-F5344CB8AC3E}">
        <p14:creationId xmlns:p14="http://schemas.microsoft.com/office/powerpoint/2010/main" val="19928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83568" y="980728"/>
            <a:ext cx="7776864" cy="1080120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Ukázka </a:t>
            </a:r>
            <a:r>
              <a:rPr lang="cs-CZ" sz="2400" b="1" dirty="0">
                <a:solidFill>
                  <a:schemeClr val="bg1"/>
                </a:solidFill>
              </a:rPr>
              <a:t>části reportu prezentujícího porušení předpisů </a:t>
            </a:r>
            <a:r>
              <a:rPr lang="cs-CZ" sz="2400" b="1" dirty="0" smtClean="0">
                <a:solidFill>
                  <a:schemeClr val="bg1"/>
                </a:solidFill>
              </a:rPr>
              <a:t/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(</a:t>
            </a:r>
            <a:r>
              <a:rPr lang="cs-CZ" sz="2400" b="1" dirty="0">
                <a:solidFill>
                  <a:schemeClr val="bg1"/>
                </a:solidFill>
              </a:rPr>
              <a:t>na příkladu SVČ)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1" y="2636912"/>
            <a:ext cx="7348599" cy="23685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057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32719" y="2079516"/>
            <a:ext cx="8278563" cy="3005668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Report poskytuje informace o rozložení výsledků žáků v jednotlivých testováních prováděných Českou školní inspekcí, kterých se škola účastnila, a také srovnání se souhrnnými výsledky testovaných žáků ostatních škol příslušného kraje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i </a:t>
            </a:r>
            <a:r>
              <a:rPr lang="cs-CZ" sz="3000" dirty="0"/>
              <a:t>celé ČR.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32719" y="1556296"/>
            <a:ext cx="8278562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800" b="1" spc="-50" dirty="0">
                <a:solidFill>
                  <a:schemeClr val="bg1"/>
                </a:solidFill>
              </a:rPr>
              <a:t>Výsledky testování prováděného Českou školní inspekcí</a:t>
            </a:r>
          </a:p>
        </p:txBody>
      </p:sp>
    </p:spTree>
    <p:extLst>
      <p:ext uri="{BB962C8B-B14F-4D97-AF65-F5344CB8AC3E}">
        <p14:creationId xmlns:p14="http://schemas.microsoft.com/office/powerpoint/2010/main" val="20131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740427"/>
            <a:ext cx="2160239" cy="244827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Ukázka </a:t>
            </a:r>
            <a:r>
              <a:rPr lang="cs-CZ" sz="2400" b="1" dirty="0">
                <a:solidFill>
                  <a:schemeClr val="bg1"/>
                </a:solidFill>
              </a:rPr>
              <a:t>části reportu prezentujícího výsledky testování žáků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0" b="3474"/>
          <a:stretch/>
        </p:blipFill>
        <p:spPr>
          <a:xfrm>
            <a:off x="2987824" y="2780928"/>
            <a:ext cx="5641243" cy="3190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0"/>
          <a:stretch/>
        </p:blipFill>
        <p:spPr>
          <a:xfrm>
            <a:off x="2987824" y="740427"/>
            <a:ext cx="5641243" cy="1971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587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81868" y="836712"/>
            <a:ext cx="8782619" cy="5184576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600" b="1" dirty="0"/>
              <a:t>Reporty </a:t>
            </a:r>
            <a:r>
              <a:rPr lang="cs-CZ" sz="2600" dirty="0"/>
              <a:t>(kromě reportu k testování) </a:t>
            </a:r>
            <a:r>
              <a:rPr lang="cs-CZ" sz="2600" b="1" dirty="0"/>
              <a:t>zobrazují informace</a:t>
            </a:r>
            <a:r>
              <a:rPr lang="cs-CZ" sz="2600" dirty="0"/>
              <a:t> z poslední hodnoticí a kontrolní činnosti České školní inspekce provedené v režimu komplexní inspekce v období </a:t>
            </a:r>
            <a:r>
              <a:rPr lang="cs-CZ" sz="2600" b="1" dirty="0"/>
              <a:t>od 1. září 2016</a:t>
            </a:r>
            <a:r>
              <a:rPr lang="cs-CZ" sz="2600" dirty="0"/>
              <a:t>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600" b="1" dirty="0"/>
              <a:t>Pokud</a:t>
            </a:r>
            <a:r>
              <a:rPr lang="cs-CZ" sz="2600" dirty="0"/>
              <a:t> v dané škole/daném školském zařízení </a:t>
            </a:r>
            <a:r>
              <a:rPr lang="cs-CZ" sz="2600" b="1" dirty="0"/>
              <a:t>nebyla v uvedeném období komplexní inspekční činnost dosud provedena</a:t>
            </a:r>
            <a:r>
              <a:rPr lang="cs-CZ" sz="2600" dirty="0"/>
              <a:t>, </a:t>
            </a:r>
            <a:r>
              <a:rPr lang="cs-CZ" sz="2600" b="1" dirty="0"/>
              <a:t>zobrazí se</a:t>
            </a:r>
            <a:r>
              <a:rPr lang="cs-CZ" sz="2600" dirty="0"/>
              <a:t> </a:t>
            </a:r>
            <a:r>
              <a:rPr lang="cs-CZ" sz="2600" b="1" dirty="0"/>
              <a:t>pouze souhrnné informace</a:t>
            </a:r>
            <a:r>
              <a:rPr lang="cs-CZ" sz="2600" dirty="0"/>
              <a:t> pro porovnání za ostatní školy/školská zařízení stejného druhu v rámci kraje a celé České republiky.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600" b="1" dirty="0"/>
              <a:t>Součástí reportů</a:t>
            </a:r>
            <a:r>
              <a:rPr lang="cs-CZ" sz="2600" dirty="0"/>
              <a:t> je vysvětlení jejich struktury </a:t>
            </a:r>
            <a:br>
              <a:rPr lang="cs-CZ" sz="2600" dirty="0"/>
            </a:br>
            <a:r>
              <a:rPr lang="cs-CZ" sz="2600" dirty="0"/>
              <a:t>a podrobné </a:t>
            </a:r>
            <a:r>
              <a:rPr lang="cs-CZ" sz="2600" b="1" dirty="0"/>
              <a:t>informace</a:t>
            </a:r>
            <a:r>
              <a:rPr lang="cs-CZ" sz="2600" dirty="0"/>
              <a:t>, </a:t>
            </a:r>
            <a:r>
              <a:rPr lang="cs-CZ" sz="2600" b="1" dirty="0"/>
              <a:t>jak</a:t>
            </a:r>
            <a:r>
              <a:rPr lang="cs-CZ" sz="2600" dirty="0"/>
              <a:t> daný </a:t>
            </a:r>
            <a:r>
              <a:rPr lang="cs-CZ" sz="2600" b="1" dirty="0"/>
              <a:t>report interpretovat </a:t>
            </a:r>
            <a:br>
              <a:rPr lang="cs-CZ" sz="2600" b="1" dirty="0"/>
            </a:br>
            <a:r>
              <a:rPr lang="cs-CZ" sz="2600" dirty="0"/>
              <a:t>a </a:t>
            </a:r>
            <a:r>
              <a:rPr lang="cs-CZ" sz="2600" b="1" dirty="0"/>
              <a:t>jak</a:t>
            </a:r>
            <a:r>
              <a:rPr lang="cs-CZ" sz="2600" dirty="0"/>
              <a:t> s poskytnutými </a:t>
            </a:r>
            <a:r>
              <a:rPr lang="cs-CZ" sz="2600" b="1" dirty="0"/>
              <a:t>informacemi pracovat</a:t>
            </a:r>
            <a:r>
              <a:rPr lang="cs-CZ" sz="2600" dirty="0" smtClean="0"/>
              <a:t>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70085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971600" y="1196752"/>
            <a:ext cx="7200800" cy="4464496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b="1" dirty="0"/>
              <a:t>Reporty</a:t>
            </a:r>
            <a:r>
              <a:rPr lang="cs-CZ" sz="3000" dirty="0"/>
              <a:t> jsou </a:t>
            </a:r>
            <a:r>
              <a:rPr lang="cs-CZ" sz="3000" b="1" dirty="0"/>
              <a:t>dostupné ředitelům škol/školských zařízení </a:t>
            </a:r>
            <a:r>
              <a:rPr lang="cs-CZ" sz="3000" dirty="0"/>
              <a:t>po přihlášení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do </a:t>
            </a:r>
            <a:r>
              <a:rPr lang="cs-CZ" sz="3000" dirty="0"/>
              <a:t>systému </a:t>
            </a:r>
            <a:r>
              <a:rPr lang="cs-CZ" sz="3000" b="1" dirty="0"/>
              <a:t>InspIS DATA</a:t>
            </a:r>
            <a:r>
              <a:rPr lang="cs-CZ" sz="3000" dirty="0"/>
              <a:t>, kde se jim po výběru možnosti </a:t>
            </a:r>
            <a:r>
              <a:rPr lang="cs-CZ" sz="3000" b="1" i="1" dirty="0"/>
              <a:t>sestavy/uložené </a:t>
            </a:r>
            <a:r>
              <a:rPr lang="cs-CZ" sz="3000" b="1" i="1" dirty="0" smtClean="0"/>
              <a:t>sestavy</a:t>
            </a:r>
            <a:r>
              <a:rPr lang="cs-CZ" sz="3000" dirty="0"/>
              <a:t> </a:t>
            </a:r>
            <a:r>
              <a:rPr lang="cs-CZ" sz="3000" dirty="0" smtClean="0"/>
              <a:t>v</a:t>
            </a:r>
            <a:r>
              <a:rPr lang="cs-CZ" sz="3000" dirty="0"/>
              <a:t> horním panelu nabídne výše vymezený přehled reportů. Po </a:t>
            </a:r>
            <a:r>
              <a:rPr lang="cs-CZ" sz="3000" b="1" dirty="0"/>
              <a:t>kliknutí </a:t>
            </a:r>
            <a:r>
              <a:rPr lang="cs-CZ" sz="3000" b="1" dirty="0" smtClean="0"/>
              <a:t/>
            </a:r>
            <a:br>
              <a:rPr lang="cs-CZ" sz="3000" b="1" dirty="0" smtClean="0"/>
            </a:br>
            <a:r>
              <a:rPr lang="cs-CZ" sz="3000" b="1" dirty="0" smtClean="0"/>
              <a:t>na </a:t>
            </a:r>
            <a:r>
              <a:rPr lang="cs-CZ" sz="3000" b="1" dirty="0"/>
              <a:t>daný report</a:t>
            </a:r>
            <a:r>
              <a:rPr lang="cs-CZ" sz="3000" dirty="0"/>
              <a:t> se </a:t>
            </a:r>
            <a:r>
              <a:rPr lang="cs-CZ" sz="3000" b="1" dirty="0"/>
              <a:t>přepočítají</a:t>
            </a:r>
            <a:r>
              <a:rPr lang="cs-CZ" sz="3000" dirty="0"/>
              <a:t> příslušná </a:t>
            </a:r>
            <a:r>
              <a:rPr lang="cs-CZ" sz="3000" b="1" dirty="0"/>
              <a:t>data</a:t>
            </a:r>
            <a:r>
              <a:rPr lang="cs-CZ" sz="3000" dirty="0"/>
              <a:t> a report řediteli zobrazí </a:t>
            </a:r>
            <a:r>
              <a:rPr lang="cs-CZ" sz="3000" b="1" dirty="0"/>
              <a:t>aktuální informace</a:t>
            </a:r>
            <a:r>
              <a:rPr lang="cs-CZ" sz="3000" dirty="0"/>
              <a:t> a jednotlivá </a:t>
            </a:r>
            <a:r>
              <a:rPr lang="cs-CZ" sz="3000" b="1" dirty="0"/>
              <a:t>porovnání</a:t>
            </a:r>
            <a:r>
              <a:rPr lang="cs-CZ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858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683568" y="980728"/>
            <a:ext cx="7776864" cy="64807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l"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Jak </a:t>
            </a:r>
            <a:r>
              <a:rPr lang="pl-PL" sz="2400" b="1" dirty="0">
                <a:solidFill>
                  <a:schemeClr val="bg1"/>
                </a:solidFill>
              </a:rPr>
              <a:t>reporty v systému InspIS DATA zobrazit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98" y="2060848"/>
            <a:ext cx="6724605" cy="36528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707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4706" y="1052736"/>
            <a:ext cx="8494588" cy="4680520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73CF"/>
                </a:solidFill>
              </a:rPr>
              <a:t>Přístup</a:t>
            </a:r>
            <a:r>
              <a:rPr lang="cs-CZ" dirty="0"/>
              <a:t> k těmto </a:t>
            </a:r>
            <a:r>
              <a:rPr lang="cs-CZ" b="1" dirty="0">
                <a:solidFill>
                  <a:srgbClr val="0073CF"/>
                </a:solidFill>
              </a:rPr>
              <a:t>reportům</a:t>
            </a:r>
            <a:r>
              <a:rPr lang="cs-CZ" dirty="0"/>
              <a:t> s podrobnými informacemi mají </a:t>
            </a:r>
            <a:r>
              <a:rPr lang="cs-CZ" b="1" dirty="0">
                <a:solidFill>
                  <a:srgbClr val="0073CF"/>
                </a:solidFill>
              </a:rPr>
              <a:t>pouze školy/školská zařízení</a:t>
            </a:r>
            <a:r>
              <a:rPr lang="cs-CZ" dirty="0"/>
              <a:t>, kterých se dané hodnocení týká.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Krajské úřady</a:t>
            </a:r>
            <a:r>
              <a:rPr lang="cs-CZ" dirty="0"/>
              <a:t> </a:t>
            </a:r>
            <a:r>
              <a:rPr lang="cs-CZ" b="1" dirty="0"/>
              <a:t>disponují konkrétními informacemi</a:t>
            </a:r>
            <a:r>
              <a:rPr lang="cs-CZ" dirty="0"/>
              <a:t> na </a:t>
            </a:r>
            <a:r>
              <a:rPr lang="cs-CZ" b="1" dirty="0"/>
              <a:t>úrovni školy/školského zařízení</a:t>
            </a:r>
            <a:r>
              <a:rPr lang="cs-CZ" dirty="0"/>
              <a:t> </a:t>
            </a:r>
            <a:r>
              <a:rPr lang="cs-CZ" b="1" dirty="0"/>
              <a:t>pouze</a:t>
            </a:r>
            <a:r>
              <a:rPr lang="cs-CZ" dirty="0"/>
              <a:t> u těch </a:t>
            </a:r>
            <a:r>
              <a:rPr lang="cs-CZ" b="1" dirty="0"/>
              <a:t>subjektů</a:t>
            </a:r>
            <a:r>
              <a:rPr lang="cs-CZ" dirty="0"/>
              <a:t>, které samy </a:t>
            </a:r>
            <a:r>
              <a:rPr lang="cs-CZ" b="1" dirty="0"/>
              <a:t>zřizují</a:t>
            </a:r>
            <a:r>
              <a:rPr lang="cs-CZ" dirty="0"/>
              <a:t>. </a:t>
            </a:r>
            <a:r>
              <a:rPr lang="cs-CZ" b="1" dirty="0"/>
              <a:t>Nikdo jiný</a:t>
            </a:r>
            <a:r>
              <a:rPr lang="cs-CZ" dirty="0"/>
              <a:t> k reportům </a:t>
            </a:r>
            <a:r>
              <a:rPr lang="cs-CZ" b="1" dirty="0"/>
              <a:t>přístup nemá</a:t>
            </a:r>
            <a:r>
              <a:rPr lang="cs-CZ" dirty="0"/>
              <a:t>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Práce</a:t>
            </a:r>
            <a:r>
              <a:rPr lang="cs-CZ" dirty="0"/>
              <a:t> s těmito </a:t>
            </a:r>
            <a:r>
              <a:rPr lang="cs-CZ" b="1" dirty="0"/>
              <a:t>reporty</a:t>
            </a:r>
            <a:r>
              <a:rPr lang="cs-CZ" dirty="0"/>
              <a:t> přispěje k dalšímu </a:t>
            </a:r>
            <a:r>
              <a:rPr lang="cs-CZ" b="1" dirty="0"/>
              <a:t>posilování </a:t>
            </a:r>
            <a:r>
              <a:rPr lang="cs-CZ" b="1" dirty="0" err="1"/>
              <a:t>autoevaluačních</a:t>
            </a:r>
            <a:r>
              <a:rPr lang="cs-CZ" b="1" dirty="0"/>
              <a:t> mechanismů</a:t>
            </a:r>
            <a:r>
              <a:rPr lang="cs-CZ" dirty="0"/>
              <a:t> školy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011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2168984"/>
            <a:ext cx="9144000" cy="252003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73CF"/>
            </a:solidFill>
          </a:ln>
          <a:effectLst>
            <a:softEdge rad="254000"/>
          </a:effectLst>
        </p:spPr>
        <p:txBody>
          <a:bodyPr/>
          <a:lstStyle/>
          <a:p>
            <a:r>
              <a:rPr lang="cs-CZ" sz="4400" dirty="0" smtClean="0">
                <a:solidFill>
                  <a:schemeClr val="bg1"/>
                </a:solidFill>
              </a:rPr>
              <a:t>Využití dalších výstupů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06424" y="2046588"/>
            <a:ext cx="8782619" cy="1483047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3.2</a:t>
            </a:r>
            <a:r>
              <a:rPr lang="cs-CZ" altLang="cs-CZ" sz="2400" dirty="0"/>
              <a:t> Pedagogové důsledně uplatňují při komunikaci s žáky a rodiči </a:t>
            </a:r>
            <a:br>
              <a:rPr lang="cs-CZ" altLang="cs-CZ" sz="2400" dirty="0"/>
            </a:br>
            <a:r>
              <a:rPr lang="cs-CZ" altLang="cs-CZ" sz="2400" dirty="0"/>
              <a:t>a kolegy vstřícný, respektující </a:t>
            </a:r>
            <a:r>
              <a:rPr lang="cs-CZ" altLang="cs-CZ" sz="2400" dirty="0" smtClean="0"/>
              <a:t>přístup.</a:t>
            </a:r>
            <a:endParaRPr lang="cs-CZ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3.3</a:t>
            </a:r>
            <a:r>
              <a:rPr lang="cs-CZ" altLang="cs-CZ" sz="2400" dirty="0"/>
              <a:t> Pedagogové aktivně spolupracují a poskytují si vzájemnou podporu a zpětnou </a:t>
            </a:r>
            <a:r>
              <a:rPr lang="cs-CZ" altLang="cs-CZ" sz="2400" dirty="0" smtClean="0"/>
              <a:t>vazbu.</a:t>
            </a:r>
            <a:endParaRPr lang="cs-CZ" alt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1" y="692696"/>
            <a:ext cx="8784976" cy="863600"/>
          </a:xfrm>
        </p:spPr>
        <p:txBody>
          <a:bodyPr/>
          <a:lstStyle/>
          <a:p>
            <a:r>
              <a:rPr lang="cs-CZ" dirty="0" smtClean="0"/>
              <a:t>Oblast 3 a 4 – příklady kritérií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245" y="1584923"/>
            <a:ext cx="8784976" cy="461665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Kvalita pedagogického sboru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190954" y="4149080"/>
            <a:ext cx="8782619" cy="1872208"/>
          </a:xfrm>
          <a:prstGeom prst="rect">
            <a:avLst/>
          </a:prstGeo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4.3</a:t>
            </a:r>
            <a:r>
              <a:rPr lang="cs-CZ" altLang="cs-CZ" sz="2400" dirty="0"/>
              <a:t> Pedagogové systematicky sledují vzdělávací pokrok každého žáka a při plánování a realizaci výuky zohledňují individuální potřeby </a:t>
            </a:r>
            <a:r>
              <a:rPr lang="cs-CZ" altLang="cs-CZ" sz="2400" dirty="0" smtClean="0"/>
              <a:t>žáků.</a:t>
            </a:r>
            <a:endParaRPr lang="cs-CZ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4.4</a:t>
            </a:r>
            <a:r>
              <a:rPr lang="cs-CZ" altLang="cs-CZ" sz="2400" dirty="0"/>
              <a:t> Pedagogové se ve své práci zaměřují na sociální </a:t>
            </a:r>
            <a:r>
              <a:rPr lang="cs-CZ" altLang="cs-CZ" sz="2400" dirty="0" smtClean="0"/>
              <a:t>a </a:t>
            </a:r>
            <a:r>
              <a:rPr lang="cs-CZ" altLang="cs-CZ" sz="2400" dirty="0"/>
              <a:t>osobnostní rozvoj </a:t>
            </a:r>
            <a:r>
              <a:rPr lang="cs-CZ" altLang="cs-CZ" sz="2400" dirty="0" smtClean="0"/>
              <a:t>žáků.</a:t>
            </a:r>
            <a:endParaRPr lang="cs-CZ" alt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9775" y="3687415"/>
            <a:ext cx="8784976" cy="461665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Výuka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41" r="2941"/>
          <a:stretch/>
        </p:blipFill>
        <p:spPr>
          <a:xfrm>
            <a:off x="705288" y="908385"/>
            <a:ext cx="2304256" cy="318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71" r="1471"/>
          <a:stretch/>
        </p:blipFill>
        <p:spPr>
          <a:xfrm>
            <a:off x="3369584" y="908385"/>
            <a:ext cx="2376264" cy="318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2941" r="2941"/>
          <a:stretch/>
        </p:blipFill>
        <p:spPr>
          <a:xfrm>
            <a:off x="6105888" y="908385"/>
            <a:ext cx="2304256" cy="318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293096"/>
            <a:ext cx="5372032" cy="16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5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13792" y="5589240"/>
            <a:ext cx="8316416" cy="432048"/>
          </a:xfrm>
          <a:gradFill flip="none" rotWithShape="1">
            <a:gsLst>
              <a:gs pos="0">
                <a:srgbClr val="C60C30">
                  <a:shade val="30000"/>
                  <a:satMod val="115000"/>
                </a:srgbClr>
              </a:gs>
              <a:gs pos="50000">
                <a:srgbClr val="C60C30">
                  <a:shade val="67500"/>
                  <a:satMod val="115000"/>
                </a:srgbClr>
              </a:gs>
              <a:gs pos="100000">
                <a:srgbClr val="C60C3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K dispozici materiály pro šest základních gramotností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764704"/>
            <a:ext cx="8784976" cy="720080"/>
          </a:xfrm>
        </p:spPr>
        <p:txBody>
          <a:bodyPr/>
          <a:lstStyle/>
          <a:p>
            <a:r>
              <a:rPr lang="cs-CZ" dirty="0"/>
              <a:t>Rozvoj </a:t>
            </a:r>
            <a:r>
              <a:rPr lang="cs-CZ" dirty="0" smtClean="0"/>
              <a:t>gramotností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904656" cy="384533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665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95536" y="5445224"/>
            <a:ext cx="8316416" cy="432048"/>
          </a:xfrm>
          <a:gradFill flip="none" rotWithShape="1">
            <a:gsLst>
              <a:gs pos="0">
                <a:srgbClr val="C60C30">
                  <a:shade val="30000"/>
                  <a:satMod val="115000"/>
                </a:srgbClr>
              </a:gs>
              <a:gs pos="50000">
                <a:srgbClr val="C60C30">
                  <a:shade val="67500"/>
                  <a:satMod val="115000"/>
                </a:srgbClr>
              </a:gs>
              <a:gs pos="100000">
                <a:srgbClr val="C60C3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bg1"/>
                </a:solidFill>
              </a:rPr>
              <a:t>Záložka Využití výsledků výzkumů na www.csicr.cz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764704"/>
            <a:ext cx="8784976" cy="720080"/>
          </a:xfrm>
        </p:spPr>
        <p:txBody>
          <a:bodyPr/>
          <a:lstStyle/>
          <a:p>
            <a:r>
              <a:rPr lang="cs-CZ" dirty="0"/>
              <a:t>Metodické publikace ze šetření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0" y="1832164"/>
            <a:ext cx="2371780" cy="310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50" t="11853" r="68051" b="5131"/>
          <a:stretch/>
        </p:blipFill>
        <p:spPr>
          <a:xfrm>
            <a:off x="3563888" y="1844824"/>
            <a:ext cx="1925418" cy="308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799" t="11842" r="67246" b="14474"/>
          <a:stretch/>
        </p:blipFill>
        <p:spPr>
          <a:xfrm>
            <a:off x="6133475" y="1819505"/>
            <a:ext cx="2218726" cy="310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323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651194" y="764704"/>
            <a:ext cx="7313294" cy="720080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rgbClr val="0070C0"/>
                </a:solidFill>
              </a:rPr>
              <a:t>Úlohy pro rozvoj matematické gramotnosti</a:t>
            </a:r>
          </a:p>
          <a:p>
            <a:pPr algn="l"/>
            <a:r>
              <a:rPr lang="cs-CZ" sz="1600" b="0" i="1" dirty="0" smtClean="0">
                <a:solidFill>
                  <a:srgbClr val="0070C0"/>
                </a:solidFill>
              </a:rPr>
              <a:t> </a:t>
            </a:r>
            <a:r>
              <a:rPr lang="cs-CZ" sz="1600" b="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Milan Hejný, Darina </a:t>
            </a:r>
            <a:r>
              <a:rPr lang="cs-CZ" sz="1600" b="0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Jirotková</a:t>
            </a:r>
            <a:r>
              <a:rPr lang="cs-CZ" sz="1600" b="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 a kol.  Česká školní inspekce 2012</a:t>
            </a:r>
            <a:endParaRPr lang="cs-CZ" sz="1600" b="0" i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4" y="1700212"/>
            <a:ext cx="6192688" cy="4266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7827"/>
            <a:ext cx="1115388" cy="15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619672" y="764704"/>
            <a:ext cx="7344816" cy="720080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rgbClr val="0070C0"/>
                </a:solidFill>
              </a:rPr>
              <a:t>Úlohy pro rozvoj matematické gramotnosti</a:t>
            </a:r>
          </a:p>
          <a:p>
            <a:pPr algn="l"/>
            <a:r>
              <a:rPr lang="cs-CZ" sz="1600" b="0" i="1" dirty="0" smtClean="0">
                <a:solidFill>
                  <a:srgbClr val="0070C0"/>
                </a:solidFill>
              </a:rPr>
              <a:t> </a:t>
            </a:r>
            <a:r>
              <a:rPr lang="cs-CZ" sz="1600" b="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Milan Hejný, Darina </a:t>
            </a:r>
            <a:r>
              <a:rPr lang="cs-CZ" sz="1600" b="0" i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Jirotková</a:t>
            </a:r>
            <a:r>
              <a:rPr lang="cs-CZ" sz="1600" b="0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 a kol.  Česká školní inspekce 2012</a:t>
            </a:r>
            <a:endParaRPr lang="cs-CZ" sz="1600" b="0" i="1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51" y="1777882"/>
            <a:ext cx="1657697" cy="11419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7827"/>
            <a:ext cx="1115388" cy="15847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7184666" cy="32739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470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04726" y="1916832"/>
            <a:ext cx="8134548" cy="3312368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 smtClean="0"/>
              <a:t>Více </a:t>
            </a:r>
            <a:r>
              <a:rPr lang="cs-CZ" sz="3000" dirty="0"/>
              <a:t>než 40% stížností, kterými se </a:t>
            </a:r>
            <a:r>
              <a:rPr lang="cs-CZ" sz="3000" dirty="0" smtClean="0"/>
              <a:t>Česká školní inspekce </a:t>
            </a:r>
            <a:r>
              <a:rPr lang="cs-CZ" sz="3000" dirty="0"/>
              <a:t>zabývá, je zapříčiněno nedostatečnou nebo nevhodnou komunikací.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/>
              <a:t>Česká školní inspekce připravuje pro vedení škol pomůcku s praktickými náměty, které mohou pomoci eliminovat zbytečné stížnosti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Předcházení </a:t>
            </a:r>
            <a:r>
              <a:rPr lang="cs-CZ" dirty="0" smtClean="0"/>
              <a:t>stížnostem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787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692696"/>
            <a:ext cx="9144000" cy="252003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73CF"/>
            </a:solidFill>
          </a:ln>
          <a:effectLst>
            <a:softEdge rad="254000"/>
          </a:effectLst>
        </p:spPr>
        <p:txBody>
          <a:bodyPr/>
          <a:lstStyle/>
          <a:p>
            <a:r>
              <a:rPr lang="cs-CZ" sz="2800" dirty="0" smtClean="0">
                <a:solidFill>
                  <a:schemeClr val="bg1"/>
                </a:solidFill>
              </a:rPr>
              <a:t>Individuální projekt systémový</a:t>
            </a:r>
          </a:p>
          <a:p>
            <a:r>
              <a:rPr lang="cs-CZ" sz="4400" dirty="0" smtClean="0">
                <a:solidFill>
                  <a:schemeClr val="bg1"/>
                </a:solidFill>
              </a:rPr>
              <a:t>Komplexní systém hodnocení</a:t>
            </a:r>
            <a:endParaRPr lang="cs-CZ" sz="4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284984"/>
            <a:ext cx="3564396" cy="25462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7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95536" y="1196752"/>
            <a:ext cx="8352928" cy="4636620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lvl="3" indent="-5143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 smtClean="0"/>
              <a:t>Individuální </a:t>
            </a:r>
            <a:r>
              <a:rPr lang="cs-CZ" sz="3000" dirty="0"/>
              <a:t>projekt systémový, OP </a:t>
            </a:r>
            <a:r>
              <a:rPr lang="cs-CZ" sz="3000" dirty="0" smtClean="0"/>
              <a:t>VVV.</a:t>
            </a:r>
            <a:endParaRPr lang="cs-CZ" sz="3000" dirty="0"/>
          </a:p>
          <a:p>
            <a:pPr marL="514350" lvl="3" indent="-5143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cs-CZ" sz="3000" dirty="0"/>
          </a:p>
          <a:p>
            <a:pPr marL="514350" lvl="3" indent="-5143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 smtClean="0"/>
              <a:t>Úzká </a:t>
            </a:r>
            <a:r>
              <a:rPr lang="cs-CZ" sz="3000" b="1" dirty="0"/>
              <a:t>návaznost</a:t>
            </a:r>
            <a:r>
              <a:rPr lang="cs-CZ" sz="3000" dirty="0"/>
              <a:t> </a:t>
            </a:r>
          </a:p>
          <a:p>
            <a:pPr marL="971550" lvl="4" indent="-5143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rgbClr val="0073CF"/>
                </a:solidFill>
              </a:rPr>
              <a:t>projekt</a:t>
            </a:r>
            <a:r>
              <a:rPr lang="cs-CZ" sz="3000" dirty="0"/>
              <a:t> </a:t>
            </a:r>
            <a:r>
              <a:rPr lang="cs-CZ" sz="3000" b="1" dirty="0">
                <a:solidFill>
                  <a:srgbClr val="0073CF"/>
                </a:solidFill>
              </a:rPr>
              <a:t>NIQES</a:t>
            </a:r>
            <a:r>
              <a:rPr lang="cs-CZ" sz="3000" dirty="0">
                <a:solidFill>
                  <a:srgbClr val="0073CF"/>
                </a:solidFill>
              </a:rPr>
              <a:t> </a:t>
            </a:r>
            <a:r>
              <a:rPr lang="cs-CZ" sz="3000" dirty="0"/>
              <a:t>- nové metody, postupy </a:t>
            </a:r>
            <a:br>
              <a:rPr lang="cs-CZ" sz="3000" dirty="0"/>
            </a:br>
            <a:r>
              <a:rPr lang="cs-CZ" sz="3000" dirty="0"/>
              <a:t>a nástroje pro hodnocení škol a školských zařízení i vzdělávací soustavy jako </a:t>
            </a:r>
            <a:r>
              <a:rPr lang="cs-CZ" sz="3000" dirty="0" smtClean="0"/>
              <a:t>celku,</a:t>
            </a:r>
            <a:endParaRPr lang="cs-CZ" sz="3000" dirty="0"/>
          </a:p>
          <a:p>
            <a:pPr marL="971550" lvl="4" indent="-5143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rgbClr val="0073CF"/>
                </a:solidFill>
              </a:rPr>
              <a:t>výstupy</a:t>
            </a:r>
            <a:r>
              <a:rPr lang="cs-CZ" sz="3000" b="1" dirty="0">
                <a:solidFill>
                  <a:srgbClr val="0073CF"/>
                </a:solidFill>
              </a:rPr>
              <a:t> dalších projektů</a:t>
            </a:r>
            <a:r>
              <a:rPr lang="cs-CZ" sz="3000" dirty="0">
                <a:solidFill>
                  <a:srgbClr val="0073CF"/>
                </a:solidFill>
              </a:rPr>
              <a:t> </a:t>
            </a:r>
            <a:r>
              <a:rPr lang="cs-CZ" sz="3000" dirty="0"/>
              <a:t>(např. Kompetence I, Kompetence III, Cesta ke kvalitě, Pospolu apod</a:t>
            </a:r>
            <a:r>
              <a:rPr lang="cs-CZ" sz="3000" dirty="0" smtClean="0"/>
              <a:t>.).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467255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179512" y="1412776"/>
            <a:ext cx="8712968" cy="4608512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numCol="1" anchor="ctr"/>
          <a:lstStyle/>
          <a:p>
            <a:pPr marL="628650" lvl="4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 smtClean="0"/>
              <a:t>Úroveň vzdělávací soustavy České republiky: </a:t>
            </a:r>
          </a:p>
          <a:p>
            <a:pPr marL="990600" lvl="5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externí hodnocení </a:t>
            </a:r>
            <a:r>
              <a:rPr lang="cs-CZ" sz="2200" dirty="0" smtClean="0"/>
              <a:t>– mezinárodní šetření (PISA, PIRLS, TIMSS, TALIS),</a:t>
            </a:r>
            <a:endParaRPr lang="cs-CZ" sz="2200" dirty="0"/>
          </a:p>
          <a:p>
            <a:pPr marL="990600" lvl="5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200" dirty="0" smtClean="0"/>
              <a:t>interní </a:t>
            </a:r>
            <a:r>
              <a:rPr lang="cs-CZ" sz="2200" dirty="0"/>
              <a:t>hodnocení – </a:t>
            </a:r>
            <a:r>
              <a:rPr lang="cs-CZ" sz="2200" dirty="0" smtClean="0"/>
              <a:t>ČŠI</a:t>
            </a:r>
            <a:r>
              <a:rPr lang="cs-CZ" sz="2200" dirty="0"/>
              <a:t>.</a:t>
            </a:r>
          </a:p>
          <a:p>
            <a:pPr marL="628650" lvl="4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 smtClean="0"/>
              <a:t>Úroveň hodnocení školy: </a:t>
            </a:r>
          </a:p>
          <a:p>
            <a:pPr marL="990600" lvl="5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200" dirty="0" smtClean="0"/>
              <a:t>externí hodnocení – ČŠI, zřizovatel,</a:t>
            </a:r>
          </a:p>
          <a:p>
            <a:pPr marL="990600" lvl="5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200" dirty="0" smtClean="0"/>
              <a:t>interní hodnocení – </a:t>
            </a:r>
            <a:r>
              <a:rPr lang="cs-CZ" sz="2200" dirty="0" err="1" smtClean="0"/>
              <a:t>autoevaluační</a:t>
            </a:r>
            <a:r>
              <a:rPr lang="cs-CZ" sz="2200" dirty="0" smtClean="0"/>
              <a:t> nástroje</a:t>
            </a:r>
            <a:r>
              <a:rPr lang="cs-CZ" sz="2200" dirty="0"/>
              <a:t>.</a:t>
            </a:r>
            <a:endParaRPr lang="cs-CZ" sz="2200" dirty="0" smtClean="0"/>
          </a:p>
          <a:p>
            <a:pPr marL="628650" lvl="4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 smtClean="0"/>
              <a:t>Tvorba metodik pro další propojování externího a interního hodnocení vzdělávání.</a:t>
            </a:r>
          </a:p>
          <a:p>
            <a:pPr marL="628650" lvl="4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 smtClean="0"/>
              <a:t>Tvorba metodik pro detailnější sledování vybraných kritérií kvalitní školy.</a:t>
            </a:r>
          </a:p>
          <a:p>
            <a:pPr marL="628650" lvl="4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 smtClean="0"/>
              <a:t>Tvorba příkladů inspirativní praxe k vybraným kritériím kvalitní školy.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886272"/>
            <a:ext cx="8712968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9050" lvl="4">
              <a:buClr>
                <a:schemeClr val="tx2"/>
              </a:buClr>
            </a:pPr>
            <a:r>
              <a:rPr lang="cs-CZ" sz="2800" b="1" dirty="0">
                <a:solidFill>
                  <a:schemeClr val="bg1"/>
                </a:solidFill>
              </a:rPr>
              <a:t>P</a:t>
            </a:r>
            <a:r>
              <a:rPr lang="cs-CZ" sz="2800" b="1" dirty="0" smtClean="0">
                <a:solidFill>
                  <a:schemeClr val="bg1"/>
                </a:solidFill>
              </a:rPr>
              <a:t>ropojení </a:t>
            </a:r>
            <a:r>
              <a:rPr lang="cs-CZ" sz="2800" b="1" dirty="0">
                <a:solidFill>
                  <a:schemeClr val="bg1"/>
                </a:solidFill>
              </a:rPr>
              <a:t>externího a interního hodnocení </a:t>
            </a:r>
          </a:p>
        </p:txBody>
      </p:sp>
    </p:spTree>
    <p:extLst>
      <p:ext uri="{BB962C8B-B14F-4D97-AF65-F5344CB8AC3E}">
        <p14:creationId xmlns:p14="http://schemas.microsoft.com/office/powerpoint/2010/main" val="3776271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179512" y="1700808"/>
            <a:ext cx="8712968" cy="4179748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numCol="1" anchor="ctr"/>
          <a:lstStyle/>
          <a:p>
            <a:pPr marL="714375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Tvorba nástrojů pro hodnocení podmínek rozvoje, průběhu rozvoje a dosažené úrovně klíčových kompetencí vymezených v RVP a zohledňujících parametry klíčových kompetencí definovaných v rámci evropských koncepčních dokumentů.</a:t>
            </a:r>
          </a:p>
          <a:p>
            <a:pPr marL="714375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Tvorba úloh komplexního charakteru umožňujících hodnocení kognitivních i nekognitivních dovedností.</a:t>
            </a:r>
          </a:p>
          <a:p>
            <a:pPr marL="714375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Ucelený soubor nástrojů bude využíván v činnostech ČŠI a bude k dispozici také jednotlivým školám.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77588"/>
            <a:ext cx="8712968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9050" lvl="4">
              <a:buClr>
                <a:schemeClr val="tx2"/>
              </a:buClr>
            </a:pPr>
            <a:r>
              <a:rPr lang="cs-CZ" sz="2800" b="1" dirty="0">
                <a:solidFill>
                  <a:schemeClr val="bg1"/>
                </a:solidFill>
              </a:rPr>
              <a:t>H</a:t>
            </a:r>
            <a:r>
              <a:rPr lang="cs-CZ" sz="2800" b="1" dirty="0" smtClean="0">
                <a:solidFill>
                  <a:schemeClr val="bg1"/>
                </a:solidFill>
              </a:rPr>
              <a:t>odnocení </a:t>
            </a:r>
            <a:r>
              <a:rPr lang="cs-CZ" sz="2800" b="1" dirty="0">
                <a:solidFill>
                  <a:schemeClr val="bg1"/>
                </a:solidFill>
              </a:rPr>
              <a:t>klíčových kompetencí</a:t>
            </a:r>
          </a:p>
        </p:txBody>
      </p:sp>
    </p:spTree>
    <p:extLst>
      <p:ext uri="{BB962C8B-B14F-4D97-AF65-F5344CB8AC3E}">
        <p14:creationId xmlns:p14="http://schemas.microsoft.com/office/powerpoint/2010/main" val="7641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06424" y="1932189"/>
            <a:ext cx="8782619" cy="2246508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5.1</a:t>
            </a:r>
            <a:r>
              <a:rPr lang="cs-CZ" altLang="cs-CZ" sz="2400" dirty="0"/>
              <a:t> Škola soustavně získává informace o posunech výsledků každého žáka ve všech vzdělávacích oblastech a reaguje na ně vhodnými pedagogickými </a:t>
            </a:r>
            <a:r>
              <a:rPr lang="cs-CZ" altLang="cs-CZ" sz="2400" dirty="0" smtClean="0"/>
              <a:t>opatřeními.</a:t>
            </a:r>
            <a:endParaRPr lang="cs-CZ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5.3</a:t>
            </a:r>
            <a:r>
              <a:rPr lang="cs-CZ" altLang="cs-CZ" sz="2400" dirty="0"/>
              <a:t> Žáci školy jsou motivovaní k dosahování dobrých výsledků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/>
              <a:t>demonstrují sociální a osobnostní kompetence a občanské </a:t>
            </a:r>
            <a:r>
              <a:rPr lang="cs-CZ" altLang="cs-CZ" sz="2400" dirty="0" smtClean="0"/>
              <a:t>hodnoty.</a:t>
            </a:r>
            <a:endParaRPr lang="cs-CZ" alt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4067" y="606924"/>
            <a:ext cx="8784976" cy="863600"/>
          </a:xfrm>
        </p:spPr>
        <p:txBody>
          <a:bodyPr/>
          <a:lstStyle/>
          <a:p>
            <a:r>
              <a:rPr lang="cs-CZ" dirty="0" smtClean="0"/>
              <a:t>Oblast 5 a 6 – příklady kritérií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245" y="1470524"/>
            <a:ext cx="8784976" cy="461665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Vzdělávací výsledky žáků</a:t>
            </a:r>
          </a:p>
        </p:txBody>
      </p:sp>
      <p:sp>
        <p:nvSpPr>
          <p:cNvPr id="5" name="Zástupný symbol pro text 1"/>
          <p:cNvSpPr txBox="1">
            <a:spLocks/>
          </p:cNvSpPr>
          <p:nvPr/>
        </p:nvSpPr>
        <p:spPr>
          <a:xfrm>
            <a:off x="214336" y="4772598"/>
            <a:ext cx="8782619" cy="779971"/>
          </a:xfrm>
          <a:prstGeom prst="rect">
            <a:avLst/>
          </a:prstGeo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Blip>
                <a:blip r:embed="rId2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6.2</a:t>
            </a:r>
            <a:r>
              <a:rPr lang="cs-CZ" altLang="cs-CZ" sz="2400" dirty="0"/>
              <a:t> Škola poskytuje účinnou podporu všem žákům s potřebou podpůrných </a:t>
            </a:r>
            <a:r>
              <a:rPr lang="cs-CZ" altLang="cs-CZ" sz="2400" dirty="0" smtClean="0"/>
              <a:t>opatření.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898" y="4310933"/>
            <a:ext cx="8784976" cy="461665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Podpora žáků při vzdělávání (rovné příležitosti)</a:t>
            </a:r>
          </a:p>
        </p:txBody>
      </p:sp>
      <p:sp>
        <p:nvSpPr>
          <p:cNvPr id="7" name="Zástupný symbol pro text 1"/>
          <p:cNvSpPr txBox="1">
            <a:spLocks/>
          </p:cNvSpPr>
          <p:nvPr/>
        </p:nvSpPr>
        <p:spPr>
          <a:xfrm>
            <a:off x="685441" y="5733256"/>
            <a:ext cx="7773118" cy="280978"/>
          </a:xfrm>
          <a:prstGeom prst="rect">
            <a:avLst/>
          </a:prstGeom>
          <a:gradFill flip="none" rotWithShape="1">
            <a:gsLst>
              <a:gs pos="0">
                <a:srgbClr val="C60C30">
                  <a:shade val="30000"/>
                  <a:satMod val="115000"/>
                </a:srgbClr>
              </a:gs>
              <a:gs pos="50000">
                <a:srgbClr val="C60C30">
                  <a:shade val="67500"/>
                  <a:satMod val="115000"/>
                </a:srgbClr>
              </a:gs>
              <a:gs pos="100000">
                <a:srgbClr val="C60C3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60C3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altLang="cs-CZ" sz="1400" i="1" dirty="0" smtClean="0">
                <a:solidFill>
                  <a:schemeClr val="bg1"/>
                </a:solidFill>
              </a:rPr>
              <a:t>Kritéria ve všech modifikacích jsou ke stažení na webu České školní inspekce v sekci Dokumenty.</a:t>
            </a:r>
          </a:p>
        </p:txBody>
      </p:sp>
    </p:spTree>
    <p:extLst>
      <p:ext uri="{BB962C8B-B14F-4D97-AF65-F5344CB8AC3E}">
        <p14:creationId xmlns:p14="http://schemas.microsoft.com/office/powerpoint/2010/main" val="284769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179512" y="1412776"/>
            <a:ext cx="8712968" cy="4608512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numCol="1" anchor="ctr"/>
          <a:lstStyle/>
          <a:p>
            <a:pPr marL="714375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Tvorba nástrojů a postupů pro  vyhodnocování socioekonomického a teritoriálního zázemí žáků a škol </a:t>
            </a:r>
            <a:br>
              <a:rPr lang="cs-CZ" sz="2800" dirty="0" smtClean="0"/>
            </a:br>
            <a:r>
              <a:rPr lang="cs-CZ" sz="2800" dirty="0" smtClean="0"/>
              <a:t>a pro zohledňování socioekonomických charakteristik </a:t>
            </a:r>
            <a:br>
              <a:rPr lang="cs-CZ" sz="2800" dirty="0" smtClean="0"/>
            </a:br>
            <a:r>
              <a:rPr lang="cs-CZ" sz="2800" dirty="0" smtClean="0"/>
              <a:t>při hodnocení podmínek, průběhu a výsledků vzdělávání.</a:t>
            </a:r>
          </a:p>
          <a:p>
            <a:pPr marL="714375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Vznik uceleného systému indikátorů pro měření spravedlivosti ve vzdělávání na úrovni celého systému </a:t>
            </a:r>
            <a:br>
              <a:rPr lang="cs-CZ" sz="2800" dirty="0" smtClean="0"/>
            </a:br>
            <a:r>
              <a:rPr lang="cs-CZ" sz="2800" dirty="0" smtClean="0"/>
              <a:t>i jednotlivých krajů.</a:t>
            </a:r>
          </a:p>
          <a:p>
            <a:pPr marL="714375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Vznik metodiky pro hodnocení spravedlivého (inkluzivního) přístupu na úrovni školy.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889556"/>
            <a:ext cx="8712968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9050" lvl="4">
              <a:buClr>
                <a:schemeClr val="tx2"/>
              </a:buClr>
            </a:pPr>
            <a:r>
              <a:rPr lang="cs-CZ" sz="2800" b="1" spc="-30" dirty="0" smtClean="0">
                <a:solidFill>
                  <a:schemeClr val="bg1"/>
                </a:solidFill>
              </a:rPr>
              <a:t>Monitorování </a:t>
            </a:r>
            <a:r>
              <a:rPr lang="cs-CZ" sz="2800" b="1" spc="-30" dirty="0">
                <a:solidFill>
                  <a:schemeClr val="bg1"/>
                </a:solidFill>
              </a:rPr>
              <a:t>úrovně spravedlivosti vzdělávacího systému</a:t>
            </a:r>
          </a:p>
        </p:txBody>
      </p:sp>
    </p:spTree>
    <p:extLst>
      <p:ext uri="{BB962C8B-B14F-4D97-AF65-F5344CB8AC3E}">
        <p14:creationId xmlns:p14="http://schemas.microsoft.com/office/powerpoint/2010/main" val="10759940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251520" y="1988840"/>
            <a:ext cx="8640960" cy="3312368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numCol="1" anchor="ctr"/>
          <a:lstStyle/>
          <a:p>
            <a:pPr marL="714375" lvl="4" indent="-43021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/>
              <a:t>S</a:t>
            </a:r>
            <a:r>
              <a:rPr lang="cs-CZ" sz="2800" dirty="0" smtClean="0"/>
              <a:t>ekundární analýzy informací ze všech typů inspekční činnosti (prezenční činnost, elektronická zjišťování, ověřování výsledků vzdělávání, mezinárodní šetření apod.) a dalších disponibilních zdrojů.</a:t>
            </a:r>
          </a:p>
          <a:p>
            <a:pPr marL="714375" lvl="4" indent="-430213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Relevantní </a:t>
            </a:r>
            <a:r>
              <a:rPr lang="cs-CZ" sz="2800" b="1" dirty="0"/>
              <a:t>analytické </a:t>
            </a:r>
            <a:r>
              <a:rPr lang="cs-CZ" sz="2800" b="1" dirty="0" smtClean="0"/>
              <a:t>zprávy</a:t>
            </a:r>
            <a:r>
              <a:rPr lang="cs-CZ" sz="2800" dirty="0" smtClean="0"/>
              <a:t> využitelné na </a:t>
            </a:r>
            <a:r>
              <a:rPr lang="cs-CZ" sz="2800" dirty="0"/>
              <a:t>různých úrovních řízení počátečního vzdělávání, </a:t>
            </a:r>
            <a:r>
              <a:rPr lang="cs-CZ" sz="2800" dirty="0" smtClean="0"/>
              <a:t>zejména pro tvůrce </a:t>
            </a:r>
            <a:r>
              <a:rPr lang="cs-CZ" sz="2800" dirty="0"/>
              <a:t>vzdělávacích </a:t>
            </a:r>
            <a:r>
              <a:rPr lang="cs-CZ" sz="2800" dirty="0" smtClean="0"/>
              <a:t>politik.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65620"/>
            <a:ext cx="8640960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9050" lvl="4">
              <a:buClr>
                <a:schemeClr val="tx2"/>
              </a:buClr>
            </a:pPr>
            <a:r>
              <a:rPr lang="cs-CZ" sz="2800" b="1" dirty="0">
                <a:solidFill>
                  <a:schemeClr val="bg1"/>
                </a:solidFill>
              </a:rPr>
              <a:t>A</a:t>
            </a:r>
            <a:r>
              <a:rPr lang="cs-CZ" sz="2800" b="1" dirty="0" smtClean="0">
                <a:solidFill>
                  <a:schemeClr val="bg1"/>
                </a:solidFill>
              </a:rPr>
              <a:t>nalýzy </a:t>
            </a:r>
            <a:r>
              <a:rPr lang="cs-CZ" sz="2800" b="1" dirty="0">
                <a:solidFill>
                  <a:schemeClr val="bg1"/>
                </a:solidFill>
              </a:rPr>
              <a:t>a interpretace dat </a:t>
            </a:r>
          </a:p>
        </p:txBody>
      </p:sp>
    </p:spTree>
    <p:extLst>
      <p:ext uri="{BB962C8B-B14F-4D97-AF65-F5344CB8AC3E}">
        <p14:creationId xmlns:p14="http://schemas.microsoft.com/office/powerpoint/2010/main" val="23654836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179512" y="2132856"/>
            <a:ext cx="8712968" cy="3240360"/>
          </a:xfrm>
          <a:solidFill>
            <a:srgbClr val="C9E7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numCol="1" anchor="ctr"/>
          <a:lstStyle/>
          <a:p>
            <a:pPr marL="809625" lvl="4" indent="-5143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200" dirty="0" smtClean="0"/>
              <a:t>Vzdělávání inspekčních pracovníků, kteří budou s novými metodami, postupy a nástroji pracovat.</a:t>
            </a:r>
          </a:p>
          <a:p>
            <a:pPr marL="809625" lvl="4" indent="-5143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200" dirty="0" smtClean="0"/>
              <a:t>Vznik vzdělávacích programů určených pro pracovníky škol a školských zařízení i pro ostatní relevantní zájemce (zřizovatelé, NGO).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609636"/>
            <a:ext cx="8712968" cy="523220"/>
          </a:xfrm>
          <a:prstGeom prst="rect">
            <a:avLst/>
          </a:prstGeo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9050" lvl="4">
              <a:buClr>
                <a:schemeClr val="tx2"/>
              </a:buClr>
            </a:pPr>
            <a:r>
              <a:rPr lang="cs-CZ" sz="2800" b="1" dirty="0" smtClean="0">
                <a:solidFill>
                  <a:schemeClr val="bg1"/>
                </a:solidFill>
              </a:rPr>
              <a:t>I</a:t>
            </a:r>
            <a:r>
              <a:rPr lang="pt-BR" sz="2800" b="1" dirty="0" smtClean="0">
                <a:solidFill>
                  <a:schemeClr val="bg1"/>
                </a:solidFill>
              </a:rPr>
              <a:t>mplementace </a:t>
            </a:r>
            <a:r>
              <a:rPr lang="pt-BR" sz="2800" b="1" dirty="0">
                <a:solidFill>
                  <a:schemeClr val="bg1"/>
                </a:solidFill>
              </a:rPr>
              <a:t>nových hodnoticích postupů </a:t>
            </a:r>
            <a:r>
              <a:rPr lang="pt-BR" sz="2800" b="1" dirty="0" smtClean="0">
                <a:solidFill>
                  <a:schemeClr val="bg1"/>
                </a:solidFill>
              </a:rPr>
              <a:t>a </a:t>
            </a:r>
            <a:r>
              <a:rPr lang="pt-BR" sz="2800" b="1" dirty="0">
                <a:solidFill>
                  <a:schemeClr val="bg1"/>
                </a:solidFill>
              </a:rPr>
              <a:t>metod</a:t>
            </a:r>
          </a:p>
        </p:txBody>
      </p:sp>
    </p:spTree>
    <p:extLst>
      <p:ext uri="{BB962C8B-B14F-4D97-AF65-F5344CB8AC3E}">
        <p14:creationId xmlns:p14="http://schemas.microsoft.com/office/powerpoint/2010/main" val="1990472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504726" y="1772816"/>
            <a:ext cx="8134548" cy="42045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39750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 smtClean="0"/>
              <a:t>Zkvalitnění </a:t>
            </a:r>
            <a:r>
              <a:rPr lang="cs-CZ" sz="3000" dirty="0"/>
              <a:t>inspekční </a:t>
            </a:r>
            <a:r>
              <a:rPr lang="cs-CZ" sz="3000" dirty="0" smtClean="0"/>
              <a:t>činnosti.</a:t>
            </a:r>
            <a:endParaRPr lang="cs-CZ" sz="3000" dirty="0"/>
          </a:p>
          <a:p>
            <a:pPr marL="539750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 smtClean="0"/>
              <a:t>Sdílení </a:t>
            </a:r>
            <a:r>
              <a:rPr lang="cs-CZ" sz="3000" dirty="0"/>
              <a:t>a porozumění kritériím kvalitní školy napříč vzdělávacím </a:t>
            </a:r>
            <a:r>
              <a:rPr lang="cs-CZ" sz="3000" dirty="0" smtClean="0"/>
              <a:t>systémem.</a:t>
            </a:r>
            <a:endParaRPr lang="cs-CZ" sz="3000" dirty="0"/>
          </a:p>
          <a:p>
            <a:pPr marL="539750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 smtClean="0"/>
              <a:t>Vývoj </a:t>
            </a:r>
            <a:r>
              <a:rPr lang="cs-CZ" sz="3000" dirty="0"/>
              <a:t>dosud chybějících metod, postupů </a:t>
            </a:r>
            <a:br>
              <a:rPr lang="cs-CZ" sz="3000" dirty="0"/>
            </a:br>
            <a:r>
              <a:rPr lang="cs-CZ" sz="3000" dirty="0"/>
              <a:t>a nástrojů pro zajištění komplexnosti hodnocení kvality počátečního </a:t>
            </a:r>
            <a:r>
              <a:rPr lang="cs-CZ" sz="3000" dirty="0" smtClean="0"/>
              <a:t>vzdělávání.</a:t>
            </a:r>
            <a:endParaRPr lang="cs-CZ" sz="3000" dirty="0"/>
          </a:p>
          <a:p>
            <a:pPr marL="539750" lvl="4" indent="-4572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3000" dirty="0" smtClean="0"/>
              <a:t>Nová </a:t>
            </a:r>
            <a:r>
              <a:rPr lang="cs-CZ" sz="3000" dirty="0"/>
              <a:t>metodická podpora školám v podobě popisů dobré praxe reálných českých </a:t>
            </a:r>
            <a:r>
              <a:rPr lang="cs-CZ" sz="3000" dirty="0" smtClean="0"/>
              <a:t>škol.</a:t>
            </a:r>
            <a:endParaRPr lang="cs-CZ" sz="3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Očekávané </a:t>
            </a:r>
            <a:r>
              <a:rPr lang="cs-CZ" dirty="0"/>
              <a:t>výsledky projektu </a:t>
            </a:r>
          </a:p>
        </p:txBody>
      </p:sp>
    </p:spTree>
    <p:extLst>
      <p:ext uri="{BB962C8B-B14F-4D97-AF65-F5344CB8AC3E}">
        <p14:creationId xmlns:p14="http://schemas.microsoft.com/office/powerpoint/2010/main" val="3949061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Ing. Dana Pražáková, Ph.D.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kancelář ústředního školního inspektora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331218" y="4725144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800" baseline="0" dirty="0" smtClean="0"/>
              <a:t>Fráni Šrámka 37, 150 21 Praha</a:t>
            </a:r>
            <a:r>
              <a:rPr lang="cs-CZ" sz="1800" dirty="0" smtClean="0"/>
              <a:t> 5</a:t>
            </a:r>
            <a:endParaRPr lang="cs-CZ" sz="18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Tel.: +420 251 023 240</a:t>
            </a:r>
            <a:endParaRPr lang="cs-CZ" dirty="0" smtClean="0"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Email</a:t>
            </a:r>
            <a:r>
              <a:rPr lang="cs-CZ" sz="1800" baseline="0" smtClean="0"/>
              <a:t>: </a:t>
            </a:r>
            <a:r>
              <a:rPr lang="cs-CZ" smtClean="0">
                <a:hlinkClick r:id="rId2"/>
              </a:rPr>
              <a:t>dana.prazakova@csicr.cz</a:t>
            </a:r>
            <a:r>
              <a:rPr lang="cs-CZ" smtClean="0"/>
              <a:t> </a:t>
            </a:r>
            <a:r>
              <a:rPr lang="cs-CZ" smtClean="0">
                <a:latin typeface="Calibri" pitchFamily="34" charset="0"/>
                <a:cs typeface="Arial" pitchFamily="34" charset="0"/>
              </a:rPr>
              <a:t>ǀ </a:t>
            </a:r>
            <a:r>
              <a:rPr lang="cs-CZ" sz="1800" b="1" baseline="0" dirty="0" smtClean="0">
                <a:solidFill>
                  <a:srgbClr val="C60C30"/>
                </a:solidFill>
              </a:rPr>
              <a:t>www.csicr.cz</a:t>
            </a:r>
            <a:endParaRPr lang="cs-CZ" b="1" dirty="0" smtClean="0">
              <a:solidFill>
                <a:srgbClr val="C60C3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0" y="692696"/>
            <a:ext cx="9144000" cy="2520032"/>
          </a:xfrm>
          <a:gradFill flip="none" rotWithShape="1">
            <a:gsLst>
              <a:gs pos="0">
                <a:srgbClr val="0073CF">
                  <a:shade val="30000"/>
                  <a:satMod val="115000"/>
                </a:srgbClr>
              </a:gs>
              <a:gs pos="50000">
                <a:srgbClr val="0073CF">
                  <a:shade val="67500"/>
                  <a:satMod val="115000"/>
                </a:srgbClr>
              </a:gs>
              <a:gs pos="100000">
                <a:srgbClr val="0073C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73CF"/>
            </a:solidFill>
          </a:ln>
          <a:effectLst>
            <a:softEdge rad="254000"/>
          </a:effectLst>
        </p:spPr>
        <p:txBody>
          <a:bodyPr/>
          <a:lstStyle/>
          <a:p>
            <a:r>
              <a:rPr lang="cs-CZ" sz="4400" dirty="0">
                <a:solidFill>
                  <a:schemeClr val="bg1"/>
                </a:solidFill>
              </a:rPr>
              <a:t>Výroční zpráva České školní inspekce </a:t>
            </a:r>
            <a:br>
              <a:rPr lang="cs-CZ" sz="4400" dirty="0">
                <a:solidFill>
                  <a:schemeClr val="bg1"/>
                </a:solidFill>
              </a:rPr>
            </a:br>
            <a:r>
              <a:rPr lang="cs-CZ" sz="4400" dirty="0">
                <a:solidFill>
                  <a:schemeClr val="bg1"/>
                </a:solidFill>
              </a:rPr>
              <a:t>za školní rok 2015/2016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35" y="3212728"/>
            <a:ext cx="1991530" cy="27363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7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810171" y="1916832"/>
            <a:ext cx="7523658" cy="3384872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Dostupnost škol a kvalita vzdělávání </a:t>
            </a:r>
            <a:br>
              <a:rPr lang="cs-CZ" sz="3200" dirty="0"/>
            </a:br>
            <a:r>
              <a:rPr lang="cs-CZ" sz="3200" dirty="0"/>
              <a:t>v malotřídních školách.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Kvalita materiálně-technického vybavení </a:t>
            </a:r>
            <a:br>
              <a:rPr lang="cs-CZ" sz="3200" dirty="0"/>
            </a:br>
            <a:r>
              <a:rPr lang="cs-CZ" sz="3200" dirty="0"/>
              <a:t>na školách.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Pestrost forem a metod práce na prvním stupni základních škol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Pozitivní zjištění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5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79512" y="692696"/>
            <a:ext cx="8784976" cy="935608"/>
          </a:xfrm>
        </p:spPr>
        <p:txBody>
          <a:bodyPr/>
          <a:lstStyle/>
          <a:p>
            <a:r>
              <a:rPr lang="cs-CZ" dirty="0" smtClean="0"/>
              <a:t>Výsledky vzdělávání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200905147"/>
              </p:ext>
            </p:extLst>
          </p:nvPr>
        </p:nvGraphicFramePr>
        <p:xfrm>
          <a:off x="752432" y="1628800"/>
          <a:ext cx="76391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52432" y="5695718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ČAJS = Člověk a jeho svět</a:t>
            </a:r>
          </a:p>
        </p:txBody>
      </p:sp>
    </p:spTree>
    <p:extLst>
      <p:ext uri="{BB962C8B-B14F-4D97-AF65-F5344CB8AC3E}">
        <p14:creationId xmlns:p14="http://schemas.microsoft.com/office/powerpoint/2010/main" val="1149495203"/>
      </p:ext>
    </p:extLst>
  </p:cSld>
  <p:clrMapOvr>
    <a:masterClrMapping/>
  </p:clrMapOvr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FAE616CDA1914E9A421E4EDDC669D5" ma:contentTypeVersion="0" ma:contentTypeDescription="Vytvoří nový dokument" ma:contentTypeScope="" ma:versionID="8a5e7e18357932c349c427c0b3f8d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63AE5-3B72-4F33-83AD-C0F5C8F95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409F1A-82EB-44D8-9EED-BB4A11FE9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CC47F-9378-48FC-A691-7D6EB0254D7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367</TotalTime>
  <Words>1697</Words>
  <Application>Microsoft Office PowerPoint</Application>
  <PresentationFormat>Předvádění na obrazovce (4:3)</PresentationFormat>
  <Paragraphs>230</Paragraphs>
  <Slides>64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0" baseType="lpstr">
      <vt:lpstr>Arial</vt:lpstr>
      <vt:lpstr>Calibri</vt:lpstr>
      <vt:lpstr>Symbol</vt:lpstr>
      <vt:lpstr>Times New Roman</vt:lpstr>
      <vt:lpstr>Wingdings</vt:lpstr>
      <vt:lpstr>česká školní inspekce 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Kovaříková Lucie</cp:lastModifiedBy>
  <cp:revision>52</cp:revision>
  <dcterms:created xsi:type="dcterms:W3CDTF">2014-01-14T12:07:55Z</dcterms:created>
  <dcterms:modified xsi:type="dcterms:W3CDTF">2017-09-20T05:26:14Z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0x01010098FAE616CDA1914E9A421E4EDDC669D5</vt:lpwstr>
  </property>
</Properties>
</file>