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83" r:id="rId3"/>
    <p:sldId id="292" r:id="rId4"/>
    <p:sldId id="256" r:id="rId5"/>
    <p:sldId id="257" r:id="rId6"/>
    <p:sldId id="258" r:id="rId7"/>
    <p:sldId id="259" r:id="rId8"/>
    <p:sldId id="260" r:id="rId9"/>
    <p:sldId id="28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1" r:id="rId28"/>
    <p:sldId id="286" r:id="rId29"/>
    <p:sldId id="285" r:id="rId30"/>
    <p:sldId id="287" r:id="rId31"/>
    <p:sldId id="288" r:id="rId32"/>
    <p:sldId id="289" r:id="rId33"/>
    <p:sldId id="290" r:id="rId34"/>
  </p:sldIdLst>
  <p:sldSz cx="12192000" cy="6858000"/>
  <p:notesSz cx="6669088" cy="98726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3B1C8-5116-4967-8282-C324612D0CF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354FD-A5E2-4AA4-9DC2-75BDBD7E67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04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B65C0-A1B4-BB88-DCD4-0C0B14CE2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AFA5B9-0BF6-E61B-979D-694BCBB90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991B5E-444F-B98F-6670-93511A46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8F844B-D385-7B5D-CA22-DE0C5B07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97057-8ED9-BAD4-4027-F65FEC12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47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74D6D0-96DC-77CC-46F2-3ABA41FD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A82F51-CFC5-73B9-8572-12ACB5609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E3AE0A-FEF3-60DD-3FAC-66154AD5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54B2E9-E6B3-24DF-9017-66D80A76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BF4FEB-D448-2BE6-4EF3-9013478E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5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78DFF55-1335-36B2-4E24-72B3B976E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FA4C2C-F8CE-70D9-817E-0119105C2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BD1F1A-8E28-BD60-4814-6915B33F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46F21F-FEB7-1AC1-0EFD-74898148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9C6893-C7B0-FE33-1044-70B1986A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77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4349E-3455-CEDA-1919-293DEA56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B4A54A-06EB-9EDE-F3E5-F99B61870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CFE1A5-0497-324D-A807-53E97057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24D092-112F-3830-3BEE-7E693DA8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E18F15-36AD-768C-921A-DB053B3A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80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1226F-1141-93D3-C01B-DD63A0E6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872F8-156D-883E-F566-1892ED87E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371BA6-F2F9-49F9-C03F-A60C6020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8DAC85-89F5-7260-E59B-8A944B3D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4E8D6F-45A1-A7CB-9CA9-00D52CBF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88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6B20E-03F7-1D8D-BD27-86005B4E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E0E45-0212-84A6-5629-825AD45A9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128CE5-E99A-478E-F4F2-B8F1C319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805D3E-A8C6-FF60-5595-733A1B8D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38F9C6-A642-D801-A74C-3286DF27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298551-E013-CAA4-8C72-EA9F1F4A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46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C4438-A8DE-CAB2-03CA-B4B620D3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9DE3DC-1BC4-6879-68F2-643F708B3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FDC427-9BB8-AF3A-DE23-5FD55F6EE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AC39C6E-BF02-45BD-319A-951F2B688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EF2C78-E166-ED1F-2603-D1BBD92FC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33D4356-5898-3AC5-070D-1956238D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52EB36-CA30-C473-6330-04AA42C8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A41870D-A84C-E532-3F8E-95036A46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17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8C00D-7AC1-FE0E-A9C7-0E49A1B4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E1845E-5937-79E9-B364-69A60CB0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647395-3347-EDA3-969B-4E6E1298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381FAC-813D-D4DB-5340-55A897AE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89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37D401-9F97-2E67-F317-A60A2541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261EDE-350E-F0E1-92BA-18573DCE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CF5250-A959-2578-DC83-AD8242CB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75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CC566-C7F1-B97D-0878-10580C0C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60C50A-D964-B8FD-A32F-A4CF766F8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0A16F2-0F21-7DD5-C226-3228E422B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7086AC-D85E-D3B4-A2CD-694F502D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79AA0D-E4D6-CA8D-044A-70DA3D7E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EB32A5-F677-B768-F2DB-E282DF98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40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EEDEF-2E75-3ADC-ED4F-B8ECF07C4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D51AD96-7716-5922-6218-727D4DB6D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5CE448-B14A-DD8A-D2A9-2077E863A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736809-E2EF-2B92-0BCD-0FD87FC6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7C5785-BCDF-618A-AABB-80A057E7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32EAF7-31C9-22BD-E0B1-A8F13A1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551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03D6C9-CCD2-D6FC-4C31-DC41EF8F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410CEC-4489-3D99-01F2-14C762FDE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80A114-0A26-176B-4E47-0523D0166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68D5-2805-4579-B5B5-A05D6C698677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1AA01-C196-F495-056F-E2913F403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589AFD-8119-DF41-ABD9-B6A4A2F93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27C3-B0B9-4E33-AC2C-D9821AC1B1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72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schrockova@mas-sokolovsko.e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archiv-nuv.npi.cz/education/school/school-learning-organisation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hkkk.cz/prehled-sluzeb-khk-karlovarskeho-kraje/kontaktni-misto-spolupraci-zamestnavatelu-skol/" TargetMode="External"/><Relationship Id="rId5" Type="http://schemas.openxmlformats.org/officeDocument/2006/relationships/hyperlink" Target="https://kvk.mujzivotposkole.cz/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denproskolu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zacniucit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skolaprozivot.cz/Skola-pro-zivo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0BFCF-7813-18A5-EF20-7607A9A19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8500" b="1" dirty="0"/>
              <a:t>Setkání ředitelů a koordinátorů škol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CB0F11-F0ED-AED9-B6F9-5DAFDE7096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„MAP ORP Sokolov a ORP Kraslice III</a:t>
            </a:r>
            <a:r>
              <a:rPr lang="cs-CZ"/>
              <a:t>“  </a:t>
            </a:r>
          </a:p>
          <a:p>
            <a:r>
              <a:rPr lang="cs-CZ"/>
              <a:t>reg</a:t>
            </a:r>
            <a:r>
              <a:rPr lang="cs-CZ" dirty="0"/>
              <a:t>. č. CZ.02.3.68/0.0/0.0/20_082/0020497</a:t>
            </a:r>
          </a:p>
          <a:p>
            <a:r>
              <a:rPr lang="cs-CZ" sz="3000" b="1" dirty="0"/>
              <a:t>24. 11. 2022, MFC Březová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82ED895-CBD6-136D-09E2-91D5A462C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11" y="5254084"/>
            <a:ext cx="6581414" cy="14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8FF08-5AC4-898B-0A4A-939CFB29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2AAD1-0CFA-0E7C-BFA1-18063FC94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908" y="1825625"/>
            <a:ext cx="4817892" cy="170276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Ve většině případů kompletně vyplněno RT MAP na základě Výkazů škol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3D2E55-30D1-4A2B-184B-E5A67CDC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8" t="22105" r="30313" b="14446"/>
          <a:stretch/>
        </p:blipFill>
        <p:spPr>
          <a:xfrm>
            <a:off x="0" y="0"/>
            <a:ext cx="6535908" cy="6019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5B226F-CA43-4150-68E9-F2F4B4BD0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8" t="34028" r="30625" b="25139"/>
          <a:stretch/>
        </p:blipFill>
        <p:spPr>
          <a:xfrm>
            <a:off x="5656093" y="3208475"/>
            <a:ext cx="6463589" cy="38623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2959536-EC27-D04B-FBF4-B8E1C1A83353}"/>
              </a:ext>
            </a:extLst>
          </p:cNvPr>
          <p:cNvSpPr txBox="1"/>
          <p:nvPr/>
        </p:nvSpPr>
        <p:spPr>
          <a:xfrm>
            <a:off x="9284677" y="175845"/>
            <a:ext cx="2069123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Děti/žáci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7388B3F-69AC-7D87-2C0F-B500680EA946}"/>
              </a:ext>
            </a:extLst>
          </p:cNvPr>
          <p:cNvSpPr txBox="1"/>
          <p:nvPr/>
        </p:nvSpPr>
        <p:spPr>
          <a:xfrm rot="1621258">
            <a:off x="3085541" y="4624244"/>
            <a:ext cx="2242819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Číselné odpovědi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6329F5-E590-2EDE-A09C-0BB2F108F3B3}"/>
              </a:ext>
            </a:extLst>
          </p:cNvPr>
          <p:cNvSpPr txBox="1"/>
          <p:nvPr/>
        </p:nvSpPr>
        <p:spPr>
          <a:xfrm>
            <a:off x="3763357" y="137061"/>
            <a:ext cx="4665286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VZOROVÝ dokument MŠ + ZŠ</a:t>
            </a:r>
          </a:p>
        </p:txBody>
      </p:sp>
    </p:spTree>
    <p:extLst>
      <p:ext uri="{BB962C8B-B14F-4D97-AF65-F5344CB8AC3E}">
        <p14:creationId xmlns:p14="http://schemas.microsoft.com/office/powerpoint/2010/main" val="411911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1C0B0-38F0-5985-52C5-533E7977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151527-B7F1-73D4-4402-AC221345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59AF59-5D09-693E-E724-162DB7A0E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4" t="26621" r="31044" b="14174"/>
          <a:stretch/>
        </p:blipFill>
        <p:spPr>
          <a:xfrm>
            <a:off x="97655" y="67846"/>
            <a:ext cx="6533989" cy="57914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3C4AE8-C4DD-1ADD-CDE8-B4ACF3133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35833" r="39532" b="30278"/>
          <a:stretch/>
        </p:blipFill>
        <p:spPr>
          <a:xfrm>
            <a:off x="6467474" y="3067050"/>
            <a:ext cx="5630176" cy="3723104"/>
          </a:xfrm>
          <a:prstGeom prst="rect">
            <a:avLst/>
          </a:prstGeom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E327865-17F9-B303-7E4C-5C361C380448}"/>
              </a:ext>
            </a:extLst>
          </p:cNvPr>
          <p:cNvSpPr txBox="1">
            <a:spLocks/>
          </p:cNvSpPr>
          <p:nvPr/>
        </p:nvSpPr>
        <p:spPr>
          <a:xfrm>
            <a:off x="3528646" y="266626"/>
            <a:ext cx="5385759" cy="1702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Částečně předvyplněno z Výkazů škol – </a:t>
            </a:r>
            <a:r>
              <a:rPr lang="cs-CZ" b="1" dirty="0">
                <a:solidFill>
                  <a:srgbClr val="FF0000"/>
                </a:solidFill>
              </a:rPr>
              <a:t>věnujte pozornost prázdným buňkám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D0CFD85-1FE6-54A3-95EB-FCADF0EB6F14}"/>
              </a:ext>
            </a:extLst>
          </p:cNvPr>
          <p:cNvSpPr txBox="1">
            <a:spLocks/>
          </p:cNvSpPr>
          <p:nvPr/>
        </p:nvSpPr>
        <p:spPr>
          <a:xfrm>
            <a:off x="7793288" y="2614132"/>
            <a:ext cx="4817892" cy="536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NUTNO vyplnit z Vaší strany </a:t>
            </a:r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2834648F-AA4E-19A9-3049-3A15EFE406B3}"/>
              </a:ext>
            </a:extLst>
          </p:cNvPr>
          <p:cNvSpPr/>
          <p:nvPr/>
        </p:nvSpPr>
        <p:spPr>
          <a:xfrm rot="4025314">
            <a:off x="9549145" y="2842053"/>
            <a:ext cx="390272" cy="837580"/>
          </a:xfrm>
          <a:prstGeom prst="down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05FBB0-5985-BE7F-D244-FC8CCA389107}"/>
              </a:ext>
            </a:extLst>
          </p:cNvPr>
          <p:cNvSpPr txBox="1"/>
          <p:nvPr/>
        </p:nvSpPr>
        <p:spPr>
          <a:xfrm>
            <a:off x="9530862" y="167252"/>
            <a:ext cx="2414954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 err="1"/>
              <a:t>Ped</a:t>
            </a:r>
            <a:r>
              <a:rPr lang="cs-CZ" sz="4000" b="1" dirty="0"/>
              <a:t>. pracovníci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D2027F5-8FE1-5C4F-4310-BD7FCFAD144F}"/>
              </a:ext>
            </a:extLst>
          </p:cNvPr>
          <p:cNvSpPr txBox="1"/>
          <p:nvPr/>
        </p:nvSpPr>
        <p:spPr>
          <a:xfrm rot="1621258">
            <a:off x="3896106" y="4498400"/>
            <a:ext cx="2242819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Číselné odpovědi</a:t>
            </a:r>
          </a:p>
        </p:txBody>
      </p:sp>
    </p:spTree>
    <p:extLst>
      <p:ext uri="{BB962C8B-B14F-4D97-AF65-F5344CB8AC3E}">
        <p14:creationId xmlns:p14="http://schemas.microsoft.com/office/powerpoint/2010/main" val="314729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335572-6E81-8451-6FA3-7DDEB9A3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2AF37A-E39E-5775-23D8-0876006F5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8487A2-355A-CB2F-1AE9-025F51A63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94" t="35417" r="29922" b="22083"/>
          <a:stretch/>
        </p:blipFill>
        <p:spPr>
          <a:xfrm>
            <a:off x="349178" y="243993"/>
            <a:ext cx="8605056" cy="5276850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DC4D538-0AA5-1768-3EFB-E048DFB19957}"/>
              </a:ext>
            </a:extLst>
          </p:cNvPr>
          <p:cNvSpPr txBox="1">
            <a:spLocks/>
          </p:cNvSpPr>
          <p:nvPr/>
        </p:nvSpPr>
        <p:spPr>
          <a:xfrm>
            <a:off x="6867165" y="5956303"/>
            <a:ext cx="4817892" cy="536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Taktéž k vyplnění věkové složení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9053A6B-5916-18B5-65C8-667ADF377E4F}"/>
              </a:ext>
            </a:extLst>
          </p:cNvPr>
          <p:cNvSpPr txBox="1"/>
          <p:nvPr/>
        </p:nvSpPr>
        <p:spPr>
          <a:xfrm rot="1621258">
            <a:off x="4974591" y="3977891"/>
            <a:ext cx="2242819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Číselné odpovědi</a:t>
            </a:r>
          </a:p>
        </p:txBody>
      </p:sp>
    </p:spTree>
    <p:extLst>
      <p:ext uri="{BB962C8B-B14F-4D97-AF65-F5344CB8AC3E}">
        <p14:creationId xmlns:p14="http://schemas.microsoft.com/office/powerpoint/2010/main" val="290866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68B96-7774-A3E8-F51D-20B81597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6211E2-4316-7A9D-39FB-F5000F49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60D312-5417-5AD8-C34B-719E8BD00134}"/>
              </a:ext>
            </a:extLst>
          </p:cNvPr>
          <p:cNvSpPr txBox="1"/>
          <p:nvPr/>
        </p:nvSpPr>
        <p:spPr>
          <a:xfrm>
            <a:off x="9530862" y="167252"/>
            <a:ext cx="2414954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Nadání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DF242E-B92C-DD27-0E25-2003BAEE2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2" t="41196" r="31057" b="20000"/>
          <a:stretch/>
        </p:blipFill>
        <p:spPr>
          <a:xfrm>
            <a:off x="246185" y="167252"/>
            <a:ext cx="7751104" cy="451153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2B3741-9FCD-AD94-FB93-4F6C3DCC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43" t="35897" r="30577" b="50000"/>
          <a:stretch/>
        </p:blipFill>
        <p:spPr>
          <a:xfrm>
            <a:off x="246185" y="4678790"/>
            <a:ext cx="7819128" cy="16331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AB908BB-80E7-8B9D-A8E6-25E76FC8BDA0}"/>
              </a:ext>
            </a:extLst>
          </p:cNvPr>
          <p:cNvSpPr txBox="1"/>
          <p:nvPr/>
        </p:nvSpPr>
        <p:spPr>
          <a:xfrm>
            <a:off x="8991600" y="4678790"/>
            <a:ext cx="3059724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Koordinátoři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4D10445-EBE8-8C3F-9638-1B906CC9A627}"/>
              </a:ext>
            </a:extLst>
          </p:cNvPr>
          <p:cNvSpPr txBox="1"/>
          <p:nvPr/>
        </p:nvSpPr>
        <p:spPr>
          <a:xfrm>
            <a:off x="8589304" y="2328742"/>
            <a:ext cx="2414954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0BD641C0-4271-F45B-40EB-5D729306F650}"/>
              </a:ext>
            </a:extLst>
          </p:cNvPr>
          <p:cNvSpPr/>
          <p:nvPr/>
        </p:nvSpPr>
        <p:spPr>
          <a:xfrm rot="7092573">
            <a:off x="7689197" y="1661452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A8497882-B2B4-3296-4D06-96B933D63D97}"/>
              </a:ext>
            </a:extLst>
          </p:cNvPr>
          <p:cNvSpPr/>
          <p:nvPr/>
        </p:nvSpPr>
        <p:spPr>
          <a:xfrm rot="3375368">
            <a:off x="8320736" y="3796359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8C163E5F-36FE-F339-EE93-630E14785177}"/>
              </a:ext>
            </a:extLst>
          </p:cNvPr>
          <p:cNvSpPr/>
          <p:nvPr/>
        </p:nvSpPr>
        <p:spPr>
          <a:xfrm rot="6193360">
            <a:off x="7636872" y="2536229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B2ADC789-0DB8-4038-0B44-F8BEE5A93BA1}"/>
              </a:ext>
            </a:extLst>
          </p:cNvPr>
          <p:cNvSpPr/>
          <p:nvPr/>
        </p:nvSpPr>
        <p:spPr>
          <a:xfrm rot="4107644">
            <a:off x="7696644" y="3344380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49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B5936-91D3-1331-5192-2556E59D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F7975-F739-1F35-D449-0F578881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E2BF3C-2D7E-75A1-DE24-19C79F2AA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26620" r="30866" b="15214"/>
          <a:stretch/>
        </p:blipFill>
        <p:spPr>
          <a:xfrm>
            <a:off x="175845" y="243008"/>
            <a:ext cx="7561385" cy="65302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67E855-D991-62CE-E5C7-1F0305488EB7}"/>
              </a:ext>
            </a:extLst>
          </p:cNvPr>
          <p:cNvSpPr txBox="1"/>
          <p:nvPr/>
        </p:nvSpPr>
        <p:spPr>
          <a:xfrm>
            <a:off x="9952893" y="420564"/>
            <a:ext cx="1822938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KARIPO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FA9A91F-9D9F-0CE6-A8FF-2E32F09CE836}"/>
              </a:ext>
            </a:extLst>
          </p:cNvPr>
          <p:cNvSpPr txBox="1"/>
          <p:nvPr/>
        </p:nvSpPr>
        <p:spPr>
          <a:xfrm>
            <a:off x="8399585" y="2846413"/>
            <a:ext cx="3067735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</p:spTree>
    <p:extLst>
      <p:ext uri="{BB962C8B-B14F-4D97-AF65-F5344CB8AC3E}">
        <p14:creationId xmlns:p14="http://schemas.microsoft.com/office/powerpoint/2010/main" val="55726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873F1-460E-9AA5-A170-A660B7B6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DCFB-F000-E11F-16DA-C2D3E7B0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594526-9CBE-1444-C4E4-6246E2914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6" t="39658" r="30866" b="36551"/>
          <a:stretch/>
        </p:blipFill>
        <p:spPr>
          <a:xfrm>
            <a:off x="316522" y="365125"/>
            <a:ext cx="9363295" cy="33159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5334A-8D7A-D184-C948-2A56813EF7FC}"/>
              </a:ext>
            </a:extLst>
          </p:cNvPr>
          <p:cNvSpPr txBox="1"/>
          <p:nvPr/>
        </p:nvSpPr>
        <p:spPr>
          <a:xfrm>
            <a:off x="7303477" y="263114"/>
            <a:ext cx="4460631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Uvádění absolventů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FE38146-544B-7EC3-8A39-2FC81F7D9045}"/>
              </a:ext>
            </a:extLst>
          </p:cNvPr>
          <p:cNvSpPr txBox="1"/>
          <p:nvPr/>
        </p:nvSpPr>
        <p:spPr>
          <a:xfrm>
            <a:off x="8286065" y="4001294"/>
            <a:ext cx="3067735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80CAD609-FF90-E70E-6978-7B9CBA373155}"/>
              </a:ext>
            </a:extLst>
          </p:cNvPr>
          <p:cNvSpPr/>
          <p:nvPr/>
        </p:nvSpPr>
        <p:spPr>
          <a:xfrm rot="7092573">
            <a:off x="7368802" y="3262256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6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4823B-1BA8-13BA-5B4A-EC1509FF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17657E-E736-5B88-07D6-B652BAD9D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05F036-95FF-1177-0D50-7D70BB9B4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4" t="37436" r="26226" b="23589"/>
          <a:stretch/>
        </p:blipFill>
        <p:spPr>
          <a:xfrm>
            <a:off x="269630" y="911225"/>
            <a:ext cx="11652739" cy="541923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2A2D7D-44D2-A9A9-5819-B8E5E80D1562}"/>
              </a:ext>
            </a:extLst>
          </p:cNvPr>
          <p:cNvSpPr txBox="1"/>
          <p:nvPr/>
        </p:nvSpPr>
        <p:spPr>
          <a:xfrm>
            <a:off x="9355016" y="365125"/>
            <a:ext cx="2414954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Logopedie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992256-8B12-A2E2-7287-CC6B246234EC}"/>
              </a:ext>
            </a:extLst>
          </p:cNvPr>
          <p:cNvSpPr txBox="1"/>
          <p:nvPr/>
        </p:nvSpPr>
        <p:spPr>
          <a:xfrm rot="1784825">
            <a:off x="8153402" y="4311798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</p:spTree>
    <p:extLst>
      <p:ext uri="{BB962C8B-B14F-4D97-AF65-F5344CB8AC3E}">
        <p14:creationId xmlns:p14="http://schemas.microsoft.com/office/powerpoint/2010/main" val="131030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45CC9-5C40-E82B-A337-A409B6816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5BD00A-0EBB-B42F-C7D6-B59CA9AC1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D9469A-7488-1D75-5EC9-354D501ED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39" t="44786" r="36634" b="25470"/>
          <a:stretch/>
        </p:blipFill>
        <p:spPr>
          <a:xfrm>
            <a:off x="105508" y="152399"/>
            <a:ext cx="10659776" cy="56036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5CC37B-B9F3-03E8-B687-28924E3E3944}"/>
              </a:ext>
            </a:extLst>
          </p:cNvPr>
          <p:cNvSpPr txBox="1"/>
          <p:nvPr/>
        </p:nvSpPr>
        <p:spPr>
          <a:xfrm>
            <a:off x="7362092" y="132474"/>
            <a:ext cx="4610669" cy="132343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Kvalitní a motivující vzdělávání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778F1A1-D168-EE7E-BFF7-CBC9BFC3D68A}"/>
              </a:ext>
            </a:extLst>
          </p:cNvPr>
          <p:cNvSpPr txBox="1"/>
          <p:nvPr/>
        </p:nvSpPr>
        <p:spPr>
          <a:xfrm>
            <a:off x="8905026" y="5382162"/>
            <a:ext cx="3067735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</p:spTree>
    <p:extLst>
      <p:ext uri="{BB962C8B-B14F-4D97-AF65-F5344CB8AC3E}">
        <p14:creationId xmlns:p14="http://schemas.microsoft.com/office/powerpoint/2010/main" val="654892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65A66-08EB-2F32-E7E6-294A390B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4EF6F-1536-6637-6251-0FFD1929D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DC9586-F568-1497-B96D-216273CDE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38" t="38462" r="31154" b="15897"/>
          <a:stretch/>
        </p:blipFill>
        <p:spPr>
          <a:xfrm>
            <a:off x="128953" y="125657"/>
            <a:ext cx="9476685" cy="65213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EFCB7D-A3FD-2F5C-174E-068D0293EAFD}"/>
              </a:ext>
            </a:extLst>
          </p:cNvPr>
          <p:cNvSpPr txBox="1"/>
          <p:nvPr/>
        </p:nvSpPr>
        <p:spPr>
          <a:xfrm rot="1784825">
            <a:off x="6230818" y="4595940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2202CF-FBE8-8404-D09E-526AEE272D2C}"/>
              </a:ext>
            </a:extLst>
          </p:cNvPr>
          <p:cNvSpPr txBox="1"/>
          <p:nvPr/>
        </p:nvSpPr>
        <p:spPr>
          <a:xfrm>
            <a:off x="8311662" y="132474"/>
            <a:ext cx="3661099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Projevení zájmu</a:t>
            </a:r>
          </a:p>
        </p:txBody>
      </p:sp>
    </p:spTree>
    <p:extLst>
      <p:ext uri="{BB962C8B-B14F-4D97-AF65-F5344CB8AC3E}">
        <p14:creationId xmlns:p14="http://schemas.microsoft.com/office/powerpoint/2010/main" val="1863477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817B41-D02D-EDE3-CE6E-EAF5A07F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A20D47-2A16-128A-3B5B-CE9CBB3E6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A4753F-DFD6-FF8E-01F2-4288ABE8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70" t="28547" r="27692" b="16752"/>
          <a:stretch/>
        </p:blipFill>
        <p:spPr>
          <a:xfrm>
            <a:off x="140677" y="249910"/>
            <a:ext cx="9457830" cy="66080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FCED02-E163-96A8-2D93-E6215CD89A5F}"/>
              </a:ext>
            </a:extLst>
          </p:cNvPr>
          <p:cNvSpPr txBox="1"/>
          <p:nvPr/>
        </p:nvSpPr>
        <p:spPr>
          <a:xfrm rot="1784825">
            <a:off x="6588146" y="3200013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77EE83-F4C2-CC62-2A7C-2E532076421D}"/>
              </a:ext>
            </a:extLst>
          </p:cNvPr>
          <p:cNvSpPr txBox="1"/>
          <p:nvPr/>
        </p:nvSpPr>
        <p:spPr>
          <a:xfrm>
            <a:off x="9598507" y="5809596"/>
            <a:ext cx="1984368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a další…</a:t>
            </a:r>
          </a:p>
        </p:txBody>
      </p:sp>
    </p:spTree>
    <p:extLst>
      <p:ext uri="{BB962C8B-B14F-4D97-AF65-F5344CB8AC3E}">
        <p14:creationId xmlns:p14="http://schemas.microsoft.com/office/powerpoint/2010/main" val="113992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3D5E-A962-59C1-5632-3F2FBF4A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4EEB7B-7225-074A-C41A-328C268A4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8" y="1825625"/>
            <a:ext cx="1144172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500" dirty="0"/>
              <a:t>1) úvod - cíl setkání</a:t>
            </a:r>
          </a:p>
          <a:p>
            <a:pPr marL="0" indent="0">
              <a:buNone/>
            </a:pPr>
            <a:r>
              <a:rPr lang="cs-CZ" sz="3500" dirty="0"/>
              <a:t>2) tržiště nápadů, nabídek pro školy</a:t>
            </a:r>
          </a:p>
          <a:p>
            <a:pPr marL="0" indent="0">
              <a:buNone/>
            </a:pPr>
            <a:r>
              <a:rPr lang="cs-CZ" sz="3500" dirty="0"/>
              <a:t>3) informace o projektu MAP III, IV, středním článku</a:t>
            </a:r>
          </a:p>
          <a:p>
            <a:pPr marL="0" indent="0">
              <a:buNone/>
            </a:pPr>
            <a:r>
              <a:rPr lang="cs-CZ" sz="3500" dirty="0"/>
              <a:t>4) instrukce ke Zprávám o pokroku škol</a:t>
            </a:r>
          </a:p>
          <a:p>
            <a:pPr marL="0" indent="0">
              <a:buNone/>
            </a:pPr>
            <a:r>
              <a:rPr lang="cs-CZ" sz="3500" dirty="0"/>
              <a:t>5) WS na téma ,,škola jako učící se organizace„</a:t>
            </a:r>
          </a:p>
          <a:p>
            <a:pPr marL="0" indent="0">
              <a:buNone/>
            </a:pPr>
            <a:r>
              <a:rPr lang="cs-CZ" sz="3500" dirty="0"/>
              <a:t>6) práce na akčním plánu – čtenářská a matematická</a:t>
            </a:r>
          </a:p>
          <a:p>
            <a:pPr marL="0" indent="0">
              <a:buNone/>
            </a:pPr>
            <a:r>
              <a:rPr lang="cs-CZ" sz="3500" dirty="0"/>
              <a:t>    gramotnost</a:t>
            </a:r>
          </a:p>
        </p:txBody>
      </p:sp>
    </p:spTree>
    <p:extLst>
      <p:ext uri="{BB962C8B-B14F-4D97-AF65-F5344CB8AC3E}">
        <p14:creationId xmlns:p14="http://schemas.microsoft.com/office/powerpoint/2010/main" val="4072601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E4C99-DBFF-0185-D8A0-D0CFE725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780B58-6732-8DBA-3D81-DE8BB1B4B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6E9E8F-5845-469D-A6C9-483FC273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35" t="24243" r="31442" b="12308"/>
          <a:stretch/>
        </p:blipFill>
        <p:spPr>
          <a:xfrm>
            <a:off x="246184" y="197215"/>
            <a:ext cx="6672587" cy="64497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A6ACD59-CA9B-6E45-5790-D63ED3AD3FAE}"/>
              </a:ext>
            </a:extLst>
          </p:cNvPr>
          <p:cNvSpPr txBox="1"/>
          <p:nvPr/>
        </p:nvSpPr>
        <p:spPr>
          <a:xfrm rot="1784825">
            <a:off x="3505762" y="3901490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711D495-C4EF-59E7-0CBA-EE2F103F3340}"/>
              </a:ext>
            </a:extLst>
          </p:cNvPr>
          <p:cNvSpPr txBox="1"/>
          <p:nvPr/>
        </p:nvSpPr>
        <p:spPr>
          <a:xfrm>
            <a:off x="7795846" y="5823020"/>
            <a:ext cx="394481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Textová odpověď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FA53EE10-5900-8C8D-73A3-972D6816B950}"/>
              </a:ext>
            </a:extLst>
          </p:cNvPr>
          <p:cNvSpPr/>
          <p:nvPr/>
        </p:nvSpPr>
        <p:spPr>
          <a:xfrm rot="4640631">
            <a:off x="6817421" y="5791934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1BDFAC7-CF11-9BC3-1E54-BB4FCC7F4A48}"/>
              </a:ext>
            </a:extLst>
          </p:cNvPr>
          <p:cNvSpPr txBox="1"/>
          <p:nvPr/>
        </p:nvSpPr>
        <p:spPr>
          <a:xfrm>
            <a:off x="9319846" y="132474"/>
            <a:ext cx="2652915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Spolupráce</a:t>
            </a:r>
          </a:p>
        </p:txBody>
      </p:sp>
    </p:spTree>
    <p:extLst>
      <p:ext uri="{BB962C8B-B14F-4D97-AF65-F5344CB8AC3E}">
        <p14:creationId xmlns:p14="http://schemas.microsoft.com/office/powerpoint/2010/main" val="134957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D8DC3-E462-1EC2-5331-6B193214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8CAE37-6E1D-6048-7FB4-24C652884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193ED3-2E5E-270D-644F-C4C8F7D75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4" t="24652" r="30769" b="9931"/>
          <a:stretch/>
        </p:blipFill>
        <p:spPr>
          <a:xfrm>
            <a:off x="257908" y="154965"/>
            <a:ext cx="6799384" cy="657080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1360205-405E-D55F-5D69-9AC3BDDE4955}"/>
              </a:ext>
            </a:extLst>
          </p:cNvPr>
          <p:cNvSpPr txBox="1"/>
          <p:nvPr/>
        </p:nvSpPr>
        <p:spPr>
          <a:xfrm>
            <a:off x="9598507" y="5809596"/>
            <a:ext cx="1984368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a další…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2FBCB59-4A39-3AB6-697D-5011538D347D}"/>
              </a:ext>
            </a:extLst>
          </p:cNvPr>
          <p:cNvSpPr txBox="1"/>
          <p:nvPr/>
        </p:nvSpPr>
        <p:spPr>
          <a:xfrm>
            <a:off x="8792308" y="132474"/>
            <a:ext cx="3180453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Infrastruktura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89089E-E3CA-1F5F-2ED7-72803D8CE48C}"/>
              </a:ext>
            </a:extLst>
          </p:cNvPr>
          <p:cNvSpPr txBox="1"/>
          <p:nvPr/>
        </p:nvSpPr>
        <p:spPr>
          <a:xfrm rot="1784825">
            <a:off x="4789971" y="3441620"/>
            <a:ext cx="33775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ANO nebo NE </a:t>
            </a:r>
          </a:p>
        </p:txBody>
      </p:sp>
    </p:spTree>
    <p:extLst>
      <p:ext uri="{BB962C8B-B14F-4D97-AF65-F5344CB8AC3E}">
        <p14:creationId xmlns:p14="http://schemas.microsoft.com/office/powerpoint/2010/main" val="4160875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98B7E-E665-54A1-D148-F98D5CDC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9D66F3-0826-1827-F61F-0A787C35E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B4D8CB-7F6C-BC92-915D-6B7ACE8F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42" t="28889" r="30866" b="20684"/>
          <a:stretch/>
        </p:blipFill>
        <p:spPr>
          <a:xfrm>
            <a:off x="246184" y="211015"/>
            <a:ext cx="8707979" cy="65531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D8925D-9081-D064-023C-9D15F3987594}"/>
              </a:ext>
            </a:extLst>
          </p:cNvPr>
          <p:cNvSpPr txBox="1"/>
          <p:nvPr/>
        </p:nvSpPr>
        <p:spPr>
          <a:xfrm>
            <a:off x="10550769" y="132474"/>
            <a:ext cx="1421992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Další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BBA661-7866-B68E-63F6-AFAE20E42557}"/>
              </a:ext>
            </a:extLst>
          </p:cNvPr>
          <p:cNvSpPr txBox="1"/>
          <p:nvPr/>
        </p:nvSpPr>
        <p:spPr>
          <a:xfrm rot="1784825">
            <a:off x="5229054" y="2517985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60E754-4CE2-B2FC-4FF0-16FDFC94365B}"/>
              </a:ext>
            </a:extLst>
          </p:cNvPr>
          <p:cNvSpPr txBox="1"/>
          <p:nvPr/>
        </p:nvSpPr>
        <p:spPr>
          <a:xfrm>
            <a:off x="7819293" y="5014128"/>
            <a:ext cx="394481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3AAB5B6D-8574-127E-2167-A5B0D41562AA}"/>
              </a:ext>
            </a:extLst>
          </p:cNvPr>
          <p:cNvSpPr/>
          <p:nvPr/>
        </p:nvSpPr>
        <p:spPr>
          <a:xfrm rot="4640631">
            <a:off x="9507477" y="5560831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94EED92C-BC1C-A024-3B90-B58F58391C6E}"/>
              </a:ext>
            </a:extLst>
          </p:cNvPr>
          <p:cNvSpPr/>
          <p:nvPr/>
        </p:nvSpPr>
        <p:spPr>
          <a:xfrm rot="6703240">
            <a:off x="6885612" y="4967506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622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75E05-7C0A-0B46-325A-E382E979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7BD019-3736-C594-5D7D-81772507A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43047D-E72F-04FB-430F-B248665C5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7" t="31624" r="30866" b="32820"/>
          <a:stretch/>
        </p:blipFill>
        <p:spPr>
          <a:xfrm>
            <a:off x="351691" y="257906"/>
            <a:ext cx="9665679" cy="51816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67360C5-F7CD-8A9F-6465-2A22F63AF756}"/>
              </a:ext>
            </a:extLst>
          </p:cNvPr>
          <p:cNvSpPr txBox="1"/>
          <p:nvPr/>
        </p:nvSpPr>
        <p:spPr>
          <a:xfrm>
            <a:off x="9308123" y="132474"/>
            <a:ext cx="2664638" cy="70788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Konektivita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931DE63-40F1-2269-F9A1-11393B0015B4}"/>
              </a:ext>
            </a:extLst>
          </p:cNvPr>
          <p:cNvSpPr txBox="1"/>
          <p:nvPr/>
        </p:nvSpPr>
        <p:spPr>
          <a:xfrm rot="1784825">
            <a:off x="6237239" y="3443353"/>
            <a:ext cx="258493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Zakřížkujte </a:t>
            </a:r>
          </a:p>
        </p:txBody>
      </p:sp>
    </p:spTree>
    <p:extLst>
      <p:ext uri="{BB962C8B-B14F-4D97-AF65-F5344CB8AC3E}">
        <p14:creationId xmlns:p14="http://schemas.microsoft.com/office/powerpoint/2010/main" val="696058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21058-AB78-31E3-1A76-D3E01E5E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341E7-6E48-CD5B-530A-CA3468F3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B045B6-83FD-5711-FF6E-B139EBBD3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6" t="36410" r="44327" b="20855"/>
          <a:stretch/>
        </p:blipFill>
        <p:spPr>
          <a:xfrm>
            <a:off x="293076" y="225303"/>
            <a:ext cx="6717324" cy="6637672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14C8F7FA-DE34-C0A6-0B64-659CCCE84240}"/>
              </a:ext>
            </a:extLst>
          </p:cNvPr>
          <p:cNvSpPr txBox="1">
            <a:spLocks/>
          </p:cNvSpPr>
          <p:nvPr/>
        </p:nvSpPr>
        <p:spPr>
          <a:xfrm>
            <a:off x="7228272" y="2577617"/>
            <a:ext cx="5385759" cy="1702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Předvyplněna Vaše odpověď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083179-2667-796F-DDC6-5A5EC02A3363}"/>
              </a:ext>
            </a:extLst>
          </p:cNvPr>
          <p:cNvSpPr txBox="1"/>
          <p:nvPr/>
        </p:nvSpPr>
        <p:spPr>
          <a:xfrm>
            <a:off x="5976336" y="3375364"/>
            <a:ext cx="394481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Textové odpovědi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4694A6C2-164A-C198-7D14-AAF922C5DBCD}"/>
              </a:ext>
            </a:extLst>
          </p:cNvPr>
          <p:cNvSpPr/>
          <p:nvPr/>
        </p:nvSpPr>
        <p:spPr>
          <a:xfrm rot="3683750">
            <a:off x="5057269" y="3946611"/>
            <a:ext cx="390272" cy="83758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7AB41DA2-C192-581F-FB4B-5C4C79F308A9}"/>
              </a:ext>
            </a:extLst>
          </p:cNvPr>
          <p:cNvSpPr txBox="1">
            <a:spLocks/>
          </p:cNvSpPr>
          <p:nvPr/>
        </p:nvSpPr>
        <p:spPr>
          <a:xfrm>
            <a:off x="5812710" y="4610230"/>
            <a:ext cx="5385759" cy="1702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solidFill>
                  <a:srgbClr val="FF0000"/>
                </a:solidFill>
              </a:rPr>
              <a:t>POZOR – odpověď u každého bodu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71510B1A-5DA6-FD8C-C20C-BB03342D4F2E}"/>
              </a:ext>
            </a:extLst>
          </p:cNvPr>
          <p:cNvSpPr txBox="1">
            <a:spLocks/>
          </p:cNvSpPr>
          <p:nvPr/>
        </p:nvSpPr>
        <p:spPr>
          <a:xfrm>
            <a:off x="7357226" y="6077572"/>
            <a:ext cx="5385759" cy="1702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6134AC-2518-D344-93E9-F9BC6C70229C}"/>
              </a:ext>
            </a:extLst>
          </p:cNvPr>
          <p:cNvSpPr txBox="1"/>
          <p:nvPr/>
        </p:nvSpPr>
        <p:spPr>
          <a:xfrm>
            <a:off x="7357226" y="5319404"/>
            <a:ext cx="4665286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Stejně u následujících oblastí </a:t>
            </a:r>
          </a:p>
        </p:txBody>
      </p:sp>
    </p:spTree>
    <p:extLst>
      <p:ext uri="{BB962C8B-B14F-4D97-AF65-F5344CB8AC3E}">
        <p14:creationId xmlns:p14="http://schemas.microsoft.com/office/powerpoint/2010/main" val="271808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40ABFB-DEBF-499B-F3C8-5E11BBDC2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ED7876-B625-2379-E517-C22C79292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AB8A49-F70E-49E7-EE5C-0F8B408F4AB0}"/>
              </a:ext>
            </a:extLst>
          </p:cNvPr>
          <p:cNvSpPr txBox="1"/>
          <p:nvPr/>
        </p:nvSpPr>
        <p:spPr>
          <a:xfrm>
            <a:off x="237144" y="3307814"/>
            <a:ext cx="11717712" cy="255454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cs-CZ" sz="4000" b="1" dirty="0"/>
              <a:t>Nově: </a:t>
            </a:r>
          </a:p>
          <a:p>
            <a:r>
              <a:rPr lang="cs-CZ" sz="4000" b="1" dirty="0"/>
              <a:t>4.1 Pedagogické a didaktické kompetence</a:t>
            </a:r>
          </a:p>
          <a:p>
            <a:r>
              <a:rPr lang="cs-CZ" sz="4000" b="1" dirty="0"/>
              <a:t>4.2 Manažerské kompetence </a:t>
            </a:r>
          </a:p>
          <a:p>
            <a:r>
              <a:rPr lang="cs-CZ" sz="4000" b="1" dirty="0"/>
              <a:t>8. Jaká témata by neměla chybět v MAP IV?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1DB1CF-D0A6-F091-A588-45565D69BF81}"/>
              </a:ext>
            </a:extLst>
          </p:cNvPr>
          <p:cNvSpPr txBox="1"/>
          <p:nvPr/>
        </p:nvSpPr>
        <p:spPr>
          <a:xfrm>
            <a:off x="2893886" y="953840"/>
            <a:ext cx="6404228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VŠUDE v části Zpráva o pokroku školy textové odpovědi</a:t>
            </a:r>
          </a:p>
        </p:txBody>
      </p:sp>
    </p:spTree>
    <p:extLst>
      <p:ext uri="{BB962C8B-B14F-4D97-AF65-F5344CB8AC3E}">
        <p14:creationId xmlns:p14="http://schemas.microsoft.com/office/powerpoint/2010/main" val="447899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5EEB3-3895-941F-08C6-6C7F6F78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51AB9-7872-F7BA-9C4F-442E4EDAE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5000" b="1" dirty="0">
                <a:solidFill>
                  <a:srgbClr val="FF0000"/>
                </a:solidFill>
              </a:rPr>
              <a:t>Nejzazší datum pro vyplnění  </a:t>
            </a:r>
          </a:p>
          <a:p>
            <a:pPr marL="0" indent="0" algn="ctr">
              <a:buNone/>
            </a:pPr>
            <a:r>
              <a:rPr lang="cs-CZ" sz="5000" b="1" dirty="0">
                <a:solidFill>
                  <a:srgbClr val="FF0000"/>
                </a:solidFill>
              </a:rPr>
              <a:t>16. 12. 2022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Po vyplnění prosím </a:t>
            </a:r>
          </a:p>
          <a:p>
            <a:pPr marL="0" indent="0" algn="ctr">
              <a:buNone/>
            </a:pPr>
            <a:r>
              <a:rPr lang="cs-CZ" b="1" dirty="0"/>
              <a:t>o potvrzující e-mail na </a:t>
            </a:r>
            <a:r>
              <a:rPr lang="cs-CZ" b="1" dirty="0">
                <a:hlinkClick r:id="rId2"/>
              </a:rPr>
              <a:t>schrockova@mas-sokolovsko.eu</a:t>
            </a:r>
            <a:endParaRPr lang="cs-CZ" b="1" dirty="0"/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4000" b="1" dirty="0">
                <a:solidFill>
                  <a:srgbClr val="C00000"/>
                </a:solidFill>
              </a:rPr>
              <a:t>Každá škola obdrží v e-mailu pokyny/návod pro vyplnění.</a:t>
            </a:r>
          </a:p>
        </p:txBody>
      </p:sp>
    </p:spTree>
    <p:extLst>
      <p:ext uri="{BB962C8B-B14F-4D97-AF65-F5344CB8AC3E}">
        <p14:creationId xmlns:p14="http://schemas.microsoft.com/office/powerpoint/2010/main" val="2797885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37519-F8BB-7F6F-ED32-C10ED95B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cs-CZ" dirty="0"/>
            </a:br>
            <a:r>
              <a:rPr lang="cs-CZ" b="1" dirty="0">
                <a:solidFill>
                  <a:srgbClr val="002060"/>
                </a:solidFill>
              </a:rPr>
              <a:t>Škola jako učící se organizace – proč?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1ECE5-4AB9-1D31-9C09-43AAD355C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klíčové téma MAP: podpora pedagogických, didaktických a manažerských kompetencí pracovníků ve vzdělávání;</a:t>
            </a:r>
          </a:p>
          <a:p>
            <a:r>
              <a:rPr lang="cs-CZ" dirty="0"/>
              <a:t>reakce na proměňující se společnost;</a:t>
            </a:r>
          </a:p>
          <a:p>
            <a:r>
              <a:rPr lang="cs-CZ" dirty="0"/>
              <a:t>sběr potřeb vedení škol pro náměty aktivit akčních plánů.</a:t>
            </a:r>
          </a:p>
        </p:txBody>
      </p:sp>
    </p:spTree>
    <p:extLst>
      <p:ext uri="{BB962C8B-B14F-4D97-AF65-F5344CB8AC3E}">
        <p14:creationId xmlns:p14="http://schemas.microsoft.com/office/powerpoint/2010/main" val="2946672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4BACE-5EB0-6F25-4EDB-A12A6666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OECD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04DCC-ECFD-8166-B545-21A15AF8A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4" y="1212980"/>
            <a:ext cx="11402008" cy="4963983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sz="3400" b="1" u="sng" dirty="0"/>
              <a:t>7 zastřešujících dimenzí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Tvorba a sdílení vize, v jejímž centru stojí výuka všech žáků a studentů.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Tvorba a podpora možností dalšího učení pro všechny pedagogické pracovníky.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Podpora týmového učení a spolupráce mezi pedagogy.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Vytvoření atmosféry založené na zvídavosti, inovacích a výzkumu.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Včlenění systémů podporujících výměnu a shromažďování znalostí.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Výuka, která využívá vnější prostředí a/nebo z něj vychází.</a:t>
            </a:r>
          </a:p>
          <a:p>
            <a:pPr algn="l" fontAlgn="base">
              <a:buFont typeface="+mj-lt"/>
              <a:buAutoNum type="arabicPeriod"/>
            </a:pPr>
            <a:r>
              <a:rPr lang="cs-CZ" sz="3400" b="0" i="0" dirty="0">
                <a:solidFill>
                  <a:srgbClr val="000000"/>
                </a:solidFill>
                <a:effectLst/>
              </a:rPr>
              <a:t> Modelování a podpora dovedností potřebných k vedení.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r>
              <a:rPr lang="cs-CZ" dirty="0"/>
              <a:t>Příručka zde: </a:t>
            </a:r>
            <a:r>
              <a:rPr lang="cs-CZ" b="0" i="0" u="none" strike="noStrike" dirty="0">
                <a:solidFill>
                  <a:srgbClr val="003044"/>
                </a:solidFill>
                <a:effectLst/>
                <a:latin typeface="Roboto" panose="02000000000000000000" pitchFamily="2" charset="0"/>
                <a:hlinkClick r:id="rId2"/>
              </a:rPr>
              <a:t>https://www.oecd.org/edu/school/school-learning-organisation.pdf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826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CA5C76-EFDD-D4FE-C949-B2A0CE619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585787"/>
            <a:ext cx="737235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A761288-B447-8A07-BD83-1C31C9C18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 r="7375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1" name="Obrázek 10" descr="Obsah obrázku pes, osoba, hračka, panenka&#10;&#10;Popis byl vytvořen automaticky">
            <a:extLst>
              <a:ext uri="{FF2B5EF4-FFF2-40B4-BE49-F238E27FC236}">
                <a16:creationId xmlns:a16="http://schemas.microsoft.com/office/drawing/2014/main" id="{0E02F440-C601-BC97-ADFA-F6597F66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/>
        </p:blipFill>
        <p:spPr>
          <a:xfrm rot="5400000">
            <a:off x="2866549" y="206406"/>
            <a:ext cx="3383278" cy="2970465"/>
          </a:xfrm>
          <a:prstGeom prst="rect">
            <a:avLst/>
          </a:prstGeom>
        </p:spPr>
      </p:pic>
      <p:pic>
        <p:nvPicPr>
          <p:cNvPr id="7" name="Obrázek 6" descr="Obsah obrázku oblečení&#10;&#10;Popis byl vytvořen automaticky">
            <a:extLst>
              <a:ext uri="{FF2B5EF4-FFF2-40B4-BE49-F238E27FC236}">
                <a16:creationId xmlns:a16="http://schemas.microsoft.com/office/drawing/2014/main" id="{041601C0-BDD6-7EAB-B253-EBFDCB4A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/>
        </p:blipFill>
        <p:spPr>
          <a:xfrm rot="5400000">
            <a:off x="5940170" y="205739"/>
            <a:ext cx="3383278" cy="2971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099B66-A8CE-7230-6720-73D80ED419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/>
        </p:blipFill>
        <p:spPr>
          <a:xfrm rot="5400000">
            <a:off x="9014461" y="205739"/>
            <a:ext cx="3383278" cy="2971800"/>
          </a:xfrm>
          <a:prstGeom prst="rect">
            <a:avLst/>
          </a:prstGeom>
        </p:spPr>
      </p:pic>
      <p:pic>
        <p:nvPicPr>
          <p:cNvPr id="13" name="Obrázek 12" descr="Obsah obrázku interiér, strop, osoba, lidé&#10;&#10;Popis byl vytvořen automaticky">
            <a:extLst>
              <a:ext uri="{FF2B5EF4-FFF2-40B4-BE49-F238E27FC236}">
                <a16:creationId xmlns:a16="http://schemas.microsoft.com/office/drawing/2014/main" id="{3F6512D1-EA53-98FD-D4F2-B6E00E730F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9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40" name="Rectangle 2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23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ontent Placeholder 23">
            <a:extLst>
              <a:ext uri="{FF2B5EF4-FFF2-40B4-BE49-F238E27FC236}">
                <a16:creationId xmlns:a16="http://schemas.microsoft.com/office/drawing/2014/main" id="{EA2146B4-A402-BF0D-05B6-C946D28F0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800" dirty="0">
                <a:solidFill>
                  <a:srgbClr val="FFFFFF"/>
                </a:solidFill>
              </a:rPr>
              <a:t>MAP SOKRA – fota ze setkání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5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4981C-E158-E860-B8BF-B750769F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Charakteristiky školy jako učící se organizace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AACBD4-C2AB-1F65-D249-609393D5B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atmosféra, pozitivní klima</a:t>
            </a:r>
          </a:p>
          <a:p>
            <a:r>
              <a:rPr lang="cs-CZ" dirty="0"/>
              <a:t>dobrovolnost</a:t>
            </a:r>
          </a:p>
          <a:p>
            <a:r>
              <a:rPr lang="cs-CZ" dirty="0"/>
              <a:t>podpora experimentování</a:t>
            </a:r>
          </a:p>
          <a:p>
            <a:r>
              <a:rPr lang="cs-CZ" dirty="0"/>
              <a:t>výměna zkušeností</a:t>
            </a:r>
          </a:p>
          <a:p>
            <a:r>
              <a:rPr lang="cs-CZ" dirty="0"/>
              <a:t>sdílení informací</a:t>
            </a:r>
          </a:p>
          <a:p>
            <a:r>
              <a:rPr lang="cs-CZ" dirty="0"/>
              <a:t>otevřenost-růstové myšlení</a:t>
            </a:r>
          </a:p>
          <a:p>
            <a:r>
              <a:rPr lang="cs-CZ" dirty="0"/>
              <a:t>inovativnost</a:t>
            </a:r>
          </a:p>
          <a:p>
            <a:r>
              <a:rPr lang="cs-CZ" dirty="0"/>
              <a:t>adaptabilita</a:t>
            </a:r>
          </a:p>
          <a:p>
            <a:r>
              <a:rPr lang="cs-CZ" dirty="0"/>
              <a:t>týmové učení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A497093-B553-1FEA-A762-08A8A425FE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sebehodnocení</a:t>
            </a:r>
          </a:p>
          <a:p>
            <a:r>
              <a:rPr lang="cs-CZ" dirty="0"/>
              <a:t>profesionální zpětná vazba + vnitřní hodnocení</a:t>
            </a:r>
          </a:p>
          <a:p>
            <a:r>
              <a:rPr lang="cs-CZ" dirty="0"/>
              <a:t>sdílená vize školy</a:t>
            </a:r>
          </a:p>
          <a:p>
            <a:r>
              <a:rPr lang="cs-CZ" dirty="0"/>
              <a:t>systémové myšlení</a:t>
            </a:r>
          </a:p>
          <a:p>
            <a:r>
              <a:rPr lang="cs-CZ" dirty="0"/>
              <a:t>nastavené procesy</a:t>
            </a:r>
          </a:p>
          <a:p>
            <a:r>
              <a:rPr lang="cs-CZ" dirty="0"/>
              <a:t>proaktivita</a:t>
            </a:r>
          </a:p>
          <a:p>
            <a:r>
              <a:rPr lang="cs-CZ" dirty="0"/>
              <a:t>sebevědomí</a:t>
            </a:r>
          </a:p>
          <a:p>
            <a:r>
              <a:rPr lang="cs-CZ" dirty="0"/>
              <a:t>podporující vedení</a:t>
            </a:r>
          </a:p>
        </p:txBody>
      </p:sp>
    </p:spTree>
    <p:extLst>
      <p:ext uri="{BB962C8B-B14F-4D97-AF65-F5344CB8AC3E}">
        <p14:creationId xmlns:p14="http://schemas.microsoft.com/office/powerpoint/2010/main" val="165938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2161B72-B320-7823-58F2-CF225C022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5" y="2593910"/>
            <a:ext cx="5157787" cy="416939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LÍDR</a:t>
            </a:r>
          </a:p>
          <a:p>
            <a:r>
              <a:rPr lang="cs-CZ" dirty="0"/>
              <a:t>Zavádí změny.</a:t>
            </a:r>
          </a:p>
          <a:p>
            <a:r>
              <a:rPr lang="cs-CZ" dirty="0"/>
              <a:t>Motivuje.</a:t>
            </a:r>
          </a:p>
          <a:p>
            <a:r>
              <a:rPr lang="cs-CZ" dirty="0"/>
              <a:t>Zaměřuje pozornost na lidský faktor.</a:t>
            </a:r>
          </a:p>
          <a:p>
            <a:r>
              <a:rPr lang="cs-CZ" dirty="0"/>
              <a:t>Řeší věci s dlouhodobou perspektivou.</a:t>
            </a:r>
          </a:p>
          <a:p>
            <a:r>
              <a:rPr lang="cs-CZ" dirty="0"/>
              <a:t>Neutápí se v detailech.</a:t>
            </a:r>
          </a:p>
          <a:p>
            <a:r>
              <a:rPr lang="cs-CZ" dirty="0"/>
              <a:t>Ptá se ,,co a proč“.</a:t>
            </a:r>
          </a:p>
          <a:p>
            <a:r>
              <a:rPr lang="cs-CZ" dirty="0"/>
              <a:t>Vytváří pozitivní atmosféru.</a:t>
            </a:r>
          </a:p>
          <a:p>
            <a:r>
              <a:rPr lang="cs-CZ" dirty="0"/>
              <a:t>Někdy mění pravidla.</a:t>
            </a:r>
          </a:p>
          <a:p>
            <a:r>
              <a:rPr lang="cs-CZ" dirty="0"/>
              <a:t>Naplňuje vizi, ukazuje směr.</a:t>
            </a:r>
          </a:p>
          <a:p>
            <a:r>
              <a:rPr lang="cs-CZ" dirty="0"/>
              <a:t>Sjednocuje a inspiruje.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D9CF9BA-3FB9-192B-4CE0-71AACBB25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253759"/>
            <a:ext cx="5183188" cy="44770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ŘEDITEL/MANAŽER</a:t>
            </a:r>
          </a:p>
          <a:p>
            <a:r>
              <a:rPr lang="cs-CZ" dirty="0"/>
              <a:t>Kontinuálně vykonává správní činnosti.</a:t>
            </a:r>
          </a:p>
          <a:p>
            <a:r>
              <a:rPr lang="cs-CZ" dirty="0"/>
              <a:t>Zaměřuje pozornost na fungování systému.</a:t>
            </a:r>
          </a:p>
          <a:p>
            <a:r>
              <a:rPr lang="cs-CZ" dirty="0"/>
              <a:t>Řeší aktuální problémy.</a:t>
            </a:r>
          </a:p>
          <a:p>
            <a:r>
              <a:rPr lang="cs-CZ" dirty="0"/>
              <a:t>Zaměřuje se spíše na detaily, jednotlivosti.</a:t>
            </a:r>
          </a:p>
          <a:p>
            <a:r>
              <a:rPr lang="cs-CZ" dirty="0"/>
              <a:t>Kontroluje.</a:t>
            </a:r>
          </a:p>
          <a:p>
            <a:r>
              <a:rPr lang="cs-CZ" dirty="0"/>
              <a:t>Ptá se ,,jak a kdy“.</a:t>
            </a:r>
          </a:p>
          <a:p>
            <a:r>
              <a:rPr lang="cs-CZ" dirty="0"/>
              <a:t>Vždy dodržuje pravidla.</a:t>
            </a:r>
          </a:p>
          <a:p>
            <a:r>
              <a:rPr lang="cs-CZ" dirty="0"/>
              <a:t>Plánuje a zpracovává rozpočet.</a:t>
            </a:r>
          </a:p>
          <a:p>
            <a:r>
              <a:rPr lang="cs-CZ" dirty="0"/>
              <a:t>Pojmenovává a řeší problémy.</a:t>
            </a:r>
          </a:p>
          <a:p>
            <a:r>
              <a:rPr lang="cs-CZ" dirty="0"/>
              <a:t>Organizuje a personálně zajišťuje.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1C82E2-9E7C-3FAC-0F84-550ADE2D0F3F}"/>
              </a:ext>
            </a:extLst>
          </p:cNvPr>
          <p:cNvSpPr txBox="1"/>
          <p:nvPr/>
        </p:nvSpPr>
        <p:spPr>
          <a:xfrm>
            <a:off x="653175" y="653321"/>
            <a:ext cx="91626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Charakteristiky z hlediska vedení</a:t>
            </a:r>
            <a:r>
              <a:rPr lang="cs-CZ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delegování pravomocí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spoluúčast pracovníků na rozhodování (vést, nikoliv jen řídit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schopnost strategického plánování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být lídrem</a:t>
            </a:r>
          </a:p>
        </p:txBody>
      </p:sp>
    </p:spTree>
    <p:extLst>
      <p:ext uri="{BB962C8B-B14F-4D97-AF65-F5344CB8AC3E}">
        <p14:creationId xmlns:p14="http://schemas.microsoft.com/office/powerpoint/2010/main" val="16047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DDFFD39-B623-6A59-BB1E-479330BB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139957"/>
          </a:xfrm>
        </p:spPr>
        <p:txBody>
          <a:bodyPr anchor="b">
            <a:normAutofit/>
          </a:bodyPr>
          <a:lstStyle/>
          <a:p>
            <a:r>
              <a:rPr lang="cs-CZ" sz="5400" dirty="0"/>
              <a:t>LÍDR umí:</a:t>
            </a:r>
          </a:p>
        </p:txBody>
      </p:sp>
      <p:pic>
        <p:nvPicPr>
          <p:cNvPr id="10" name="Picture 9" descr="Zavřít obrázek ruce Applauding">
            <a:extLst>
              <a:ext uri="{FF2B5EF4-FFF2-40B4-BE49-F238E27FC236}">
                <a16:creationId xmlns:a16="http://schemas.microsoft.com/office/drawing/2014/main" id="{DBC27B23-ACEF-36DC-68AF-3917ECF42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5" r="2064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241847A-447C-F646-4B0F-30934CA7F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2706624"/>
            <a:ext cx="2893738" cy="3990212"/>
          </a:xfrm>
        </p:spPr>
        <p:txBody>
          <a:bodyPr>
            <a:normAutofit/>
          </a:bodyPr>
          <a:lstStyle/>
          <a:p>
            <a:r>
              <a:rPr lang="cs-CZ" sz="1900" dirty="0"/>
              <a:t>motivovat</a:t>
            </a:r>
          </a:p>
          <a:p>
            <a:r>
              <a:rPr lang="cs-CZ" sz="1900" dirty="0"/>
              <a:t>přijmout odpovědnost</a:t>
            </a:r>
          </a:p>
          <a:p>
            <a:r>
              <a:rPr lang="cs-CZ" sz="1900" dirty="0"/>
              <a:t>delegovat</a:t>
            </a:r>
          </a:p>
          <a:p>
            <a:r>
              <a:rPr lang="cs-CZ" sz="1900" dirty="0"/>
              <a:t>komunikovat</a:t>
            </a:r>
          </a:p>
          <a:p>
            <a:r>
              <a:rPr lang="cs-CZ" sz="1900" dirty="0"/>
              <a:t>formulovat myšlenky</a:t>
            </a:r>
          </a:p>
          <a:p>
            <a:r>
              <a:rPr lang="cs-CZ" sz="1900" dirty="0"/>
              <a:t>analyzovat</a:t>
            </a:r>
          </a:p>
          <a:p>
            <a:r>
              <a:rPr lang="cs-CZ" sz="1900" dirty="0"/>
              <a:t>vyhodnocovat</a:t>
            </a:r>
          </a:p>
          <a:p>
            <a:r>
              <a:rPr lang="cs-CZ" sz="1900" dirty="0"/>
              <a:t>naslouchat</a:t>
            </a:r>
          </a:p>
          <a:p>
            <a:r>
              <a:rPr lang="cs-CZ" sz="1900" dirty="0"/>
              <a:t>strategicky plánovat</a:t>
            </a:r>
          </a:p>
          <a:p>
            <a:r>
              <a:rPr lang="cs-CZ" sz="1900" dirty="0"/>
              <a:t>organizovat</a:t>
            </a:r>
          </a:p>
          <a:p>
            <a:endParaRPr lang="cs-CZ" sz="19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040C82-8E58-9C25-DC56-687C30510A34}"/>
              </a:ext>
            </a:extLst>
          </p:cNvPr>
          <p:cNvSpPr txBox="1"/>
          <p:nvPr/>
        </p:nvSpPr>
        <p:spPr>
          <a:xfrm>
            <a:off x="8423317" y="2558795"/>
            <a:ext cx="3483548" cy="339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vyjednávat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řešit konflikty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rozhodovat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respektovat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řídit lidské zdroje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naslouchat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dávat a přijímat zpětnou vazbu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pracovat s emoční inteligencí</a:t>
            </a:r>
          </a:p>
        </p:txBody>
      </p:sp>
    </p:spTree>
    <p:extLst>
      <p:ext uri="{BB962C8B-B14F-4D97-AF65-F5344CB8AC3E}">
        <p14:creationId xmlns:p14="http://schemas.microsoft.com/office/powerpoint/2010/main" val="2485843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4F300F-0D6D-FEE0-EBB4-AD36A68D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38" y="1259861"/>
            <a:ext cx="10842523" cy="4492010"/>
          </a:xfr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cs-CZ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vám osobně pomůže být lídrem a manažerem/ředitelem/manažerkou/ředitelkou?</a:t>
            </a:r>
          </a:p>
        </p:txBody>
      </p:sp>
    </p:spTree>
    <p:extLst>
      <p:ext uri="{BB962C8B-B14F-4D97-AF65-F5344CB8AC3E}">
        <p14:creationId xmlns:p14="http://schemas.microsoft.com/office/powerpoint/2010/main" val="120526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23A12C-E4A9-7698-C30C-FC5E0E86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5196"/>
          </a:xfrm>
        </p:spPr>
        <p:txBody>
          <a:bodyPr/>
          <a:lstStyle/>
          <a:p>
            <a:r>
              <a:rPr lang="cs-CZ" b="1" dirty="0"/>
              <a:t>Podpora kariérového poradenství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98C05A-0219-74B1-8053-D87D0AFB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644"/>
            <a:ext cx="10515600" cy="5036320"/>
          </a:xfrm>
        </p:spPr>
        <p:txBody>
          <a:bodyPr/>
          <a:lstStyle/>
          <a:p>
            <a:r>
              <a:rPr lang="cs-CZ" dirty="0"/>
              <a:t>Skrze spolupráci s </a:t>
            </a:r>
            <a:r>
              <a:rPr lang="cs-CZ" b="1" dirty="0"/>
              <a:t>Krajskou hospodářskou komorou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6D48E1C-5B7D-35BF-06AD-19E622AC1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1" y="1753642"/>
            <a:ext cx="2599834" cy="360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02EA415-5608-A245-942C-248BBE886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09" y="2262427"/>
            <a:ext cx="3420000" cy="243720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D6FA7FE-E5EC-22C6-9880-457090733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187"/>
          <a:stretch/>
        </p:blipFill>
        <p:spPr>
          <a:xfrm>
            <a:off x="3037086" y="1753642"/>
            <a:ext cx="2602322" cy="3600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447D3A-4206-4333-932A-B5E26B98EF5C}"/>
              </a:ext>
            </a:extLst>
          </p:cNvPr>
          <p:cNvSpPr txBox="1"/>
          <p:nvPr/>
        </p:nvSpPr>
        <p:spPr>
          <a:xfrm>
            <a:off x="424206" y="5524268"/>
            <a:ext cx="10831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5"/>
              </a:rPr>
              <a:t>https://kvk.mujzivotposkole.cz/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6"/>
              </a:rPr>
              <a:t>https://www.khkkk.cz/prehled-sluzeb-khk-karlovarskeho-kraje/kontaktni-misto-spolupraci-zamestnavatelu-skol/</a:t>
            </a:r>
            <a:r>
              <a:rPr lang="cs-CZ" dirty="0"/>
              <a:t>  </a:t>
            </a: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05FFFFC6-2D60-0E14-3D5D-B0C8B18A9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26" y="1634939"/>
            <a:ext cx="254709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975B1-FBC4-7DF6-7B17-ED46F75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Podpora kariérového poradenství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2BFEFD-F737-C4EF-CF62-E0D23281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Den pro školu - </a:t>
            </a:r>
            <a:r>
              <a:rPr lang="cs-CZ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https://www.denproskolu.cz/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1F6C12-D24D-D7A6-BED7-ABD4E9071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2" t="12646" r="1648" b="5324"/>
          <a:stretch/>
        </p:blipFill>
        <p:spPr>
          <a:xfrm>
            <a:off x="2056614" y="2648260"/>
            <a:ext cx="8078772" cy="38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7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00B1F-23EA-713B-4FBD-25D15329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Podpora zájemců stát se učitelem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92DBA-10C4-598B-CF82-B49ABDA0F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Začni učit</a:t>
            </a:r>
          </a:p>
          <a:p>
            <a:r>
              <a:rPr lang="cs-CZ" dirty="0">
                <a:hlinkClick r:id="rId2"/>
              </a:rPr>
              <a:t>https://zacniucit.cz/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465B6E-1CE8-619B-FF4A-865EC4048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6404" r="26856" b="9506"/>
          <a:stretch/>
        </p:blipFill>
        <p:spPr>
          <a:xfrm>
            <a:off x="4176074" y="1596099"/>
            <a:ext cx="7786541" cy="48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0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EA090-608C-ECBC-0E51-FD6EEAD9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Místně zakotvené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AB0C0C-B1F6-6BD3-F48A-BAF2F7E22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8"/>
            <a:ext cx="10515600" cy="4725235"/>
          </a:xfrm>
        </p:spPr>
        <p:txBody>
          <a:bodyPr/>
          <a:lstStyle/>
          <a:p>
            <a:r>
              <a:rPr lang="cs-CZ" dirty="0"/>
              <a:t>Nabídka vzdělávacích aktivit – Škola pro udržitelný život  </a:t>
            </a:r>
            <a:r>
              <a:rPr lang="cs-CZ" dirty="0">
                <a:hlinkClick r:id="rId2"/>
              </a:rPr>
              <a:t>https://www.skolaprozivot.cz/Skola-pro-zivot.html</a:t>
            </a:r>
            <a:r>
              <a:rPr lang="cs-CZ" dirty="0"/>
              <a:t> 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0997EFB-463E-5788-9BDC-A7FD30DED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2875"/>
            <a:ext cx="2799544" cy="39600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EBA24B6-EB5B-DA27-D447-EFA1C94DA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28" y="2546631"/>
            <a:ext cx="2799544" cy="396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571C87B-3457-1310-7860-DA6A3E12D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51" y="2532875"/>
            <a:ext cx="27995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8ADBF-2AE3-36B1-2205-2CCA392E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Zpráva o pokroku školy + dotazníkové šetření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C32EC5-5910-B4AA-F3E5-D73183B1D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Analytická data z výkazů škol (spolupráce s ORP)</a:t>
            </a:r>
          </a:p>
          <a:p>
            <a:r>
              <a:rPr lang="cs-CZ" dirty="0"/>
              <a:t>Výstupy ze zpráv o pokroku školy 02-04/2021</a:t>
            </a:r>
          </a:p>
          <a:p>
            <a:r>
              <a:rPr lang="cs-CZ" b="1" dirty="0">
                <a:solidFill>
                  <a:srgbClr val="FF0000"/>
                </a:solidFill>
              </a:rPr>
              <a:t>Každá škola má svůj vlastní on-line dokument (dokument Google)</a:t>
            </a:r>
          </a:p>
          <a:p>
            <a:r>
              <a:rPr lang="cs-CZ" b="1" dirty="0"/>
              <a:t>Co obsahuje dotazník: </a:t>
            </a:r>
          </a:p>
          <a:p>
            <a:pPr lvl="1"/>
            <a:r>
              <a:rPr lang="cs-CZ" dirty="0"/>
              <a:t>Analytická data děti/žáci a pedagogičtí pracovníci </a:t>
            </a:r>
          </a:p>
          <a:p>
            <a:pPr lvl="1"/>
            <a:r>
              <a:rPr lang="cs-CZ" dirty="0"/>
              <a:t>Oblasti: nadání, KARIPO, uvádění učitelů, logopedie, klima školy/třídy, spolupráce s OSPOD,PPP apod., školní infrastruktura, konektivita,  projevení zájmu o konkrétní oblasti vzdělávání, …</a:t>
            </a:r>
          </a:p>
          <a:p>
            <a:r>
              <a:rPr lang="cs-CZ" b="1" dirty="0"/>
              <a:t>Co</a:t>
            </a:r>
            <a:r>
              <a:rPr lang="cs-CZ" dirty="0"/>
              <a:t> </a:t>
            </a:r>
            <a:r>
              <a:rPr lang="cs-CZ" b="1" dirty="0"/>
              <a:t>obsahuje zpráva o pokroku školy: </a:t>
            </a:r>
          </a:p>
          <a:p>
            <a:pPr lvl="1"/>
            <a:r>
              <a:rPr lang="cs-CZ" dirty="0"/>
              <a:t>Čtenářskou a matematickou gramotnost</a:t>
            </a:r>
          </a:p>
          <a:p>
            <a:pPr lvl="1"/>
            <a:r>
              <a:rPr lang="cs-CZ" dirty="0"/>
              <a:t>Rozvoj potenciálu každého žáka</a:t>
            </a:r>
          </a:p>
          <a:p>
            <a:pPr lvl="1"/>
            <a:r>
              <a:rPr lang="cs-CZ" dirty="0"/>
              <a:t>Podpora pedagogických, didaktických a manažerských kompetencí pracovníků školy</a:t>
            </a:r>
          </a:p>
          <a:p>
            <a:pPr lvl="1"/>
            <a:r>
              <a:rPr lang="cs-CZ" dirty="0"/>
              <a:t>Další potřeby školy</a:t>
            </a:r>
          </a:p>
          <a:p>
            <a:pPr lvl="1"/>
            <a:r>
              <a:rPr lang="cs-CZ" dirty="0"/>
              <a:t>Pochlubení se a nejsilnější stránky školy </a:t>
            </a:r>
          </a:p>
          <a:p>
            <a:pPr lvl="1"/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Finanční odměna za vyplnění </a:t>
            </a:r>
          </a:p>
        </p:txBody>
      </p:sp>
    </p:spTree>
    <p:extLst>
      <p:ext uri="{BB962C8B-B14F-4D97-AF65-F5344CB8AC3E}">
        <p14:creationId xmlns:p14="http://schemas.microsoft.com/office/powerpoint/2010/main" val="123113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856AE6-3357-8D7B-B156-7AA8FF038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99A866-7BDF-5ECE-D44D-4AB97E395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ED659B-00D6-ED37-9021-6AFD5157E552}"/>
              </a:ext>
            </a:extLst>
          </p:cNvPr>
          <p:cNvSpPr txBox="1"/>
          <p:nvPr/>
        </p:nvSpPr>
        <p:spPr>
          <a:xfrm>
            <a:off x="838200" y="1259721"/>
            <a:ext cx="10515600" cy="48628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6000" b="1" u="sng" dirty="0"/>
              <a:t>Možnosti odpovědí:</a:t>
            </a:r>
          </a:p>
          <a:p>
            <a:pPr algn="ctr"/>
            <a:r>
              <a:rPr lang="cs-CZ" sz="5000" b="1" dirty="0"/>
              <a:t> </a:t>
            </a:r>
          </a:p>
          <a:p>
            <a:pPr algn="ctr"/>
            <a:r>
              <a:rPr lang="cs-CZ" sz="5000" b="1" dirty="0"/>
              <a:t>Číselné</a:t>
            </a:r>
          </a:p>
          <a:p>
            <a:pPr algn="ctr"/>
            <a:r>
              <a:rPr lang="cs-CZ" sz="5000" b="1" dirty="0"/>
              <a:t>Textové</a:t>
            </a:r>
          </a:p>
          <a:p>
            <a:pPr algn="ctr"/>
            <a:r>
              <a:rPr lang="cs-CZ" sz="5000" b="1" dirty="0"/>
              <a:t>Křížkování</a:t>
            </a:r>
          </a:p>
          <a:p>
            <a:pPr algn="ctr"/>
            <a:r>
              <a:rPr lang="cs-CZ" sz="5000" b="1" dirty="0"/>
              <a:t>ANO nebo NE</a:t>
            </a:r>
          </a:p>
        </p:txBody>
      </p:sp>
    </p:spTree>
    <p:extLst>
      <p:ext uri="{BB962C8B-B14F-4D97-AF65-F5344CB8AC3E}">
        <p14:creationId xmlns:p14="http://schemas.microsoft.com/office/powerpoint/2010/main" val="11834519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828</Words>
  <Application>Microsoft Office PowerPoint</Application>
  <PresentationFormat>Širokoúhlá obrazovka</PresentationFormat>
  <Paragraphs>180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Roboto</vt:lpstr>
      <vt:lpstr>Motiv Office</vt:lpstr>
      <vt:lpstr>Setkání ředitelů a koordinátorů škol</vt:lpstr>
      <vt:lpstr>Program</vt:lpstr>
      <vt:lpstr>Prezentace aplikace PowerPoint</vt:lpstr>
      <vt:lpstr>Podpora kariérového poradenství</vt:lpstr>
      <vt:lpstr>Podpora kariérového poradenství</vt:lpstr>
      <vt:lpstr>Podpora zájemců stát se učitelem </vt:lpstr>
      <vt:lpstr>Místně zakotvené učení</vt:lpstr>
      <vt:lpstr>Zpráva o pokroku školy + dotazníkové šetření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Škola jako učící se organizace – proč?</vt:lpstr>
      <vt:lpstr>OECD</vt:lpstr>
      <vt:lpstr>Prezentace aplikace PowerPoint</vt:lpstr>
      <vt:lpstr>Charakteristiky školy jako učící se organizace</vt:lpstr>
      <vt:lpstr>Prezentace aplikace PowerPoint</vt:lpstr>
      <vt:lpstr>LÍDR umí:</vt:lpstr>
      <vt:lpstr>Co vám osobně pomůže být lídrem a manažerem/ředitelem/manažerkou/ředitelkou?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kariérového poradenství</dc:title>
  <dc:creator>Anna Maria Schröcková</dc:creator>
  <cp:lastModifiedBy>Zuzana Odvody</cp:lastModifiedBy>
  <cp:revision>24</cp:revision>
  <dcterms:created xsi:type="dcterms:W3CDTF">2022-11-14T08:41:58Z</dcterms:created>
  <dcterms:modified xsi:type="dcterms:W3CDTF">2022-11-30T10:32:33Z</dcterms:modified>
</cp:coreProperties>
</file>