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notesMasterIdLst>
    <p:notesMasterId r:id="rId32"/>
  </p:notesMasterIdLst>
  <p:sldIdLst>
    <p:sldId id="256" r:id="rId2"/>
    <p:sldId id="269" r:id="rId3"/>
    <p:sldId id="257" r:id="rId4"/>
    <p:sldId id="258" r:id="rId5"/>
    <p:sldId id="288" r:id="rId6"/>
    <p:sldId id="273" r:id="rId7"/>
    <p:sldId id="272" r:id="rId8"/>
    <p:sldId id="261" r:id="rId9"/>
    <p:sldId id="262" r:id="rId10"/>
    <p:sldId id="275" r:id="rId11"/>
    <p:sldId id="259" r:id="rId12"/>
    <p:sldId id="260" r:id="rId13"/>
    <p:sldId id="289" r:id="rId14"/>
    <p:sldId id="276" r:id="rId15"/>
    <p:sldId id="263" r:id="rId16"/>
    <p:sldId id="264" r:id="rId17"/>
    <p:sldId id="280" r:id="rId18"/>
    <p:sldId id="277" r:id="rId19"/>
    <p:sldId id="278" r:id="rId20"/>
    <p:sldId id="279" r:id="rId21"/>
    <p:sldId id="282" r:id="rId22"/>
    <p:sldId id="281" r:id="rId23"/>
    <p:sldId id="284" r:id="rId24"/>
    <p:sldId id="283" r:id="rId25"/>
    <p:sldId id="285" r:id="rId26"/>
    <p:sldId id="286" r:id="rId27"/>
    <p:sldId id="267" r:id="rId28"/>
    <p:sldId id="268" r:id="rId29"/>
    <p:sldId id="270" r:id="rId30"/>
    <p:sldId id="287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6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2134D6-CA43-4DD8-B3C7-893971758933}" type="datetimeFigureOut">
              <a:rPr lang="cs-CZ" smtClean="0"/>
              <a:t>20.11.2017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C81228-D5E0-4E4C-9306-E3772713327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6220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175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897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118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730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644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196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100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178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975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8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2578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0621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60600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047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4109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800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315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18746" y="2404534"/>
            <a:ext cx="9293469" cy="1646302"/>
          </a:xfrm>
        </p:spPr>
        <p:txBody>
          <a:bodyPr/>
          <a:lstStyle/>
          <a:p>
            <a:pPr algn="ctr"/>
            <a:r>
              <a:rPr lang="cs-CZ" dirty="0"/>
              <a:t>Místní akční plán </a:t>
            </a:r>
            <a:br>
              <a:rPr lang="cs-CZ" dirty="0"/>
            </a:br>
            <a:r>
              <a:rPr lang="cs-CZ" dirty="0"/>
              <a:t>ORP Kraslice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453805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cs-CZ" sz="5700" b="1" dirty="0"/>
              <a:t>Závěrečné setkání </a:t>
            </a:r>
          </a:p>
          <a:p>
            <a:pPr algn="ctr"/>
            <a:r>
              <a:rPr lang="cs-CZ" sz="2800" b="1" dirty="0"/>
              <a:t>22. 11. 2017 </a:t>
            </a:r>
          </a:p>
          <a:p>
            <a:pPr algn="ctr"/>
            <a:r>
              <a:rPr lang="cs-CZ" sz="2800" b="1" dirty="0"/>
              <a:t>Kulturní dům Kraslice</a:t>
            </a:r>
          </a:p>
        </p:txBody>
      </p:sp>
      <p:pic>
        <p:nvPicPr>
          <p:cNvPr id="4" name="Obrázek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252" y="535100"/>
            <a:ext cx="5747239" cy="1144230"/>
          </a:xfrm>
          <a:prstGeom prst="rect">
            <a:avLst/>
          </a:prstGeom>
        </p:spPr>
      </p:pic>
      <p:pic>
        <p:nvPicPr>
          <p:cNvPr id="7" name="Picture 2" descr="bann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8252" y="6026203"/>
            <a:ext cx="6613768" cy="298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logo-malé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0613" y="5765420"/>
            <a:ext cx="1362032" cy="820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73643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18746" y="2404534"/>
            <a:ext cx="9293469" cy="691091"/>
          </a:xfrm>
        </p:spPr>
        <p:txBody>
          <a:bodyPr/>
          <a:lstStyle/>
          <a:p>
            <a:pPr algn="ctr"/>
            <a:r>
              <a:rPr lang="cs-CZ" dirty="0"/>
              <a:t>Program: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07067" y="3356408"/>
            <a:ext cx="7766936" cy="1791324"/>
          </a:xfrm>
        </p:spPr>
        <p:txBody>
          <a:bodyPr>
            <a:noAutofit/>
          </a:bodyPr>
          <a:lstStyle/>
          <a:p>
            <a:pPr marL="457200" indent="-457200" algn="l">
              <a:buAutoNum type="arabicPeriod"/>
            </a:pPr>
            <a:r>
              <a:rPr lang="cs-CZ" sz="2400" b="1" dirty="0"/>
              <a:t>O projektu</a:t>
            </a:r>
          </a:p>
          <a:p>
            <a:pPr marL="457200" indent="-457200" algn="l">
              <a:buAutoNum type="arabicPeriod"/>
            </a:pPr>
            <a:r>
              <a:rPr lang="cs-CZ" sz="2400" b="1" dirty="0"/>
              <a:t>Co nás čeká v následujících letech</a:t>
            </a:r>
          </a:p>
          <a:p>
            <a:pPr marL="457200" indent="-457200" algn="l">
              <a:buAutoNum type="arabicPeriod"/>
            </a:pPr>
            <a:r>
              <a:rPr lang="cs-CZ" sz="2400" b="1" dirty="0"/>
              <a:t>Diskuze – volná forma, neformální část</a:t>
            </a:r>
          </a:p>
        </p:txBody>
      </p:sp>
      <p:pic>
        <p:nvPicPr>
          <p:cNvPr id="4" name="Obrázek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252" y="535100"/>
            <a:ext cx="5747239" cy="1144230"/>
          </a:xfrm>
          <a:prstGeom prst="rect">
            <a:avLst/>
          </a:prstGeom>
        </p:spPr>
      </p:pic>
      <p:pic>
        <p:nvPicPr>
          <p:cNvPr id="7" name="Picture 2" descr="bann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8252" y="6026203"/>
            <a:ext cx="6613768" cy="298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logo-malé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0613" y="5765420"/>
            <a:ext cx="1362032" cy="820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84910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400" b="1" dirty="0"/>
              <a:t>Klíčové aktivity projektu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sz="2000" b="1" dirty="0"/>
              <a:t>1.</a:t>
            </a:r>
            <a:r>
              <a:rPr lang="cs-CZ" sz="2000" dirty="0"/>
              <a:t> </a:t>
            </a:r>
            <a:r>
              <a:rPr lang="cs-CZ" sz="2000" b="1" dirty="0"/>
              <a:t>Akční plánování</a:t>
            </a:r>
          </a:p>
          <a:p>
            <a:pPr lvl="1" algn="just"/>
            <a:r>
              <a:rPr lang="cs-CZ" sz="2000" dirty="0"/>
              <a:t>A) Rozvoj partnerství</a:t>
            </a:r>
          </a:p>
          <a:p>
            <a:pPr lvl="1" algn="just"/>
            <a:r>
              <a:rPr lang="cs-CZ" sz="2000" dirty="0"/>
              <a:t>B) Dohoda o prioritách</a:t>
            </a:r>
          </a:p>
          <a:p>
            <a:pPr lvl="1" algn="just"/>
            <a:r>
              <a:rPr lang="cs-CZ" sz="2000" dirty="0"/>
              <a:t>C) Akční plánování</a:t>
            </a:r>
          </a:p>
          <a:p>
            <a:pPr lvl="1" algn="just"/>
            <a:r>
              <a:rPr lang="cs-CZ" sz="2000" dirty="0"/>
              <a:t>D) Budování znalostních kapacit</a:t>
            </a:r>
          </a:p>
          <a:p>
            <a:pPr marL="342900" lvl="1" indent="-342900" algn="just"/>
            <a:r>
              <a:rPr lang="cs-CZ" sz="2000" b="1" dirty="0"/>
              <a:t>2.  Evaluace</a:t>
            </a:r>
          </a:p>
          <a:p>
            <a:pPr marL="342900" lvl="1" indent="-342900" algn="just"/>
            <a:r>
              <a:rPr lang="cs-CZ" sz="2000" b="1" dirty="0"/>
              <a:t>3. Řízení MAP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32708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591609" y="2214561"/>
            <a:ext cx="8731077" cy="2333625"/>
          </a:xfrm>
        </p:spPr>
        <p:txBody>
          <a:bodyPr>
            <a:normAutofit/>
          </a:bodyPr>
          <a:lstStyle/>
          <a:p>
            <a:pPr algn="ctr"/>
            <a:r>
              <a:rPr lang="cs-CZ" sz="6000" b="1" dirty="0"/>
              <a:t>Klíčová aktivita </a:t>
            </a:r>
            <a:br>
              <a:rPr lang="cs-CZ" sz="6000" b="1" dirty="0"/>
            </a:br>
            <a:r>
              <a:rPr lang="cs-CZ" sz="6000" b="1" dirty="0"/>
              <a:t>1A) Rozvoj partnerství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677334" y="790575"/>
            <a:ext cx="8596668" cy="47625"/>
          </a:xfrm>
        </p:spPr>
        <p:txBody>
          <a:bodyPr>
            <a:normAutofit fontScale="25000" lnSpcReduction="20000"/>
          </a:bodyPr>
          <a:lstStyle/>
          <a:p>
            <a:pPr marL="457200" lvl="1" indent="0" algn="ctr">
              <a:buNone/>
            </a:pPr>
            <a:endParaRPr lang="cs-CZ" sz="2200" dirty="0"/>
          </a:p>
          <a:p>
            <a:pPr lvl="7" algn="just"/>
            <a:endParaRPr lang="cs-CZ" sz="1400" dirty="0"/>
          </a:p>
          <a:p>
            <a:pPr algn="ctr"/>
            <a:endParaRPr lang="cs-CZ" sz="2000" dirty="0"/>
          </a:p>
          <a:p>
            <a:pPr algn="ctr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22708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8715"/>
          </a:xfrm>
        </p:spPr>
        <p:txBody>
          <a:bodyPr/>
          <a:lstStyle/>
          <a:p>
            <a:pPr algn="ctr"/>
            <a:r>
              <a:rPr lang="cs-CZ" b="1" dirty="0"/>
              <a:t>Řídící výbor 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677334" y="1468315"/>
            <a:ext cx="8596668" cy="457304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sz="2400" dirty="0"/>
              <a:t>Členové:</a:t>
            </a:r>
          </a:p>
          <a:p>
            <a:pPr lvl="1" algn="just"/>
            <a:r>
              <a:rPr lang="cs-CZ" dirty="0"/>
              <a:t>Nositel projektu: MAS Sokolovsko o.p.s.: Mgr. Zuzana Odvody</a:t>
            </a:r>
          </a:p>
          <a:p>
            <a:pPr lvl="1" algn="just"/>
            <a:r>
              <a:rPr lang="cs-CZ" dirty="0"/>
              <a:t>Kraj: Ing. Stanislav Jambor - Krajský úřad Karlovarského kraje, oddělení vzdělávání a evropských programů  </a:t>
            </a:r>
          </a:p>
          <a:p>
            <a:pPr lvl="1" algn="just"/>
            <a:r>
              <a:rPr lang="cs-CZ" dirty="0"/>
              <a:t>Zřizovatelé škol: Roman </a:t>
            </a:r>
            <a:r>
              <a:rPr lang="cs-CZ" dirty="0" err="1"/>
              <a:t>Kotilínek</a:t>
            </a:r>
            <a:r>
              <a:rPr lang="cs-CZ" dirty="0"/>
              <a:t> – město Kraslice</a:t>
            </a:r>
          </a:p>
          <a:p>
            <a:pPr lvl="1" algn="just"/>
            <a:r>
              <a:rPr lang="cs-CZ" dirty="0"/>
              <a:t>Vedení škol: Mgr. Ivana Pečenková – Základní škola Oloví</a:t>
            </a:r>
          </a:p>
          <a:p>
            <a:pPr lvl="1" algn="just"/>
            <a:r>
              <a:rPr lang="cs-CZ" dirty="0"/>
              <a:t>Učitelé: Mgr. Lenka </a:t>
            </a:r>
            <a:r>
              <a:rPr lang="cs-CZ" dirty="0" err="1"/>
              <a:t>Filandrová</a:t>
            </a:r>
            <a:r>
              <a:rPr lang="cs-CZ" dirty="0"/>
              <a:t> – ZŠ Oloví, Mgr. Iva Sokolová – ZŠ Opletalova, Kraslice</a:t>
            </a:r>
          </a:p>
          <a:p>
            <a:pPr lvl="1" algn="just"/>
            <a:r>
              <a:rPr lang="cs-CZ" dirty="0"/>
              <a:t>Zástupci družin, vychovatelé: Věra Habartová, SŠ, ZŠ, MŠ Havlíčkova, Kraslice, Lenka </a:t>
            </a:r>
            <a:r>
              <a:rPr lang="cs-CZ" dirty="0" err="1"/>
              <a:t>Michorová</a:t>
            </a:r>
            <a:r>
              <a:rPr lang="cs-CZ" dirty="0"/>
              <a:t> – ZŠ Dukelská, Kraslice</a:t>
            </a:r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65038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8715"/>
          </a:xfrm>
        </p:spPr>
        <p:txBody>
          <a:bodyPr/>
          <a:lstStyle/>
          <a:p>
            <a:pPr algn="ctr"/>
            <a:r>
              <a:rPr lang="cs-CZ" b="1" dirty="0"/>
              <a:t>Řídící výbor 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677334" y="1468315"/>
            <a:ext cx="8596668" cy="4573047"/>
          </a:xfrm>
        </p:spPr>
        <p:txBody>
          <a:bodyPr>
            <a:normAutofit/>
          </a:bodyPr>
          <a:lstStyle/>
          <a:p>
            <a:pPr lvl="0" algn="just"/>
            <a:endParaRPr lang="cs-CZ" dirty="0"/>
          </a:p>
          <a:p>
            <a:pPr lvl="0" algn="just"/>
            <a:r>
              <a:rPr lang="cs-CZ" dirty="0"/>
              <a:t>Základní umělecké školy: František Stůj – ZUŠ Kraslice</a:t>
            </a:r>
          </a:p>
          <a:p>
            <a:pPr lvl="0" algn="just"/>
            <a:r>
              <a:rPr lang="cs-CZ" dirty="0"/>
              <a:t>Zájmové a neformální vzdělávání: Ing. Renata Kunešová - Denní centrum Žirafa, Matyáš Schuster – TJ Sokol Kraslice, Bc. Alena </a:t>
            </a:r>
            <a:r>
              <a:rPr lang="cs-CZ" dirty="0" err="1"/>
              <a:t>Otajovičová</a:t>
            </a:r>
            <a:r>
              <a:rPr lang="cs-CZ" dirty="0"/>
              <a:t> – Člověk v tísni o. p. s.</a:t>
            </a:r>
          </a:p>
          <a:p>
            <a:pPr lvl="0" algn="just"/>
            <a:r>
              <a:rPr lang="cs-CZ" dirty="0"/>
              <a:t>Zástupci rodičů - Ing. Denisa </a:t>
            </a:r>
            <a:r>
              <a:rPr lang="cs-CZ" dirty="0" err="1"/>
              <a:t>Dubšová</a:t>
            </a:r>
            <a:endParaRPr lang="cs-CZ" dirty="0"/>
          </a:p>
          <a:p>
            <a:pPr lvl="0" algn="just"/>
            <a:r>
              <a:rPr lang="cs-CZ" dirty="0"/>
              <a:t>Krajský akční plán: Mgr. Eva </a:t>
            </a:r>
            <a:r>
              <a:rPr lang="cs-CZ" dirty="0" err="1"/>
              <a:t>Saligerová</a:t>
            </a:r>
            <a:r>
              <a:rPr lang="cs-CZ" dirty="0"/>
              <a:t> - Krajský úřad Karlovarského kraje, oddělení vzdělávání a evropských programů </a:t>
            </a:r>
          </a:p>
          <a:p>
            <a:pPr lvl="0" algn="just"/>
            <a:r>
              <a:rPr lang="cs-CZ" dirty="0"/>
              <a:t>Agentura pro sociální začleňování – Mgr. Hana </a:t>
            </a:r>
            <a:r>
              <a:rPr lang="cs-CZ" dirty="0" err="1"/>
              <a:t>Franzl</a:t>
            </a:r>
            <a:endParaRPr lang="cs-CZ" dirty="0"/>
          </a:p>
          <a:p>
            <a:pPr lvl="1" algn="just"/>
            <a:endParaRPr lang="cs-CZ" sz="22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82014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8715"/>
          </a:xfrm>
        </p:spPr>
        <p:txBody>
          <a:bodyPr/>
          <a:lstStyle/>
          <a:p>
            <a:pPr algn="ctr"/>
            <a:r>
              <a:rPr lang="cs-CZ" b="1" dirty="0"/>
              <a:t>Foto z jednání Řídícího výboru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677334" y="1468315"/>
            <a:ext cx="8596668" cy="4573047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cs-CZ" sz="2400" dirty="0"/>
              <a:t>jednání 11.5.2016, 23. 9. 2016, 23. 3. 2017, 12. 10. 2017</a:t>
            </a:r>
          </a:p>
          <a:p>
            <a:pPr marL="0" indent="0" algn="just">
              <a:buNone/>
            </a:pPr>
            <a:endParaRPr lang="cs-CZ" sz="24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722" y="2497731"/>
            <a:ext cx="4736123" cy="3552092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2DD7BE10-B91C-413B-B984-5C1C94B4A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2845" y="3429000"/>
            <a:ext cx="5350276" cy="300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44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33500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cs-CZ" sz="40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Projektové dny s aktéry vzdělávání dětí a žáků 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677334" y="2228850"/>
            <a:ext cx="8596668" cy="1819276"/>
          </a:xfrm>
        </p:spPr>
        <p:txBody>
          <a:bodyPr>
            <a:normAutofit/>
          </a:bodyPr>
          <a:lstStyle/>
          <a:p>
            <a:pPr marL="457200" lvl="1" indent="0" algn="just">
              <a:buNone/>
            </a:pPr>
            <a:endParaRPr lang="cs-CZ" sz="3200" dirty="0"/>
          </a:p>
          <a:p>
            <a:pPr marL="457200" lvl="1" indent="0" algn="just">
              <a:buNone/>
            </a:pPr>
            <a:endParaRPr lang="cs-CZ" sz="3200" dirty="0"/>
          </a:p>
          <a:p>
            <a:pPr marL="457200" lvl="1" indent="0" algn="just">
              <a:buNone/>
            </a:pPr>
            <a:r>
              <a:rPr lang="cs-CZ" sz="3200" dirty="0"/>
              <a:t>9. a 22. 6. 2016</a:t>
            </a:r>
          </a:p>
          <a:p>
            <a:pPr lvl="1" algn="just"/>
            <a:endParaRPr lang="cs-CZ" sz="4400" dirty="0"/>
          </a:p>
          <a:p>
            <a:pPr lvl="1" algn="just"/>
            <a:endParaRPr lang="cs-CZ" sz="4400" dirty="0"/>
          </a:p>
          <a:p>
            <a:pPr lvl="1" algn="just"/>
            <a:endParaRPr lang="cs-CZ" sz="4400" dirty="0"/>
          </a:p>
          <a:p>
            <a:pPr lvl="1" algn="just"/>
            <a:endParaRPr lang="cs-CZ" sz="4400" dirty="0"/>
          </a:p>
          <a:p>
            <a:pPr lvl="1" algn="just"/>
            <a:endParaRPr lang="cs-CZ" sz="4400" dirty="0"/>
          </a:p>
          <a:p>
            <a:endParaRPr lang="cs-CZ" dirty="0"/>
          </a:p>
        </p:txBody>
      </p:sp>
      <p:pic>
        <p:nvPicPr>
          <p:cNvPr id="6" name="Obrázek 5" descr="D:\MAP\MAP ORP KRASLICE\Projektový den 9.8.2016\foto\DSC02660.JPG">
            <a:extLst>
              <a:ext uri="{FF2B5EF4-FFF2-40B4-BE49-F238E27FC236}">
                <a16:creationId xmlns:a16="http://schemas.microsoft.com/office/drawing/2014/main" id="{F1B45811-A619-4568-8038-58DBAAB1665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737" y="2692154"/>
            <a:ext cx="5760720" cy="3841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2542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677334" y="1468315"/>
            <a:ext cx="8596668" cy="457304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cs-CZ" sz="2000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501445"/>
            <a:ext cx="6123039" cy="6123039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7069701" y="1536174"/>
            <a:ext cx="257912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Veřejný workshop</a:t>
            </a:r>
          </a:p>
          <a:p>
            <a:pPr algn="ctr"/>
            <a:r>
              <a:rPr lang="cs-CZ" sz="4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Kraslický Šnek </a:t>
            </a:r>
          </a:p>
          <a:p>
            <a:pPr algn="ctr"/>
            <a:r>
              <a:rPr lang="cs-CZ" sz="40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8. 9. 2017</a:t>
            </a:r>
          </a:p>
        </p:txBody>
      </p:sp>
    </p:spTree>
    <p:extLst>
      <p:ext uri="{BB962C8B-B14F-4D97-AF65-F5344CB8AC3E}">
        <p14:creationId xmlns:p14="http://schemas.microsoft.com/office/powerpoint/2010/main" val="1401049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8715"/>
          </a:xfrm>
        </p:spPr>
        <p:txBody>
          <a:bodyPr/>
          <a:lstStyle/>
          <a:p>
            <a:pPr algn="ctr"/>
            <a:r>
              <a:rPr lang="cs-CZ" dirty="0"/>
              <a:t>Setkání aktérů ve vzdělávání dětí a žáků</a:t>
            </a:r>
            <a:endParaRPr lang="cs-CZ" b="1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677334" y="1468315"/>
            <a:ext cx="8596668" cy="457304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cs-CZ" sz="2000" dirty="0"/>
          </a:p>
          <a:p>
            <a:pPr marL="457200" lvl="1" indent="0" algn="ctr">
              <a:buNone/>
            </a:pPr>
            <a:r>
              <a:rPr lang="cs-CZ" sz="4400" dirty="0"/>
              <a:t>10. 1. 2017 a 12. 6. 2017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D4B92A33-038E-458D-AAC6-51430B5C4DA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0726" y="2724150"/>
            <a:ext cx="6448424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876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8715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Klíčová aktivita 1B) Dohoda o prioritách</a:t>
            </a:r>
            <a:br>
              <a:rPr lang="cs-CZ" b="1" dirty="0"/>
            </a:br>
            <a:endParaRPr lang="cs-CZ" b="1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677334" y="1468315"/>
            <a:ext cx="8596668" cy="4573047"/>
          </a:xfrm>
        </p:spPr>
        <p:txBody>
          <a:bodyPr>
            <a:normAutofit fontScale="92500"/>
          </a:bodyPr>
          <a:lstStyle/>
          <a:p>
            <a:endParaRPr lang="cs-CZ" sz="2400" dirty="0"/>
          </a:p>
          <a:p>
            <a:pPr algn="just"/>
            <a:r>
              <a:rPr lang="cs-CZ" sz="2400" b="1" dirty="0"/>
              <a:t>Finální dokument MAP</a:t>
            </a:r>
            <a:endParaRPr lang="cs-CZ" sz="2400" dirty="0"/>
          </a:p>
          <a:p>
            <a:pPr lvl="1" algn="just"/>
            <a:r>
              <a:rPr lang="cs-CZ" sz="2400" b="1" dirty="0"/>
              <a:t>SWOT3 analýza </a:t>
            </a:r>
            <a:r>
              <a:rPr lang="cs-CZ" sz="2400" dirty="0"/>
              <a:t>– dostupná na webu projektu</a:t>
            </a:r>
          </a:p>
          <a:p>
            <a:pPr algn="just"/>
            <a:r>
              <a:rPr lang="cs-CZ" sz="2400" b="1" dirty="0"/>
              <a:t>Strategický rámec </a:t>
            </a:r>
            <a:r>
              <a:rPr lang="cs-CZ" sz="2400" dirty="0"/>
              <a:t>– verze 1.0 k 23. 9. 2016, verze 2.0 </a:t>
            </a:r>
          </a:p>
          <a:p>
            <a:pPr marL="0" indent="0" algn="just">
              <a:buNone/>
            </a:pPr>
            <a:r>
              <a:rPr lang="cs-CZ" sz="2400" dirty="0"/>
              <a:t>	k 23. 3. 2017, verze 3.0 k 12. 10. 2017</a:t>
            </a:r>
          </a:p>
          <a:p>
            <a:pPr algn="just"/>
            <a:r>
              <a:rPr lang="cs-CZ" sz="2400" b="1" dirty="0"/>
              <a:t>Investiční priority </a:t>
            </a:r>
            <a:r>
              <a:rPr lang="cs-CZ" sz="2400" dirty="0"/>
              <a:t>– aktualizovány vždy v rámci aktualizace Strategického rámce, nutná provázanost na měkké aktivity</a:t>
            </a:r>
          </a:p>
          <a:p>
            <a:pPr algn="just"/>
            <a:r>
              <a:rPr lang="cs-CZ" sz="2400" dirty="0"/>
              <a:t>Další dokumenty: </a:t>
            </a:r>
            <a:r>
              <a:rPr lang="cs-CZ" sz="2400" b="1" dirty="0"/>
              <a:t>Popis fungování MAP, Seznam relevantních aktérů, Komunikační strategie MAP, Akční plán, Přenos </a:t>
            </a:r>
            <a:r>
              <a:rPr lang="cs-CZ" sz="2400" b="1" dirty="0" err="1"/>
              <a:t>info</a:t>
            </a:r>
            <a:r>
              <a:rPr lang="cs-CZ" sz="2400" b="1" dirty="0"/>
              <a:t> KAP – MAP, Evaluační zpráva průběžná, Evaluační zpráva závěrečná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577635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77334" y="2570285"/>
            <a:ext cx="8596668" cy="1868365"/>
          </a:xfrm>
        </p:spPr>
        <p:txBody>
          <a:bodyPr>
            <a:noAutofit/>
          </a:bodyPr>
          <a:lstStyle/>
          <a:p>
            <a:pPr algn="ctr"/>
            <a:r>
              <a:rPr lang="cs-CZ" sz="4800" b="1" dirty="0"/>
              <a:t>Klíčová aktivita </a:t>
            </a:r>
            <a:br>
              <a:rPr lang="cs-CZ" sz="4800" b="1" dirty="0"/>
            </a:br>
            <a:r>
              <a:rPr lang="cs-CZ" sz="4800" b="1" dirty="0"/>
              <a:t>1C) Akční plánování</a:t>
            </a:r>
            <a:br>
              <a:rPr lang="cs-CZ" sz="4800" b="1" dirty="0"/>
            </a:br>
            <a:endParaRPr lang="cs-CZ" sz="4800" b="1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677334" y="5486400"/>
            <a:ext cx="8596668" cy="55496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1871928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8715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>Pracovní skupiny</a:t>
            </a:r>
            <a:br>
              <a:rPr lang="cs-CZ" b="1" dirty="0"/>
            </a:br>
            <a:br>
              <a:rPr lang="cs-CZ" b="1" dirty="0"/>
            </a:br>
            <a:endParaRPr lang="cs-CZ" b="1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677334" y="1190625"/>
            <a:ext cx="8596668" cy="4850737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cs-CZ" sz="2800" b="1" dirty="0"/>
              <a:t>PS Předškolní vzdělávání</a:t>
            </a:r>
          </a:p>
          <a:p>
            <a:pPr marL="457200" lvl="1" indent="0" algn="ctr">
              <a:buNone/>
            </a:pPr>
            <a:r>
              <a:rPr lang="cs-CZ" sz="2200" dirty="0"/>
              <a:t>(24. 10. 2016, 23. 1. 2017, 22. 11. 2017)</a:t>
            </a:r>
          </a:p>
          <a:p>
            <a:pPr marL="457200" lvl="1" indent="0">
              <a:buNone/>
            </a:pPr>
            <a:r>
              <a:rPr lang="cs-CZ" sz="2200" dirty="0"/>
              <a:t>Členové: </a:t>
            </a:r>
          </a:p>
          <a:p>
            <a:pPr marL="457200" lvl="1" indent="0">
              <a:buNone/>
            </a:pPr>
            <a:endParaRPr lang="cs-CZ" sz="22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2797" y="2865337"/>
            <a:ext cx="6014335" cy="3641995"/>
          </a:xfrm>
          <a:prstGeom prst="rect">
            <a:avLst/>
          </a:prstGeom>
        </p:spPr>
      </p:pic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AE59E4BF-F36D-478B-9A30-939C4A68E906}"/>
              </a:ext>
            </a:extLst>
          </p:cNvPr>
          <p:cNvGraphicFramePr>
            <a:graphicFrameLocks noGrp="1"/>
          </p:cNvGraphicFramePr>
          <p:nvPr/>
        </p:nvGraphicFramePr>
        <p:xfrm>
          <a:off x="798990" y="2663306"/>
          <a:ext cx="3613807" cy="42542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13807">
                  <a:extLst>
                    <a:ext uri="{9D8B030D-6E8A-4147-A177-3AD203B41FA5}">
                      <a16:colId xmlns:a16="http://schemas.microsoft.com/office/drawing/2014/main" val="2717560604"/>
                    </a:ext>
                  </a:extLst>
                </a:gridCol>
              </a:tblGrid>
              <a:tr h="3661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 err="1">
                          <a:effectLst/>
                        </a:rPr>
                        <a:t>Bc.Yvetta</a:t>
                      </a:r>
                      <a:r>
                        <a:rPr lang="cs-CZ" sz="1800" dirty="0">
                          <a:effectLst/>
                        </a:rPr>
                        <a:t> Lorencová - MŠ Kraslice, U Elektrárny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2174602203"/>
                  </a:ext>
                </a:extLst>
              </a:tr>
              <a:tr h="3661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</a:rPr>
                        <a:t>Bc. Dagmar Malečková - MŠ Kraslice, Barvířská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3230910972"/>
                  </a:ext>
                </a:extLst>
              </a:tr>
              <a:tr h="3661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</a:rPr>
                        <a:t>Jana Dvořáková - MŠ Kraslice, Lipová cesta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1015961253"/>
                  </a:ext>
                </a:extLst>
              </a:tr>
              <a:tr h="57652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Hana </a:t>
                      </a:r>
                      <a:r>
                        <a:rPr lang="cs-CZ" sz="1800" dirty="0" err="1">
                          <a:effectLst/>
                        </a:rPr>
                        <a:t>Sámková</a:t>
                      </a:r>
                      <a:r>
                        <a:rPr lang="cs-CZ" sz="1800" dirty="0">
                          <a:effectLst/>
                        </a:rPr>
                        <a:t> - MŠ Kraslice, </a:t>
                      </a:r>
                      <a:r>
                        <a:rPr lang="cs-CZ" sz="1800" dirty="0" err="1">
                          <a:effectLst/>
                        </a:rPr>
                        <a:t>B.Němcové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1610685399"/>
                  </a:ext>
                </a:extLst>
              </a:tr>
              <a:tr h="3661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</a:rPr>
                        <a:t>Soňa Stará - MŠ Rotava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377109787"/>
                  </a:ext>
                </a:extLst>
              </a:tr>
              <a:tr h="3661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</a:rPr>
                        <a:t>Jan Jiroušek – Člověk v tísni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2379928839"/>
                  </a:ext>
                </a:extLst>
              </a:tr>
              <a:tr h="3661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>
                          <a:effectLst/>
                        </a:rPr>
                        <a:t>Ing. Denisa Dubšová – MÚ Kraslice</a:t>
                      </a:r>
                      <a:endParaRPr lang="cs-CZ" sz="18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3652135427"/>
                  </a:ext>
                </a:extLst>
              </a:tr>
              <a:tr h="36611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dirty="0">
                          <a:effectLst/>
                        </a:rPr>
                        <a:t>Lucie Gabčová - SŠ, ZŠ a MŠ Kraslice</a:t>
                      </a:r>
                      <a:endParaRPr lang="cs-CZ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831935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1205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77334" y="409854"/>
            <a:ext cx="8596668" cy="552171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>Pracovní skupiny</a:t>
            </a:r>
            <a:br>
              <a:rPr lang="cs-CZ" b="1" dirty="0"/>
            </a:br>
            <a:br>
              <a:rPr lang="cs-CZ" b="1" dirty="0"/>
            </a:br>
            <a:endParaRPr lang="cs-CZ" b="1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677334" y="1083077"/>
            <a:ext cx="8596668" cy="49582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b="1" dirty="0"/>
              <a:t>PS Základní školní vzdělávání </a:t>
            </a:r>
          </a:p>
          <a:p>
            <a:pPr marL="0" indent="0">
              <a:buNone/>
            </a:pPr>
            <a:r>
              <a:rPr lang="cs-CZ" sz="2000" dirty="0"/>
              <a:t>(31. 10. 2016, 23. 1. 2017, 22. 10. 2017)</a:t>
            </a:r>
          </a:p>
        </p:txBody>
      </p:sp>
      <p:pic>
        <p:nvPicPr>
          <p:cNvPr id="6" name="Obrázek 5" descr="D:\MAP\MAP ORP KRASLICE\pracovní skupiny\PS Základní vzdělání\foto 31.10.2016\P1090184.JPG">
            <a:extLst>
              <a:ext uri="{FF2B5EF4-FFF2-40B4-BE49-F238E27FC236}">
                <a16:creationId xmlns:a16="http://schemas.microsoft.com/office/drawing/2014/main" id="{E3045E32-458A-4C60-BFA6-7F2FDFC883E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56" y="2577483"/>
            <a:ext cx="5548544" cy="409704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06719813-F3BE-451C-9C3E-2998E6BA35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104872"/>
              </p:ext>
            </p:extLst>
          </p:nvPr>
        </p:nvGraphicFramePr>
        <p:xfrm>
          <a:off x="6225878" y="1014138"/>
          <a:ext cx="3309210" cy="5603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09210">
                  <a:extLst>
                    <a:ext uri="{9D8B030D-6E8A-4147-A177-3AD203B41FA5}">
                      <a16:colId xmlns:a16="http://schemas.microsoft.com/office/drawing/2014/main" val="4103027649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PS 2 Základní školní vzdělávání a další vzdělávání </a:t>
                      </a:r>
                      <a:endParaRPr lang="cs-CZ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2115792140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Mgr. Jana Klvačová - ZŠ Kraslice, Opletalova</a:t>
                      </a:r>
                      <a:endParaRPr lang="cs-CZ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4091622446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Mgr. Iva Sokolová - ZŠ Kraslice, Opletalova</a:t>
                      </a:r>
                      <a:endParaRPr lang="cs-CZ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1943448804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Mgr. Renata Valenová - ZŠ Kraslice, Opletalova</a:t>
                      </a:r>
                      <a:endParaRPr lang="cs-CZ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2765704614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Mgr. Ivana Pečenková – ZŠ a MŠ Oloví</a:t>
                      </a:r>
                      <a:endParaRPr lang="cs-CZ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4017172341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Tereza </a:t>
                      </a:r>
                      <a:r>
                        <a:rPr lang="cs-CZ" sz="2000" dirty="0" err="1">
                          <a:effectLst/>
                        </a:rPr>
                        <a:t>Flaková</a:t>
                      </a:r>
                      <a:r>
                        <a:rPr lang="cs-CZ" sz="2000" dirty="0">
                          <a:effectLst/>
                        </a:rPr>
                        <a:t> – </a:t>
                      </a:r>
                      <a:r>
                        <a:rPr lang="cs-CZ" sz="2000" dirty="0" err="1">
                          <a:effectLst/>
                        </a:rPr>
                        <a:t>ČvT</a:t>
                      </a:r>
                      <a:endParaRPr lang="cs-CZ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3950899047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Mgr. Věra Habartová - SŠ, ZŠ a MŠ Kraslice</a:t>
                      </a:r>
                      <a:endParaRPr lang="cs-CZ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16111699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>
                          <a:effectLst/>
                        </a:rPr>
                        <a:t>Mgr. Zdeněk Pečenka - SŠ, ZŠ a MŠ Kraslice</a:t>
                      </a:r>
                      <a:endParaRPr lang="cs-CZ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4135977152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Ing. Denisa </a:t>
                      </a:r>
                      <a:r>
                        <a:rPr lang="cs-CZ" sz="2000" dirty="0" err="1">
                          <a:effectLst/>
                        </a:rPr>
                        <a:t>Dubšová</a:t>
                      </a:r>
                      <a:endParaRPr lang="cs-CZ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025" marR="73025" marT="0" marB="0"/>
                </a:tc>
                <a:extLst>
                  <a:ext uri="{0D108BD9-81ED-4DB2-BD59-A6C34878D82A}">
                    <a16:rowId xmlns:a16="http://schemas.microsoft.com/office/drawing/2014/main" val="3887879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6704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>Akční plán</a:t>
            </a:r>
            <a:r>
              <a:rPr lang="cs-CZ" dirty="0"/>
              <a:t> </a:t>
            </a:r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dirty="0"/>
            </a:br>
            <a:br>
              <a:rPr lang="cs-CZ" b="1" dirty="0"/>
            </a:br>
            <a:endParaRPr lang="cs-CZ" b="1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677334" y="1400175"/>
            <a:ext cx="8596668" cy="5045013"/>
          </a:xfrm>
        </p:spPr>
        <p:txBody>
          <a:bodyPr>
            <a:normAutofit fontScale="70000" lnSpcReduction="2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cs-CZ" sz="2900" dirty="0"/>
              <a:t>neinvestiční aktivity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900" dirty="0"/>
              <a:t>Aktivity škol – </a:t>
            </a:r>
            <a:r>
              <a:rPr lang="cs-CZ" sz="3400" b="1" dirty="0"/>
              <a:t>šablony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3400" b="1" dirty="0"/>
              <a:t>Aktivity spolupráce</a:t>
            </a:r>
          </a:p>
          <a:p>
            <a:pPr marL="457200" lvl="1" indent="0" algn="just">
              <a:buNone/>
            </a:pPr>
            <a:r>
              <a:rPr lang="cs-CZ" sz="2900" dirty="0"/>
              <a:t>1. Sdílení zkušeností pedagogů MŠ a ZŠ, příp. dalších subjektů ve vzdělávání dětí a žáků včetně ŠPP, PPP, apod. včetně zřizovatelů</a:t>
            </a:r>
          </a:p>
          <a:p>
            <a:pPr marL="457200" lvl="1" indent="0" algn="just">
              <a:buNone/>
            </a:pPr>
            <a:r>
              <a:rPr lang="cs-CZ" sz="2900" dirty="0"/>
              <a:t>2. Společné aktivity v rámci polytechnického vzdělávání, </a:t>
            </a:r>
            <a:r>
              <a:rPr lang="cs-CZ" sz="2900" dirty="0" err="1"/>
              <a:t>enviro</a:t>
            </a:r>
            <a:r>
              <a:rPr lang="cs-CZ" sz="2900" dirty="0"/>
              <a:t>, věda</a:t>
            </a:r>
          </a:p>
          <a:p>
            <a:pPr marL="457200" lvl="1" indent="0" algn="just">
              <a:buNone/>
            </a:pPr>
            <a:r>
              <a:rPr lang="cs-CZ" sz="2900" dirty="0"/>
              <a:t>3. Sportovní aktivity dle ročních období</a:t>
            </a:r>
          </a:p>
          <a:p>
            <a:pPr marL="457200" lvl="1" indent="0" algn="just">
              <a:buNone/>
            </a:pPr>
            <a:r>
              <a:rPr lang="cs-CZ" sz="2900" dirty="0"/>
              <a:t>4. Zdravý životní styl, bezpečnost</a:t>
            </a:r>
          </a:p>
          <a:p>
            <a:pPr marL="457200" lvl="1" indent="0" algn="just">
              <a:buNone/>
            </a:pPr>
            <a:r>
              <a:rPr lang="cs-CZ" sz="2900" dirty="0"/>
              <a:t>5. Volba povolání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900" dirty="0"/>
              <a:t>Ostatní projektové záměry</a:t>
            </a:r>
          </a:p>
          <a:p>
            <a:pPr marL="457200" lvl="1" indent="0" algn="just">
              <a:buNone/>
            </a:pPr>
            <a:endParaRPr lang="cs-CZ" sz="2400" dirty="0"/>
          </a:p>
          <a:p>
            <a:pPr algn="just"/>
            <a:r>
              <a:rPr lang="cs-CZ" sz="3400" b="1" dirty="0"/>
              <a:t>Finální dokument MAP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422869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71716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Klíčová aktivita 1D) Budování znalostních kapacit</a:t>
            </a:r>
            <a:br>
              <a:rPr lang="cs-CZ" b="1" dirty="0"/>
            </a:br>
            <a:endParaRPr lang="cs-CZ" b="1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677334" y="1809135"/>
            <a:ext cx="8596668" cy="4232227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endParaRPr lang="cs-CZ" sz="2400" b="1" dirty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400" b="1" dirty="0"/>
              <a:t>Identifikace pedagogických lídrů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sz="2400" b="1" dirty="0"/>
              <a:t>Vzdělávací aktivity</a:t>
            </a:r>
          </a:p>
          <a:p>
            <a:pPr marL="457200" lvl="1" indent="0" algn="just">
              <a:buNone/>
            </a:pPr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3468305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71716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>Panelová diskuze Společné vzdělávání </a:t>
            </a:r>
            <a:br>
              <a:rPr lang="cs-CZ" b="1" dirty="0"/>
            </a:br>
            <a:r>
              <a:rPr lang="cs-CZ" b="1" dirty="0"/>
              <a:t>8. 11. 2016</a:t>
            </a:r>
            <a:br>
              <a:rPr lang="cs-CZ" b="1" dirty="0"/>
            </a:br>
            <a:br>
              <a:rPr lang="cs-CZ" b="1" dirty="0"/>
            </a:br>
            <a:br>
              <a:rPr lang="cs-CZ" b="1" dirty="0"/>
            </a:br>
            <a:endParaRPr lang="cs-CZ" b="1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677334" y="2201662"/>
            <a:ext cx="8596668" cy="3839700"/>
          </a:xfrm>
        </p:spPr>
        <p:txBody>
          <a:bodyPr>
            <a:normAutofit/>
          </a:bodyPr>
          <a:lstStyle/>
          <a:p>
            <a:pPr marL="457200" lvl="1" indent="0" algn="just">
              <a:buNone/>
            </a:pPr>
            <a:endParaRPr lang="cs-CZ" sz="2200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9C0AB250-2C8D-4E70-BEB5-18EF38EC7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850996"/>
            <a:ext cx="6627919" cy="458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8484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677334" y="2139517"/>
            <a:ext cx="8596668" cy="4332303"/>
          </a:xfrm>
        </p:spPr>
        <p:txBody>
          <a:bodyPr>
            <a:normAutofit/>
          </a:bodyPr>
          <a:lstStyle/>
          <a:p>
            <a:pPr marL="457200" lvl="1" indent="0" algn="just">
              <a:buNone/>
            </a:pPr>
            <a:endParaRPr lang="cs-CZ" sz="2200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A7956A40-88A4-405B-A336-DF138DB299D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335" y="2482403"/>
            <a:ext cx="6247956" cy="3646530"/>
          </a:xfrm>
          <a:prstGeom prst="rect">
            <a:avLst/>
          </a:prstGeom>
        </p:spPr>
      </p:pic>
      <p:sp>
        <p:nvSpPr>
          <p:cNvPr id="3" name="Nadpis 2">
            <a:extLst>
              <a:ext uri="{FF2B5EF4-FFF2-40B4-BE49-F238E27FC236}">
                <a16:creationId xmlns:a16="http://schemas.microsoft.com/office/drawing/2014/main" id="{2C9A497F-3313-473F-8B45-397AD9C07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529917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>Kurz Kritické myšlení se zaměřením na čtenářskou a matematickou gramotnost </a:t>
            </a:r>
            <a:br>
              <a:rPr lang="cs-CZ" b="1" dirty="0"/>
            </a:br>
            <a:r>
              <a:rPr lang="cs-CZ" b="1" dirty="0"/>
              <a:t>30. 11. 2016</a:t>
            </a:r>
            <a:br>
              <a:rPr lang="cs-CZ" b="1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69365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09491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>Seminář Augmentativní a alternativní komunikace 15. 2. 2017</a:t>
            </a:r>
            <a:br>
              <a:rPr lang="cs-CZ" b="1" dirty="0"/>
            </a:br>
            <a:br>
              <a:rPr lang="cs-CZ" b="1" dirty="0"/>
            </a:br>
            <a:endParaRPr lang="cs-CZ" b="1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328474" y="1809135"/>
            <a:ext cx="10035226" cy="4232227"/>
          </a:xfrm>
        </p:spPr>
        <p:txBody>
          <a:bodyPr>
            <a:normAutofit/>
          </a:bodyPr>
          <a:lstStyle/>
          <a:p>
            <a:pPr marL="457200" lvl="1" indent="0" algn="just">
              <a:buNone/>
            </a:pPr>
            <a:endParaRPr lang="cs-CZ" sz="2200" dirty="0"/>
          </a:p>
        </p:txBody>
      </p:sp>
      <p:pic>
        <p:nvPicPr>
          <p:cNvPr id="6" name="Zástupný symbol pro obsah 4">
            <a:extLst>
              <a:ext uri="{FF2B5EF4-FFF2-40B4-BE49-F238E27FC236}">
                <a16:creationId xmlns:a16="http://schemas.microsoft.com/office/drawing/2014/main" id="{C5CCD2F2-E78B-47DC-AC86-FE9ED436F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749" y="1635113"/>
            <a:ext cx="6721036" cy="503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552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11E46EB7-4B72-4BC8-8B95-F7A953697CD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019" y="1145458"/>
            <a:ext cx="5760720" cy="3240405"/>
          </a:xfrm>
          <a:prstGeom prst="rect">
            <a:avLst/>
          </a:prstGeom>
        </p:spPr>
      </p:pic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71716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Kurz Strategické plánování, projektové řízení 7. 3. 2017</a:t>
            </a:r>
            <a:br>
              <a:rPr lang="cs-CZ" b="1" dirty="0"/>
            </a:br>
            <a:br>
              <a:rPr lang="cs-CZ" b="1" dirty="0"/>
            </a:br>
            <a:endParaRPr lang="cs-CZ" b="1" dirty="0"/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787F5B7C-C41D-4875-8951-A9717278144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09" y="3302817"/>
            <a:ext cx="5752407" cy="323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7814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609725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>Kurz Leadership, RLZ, komunikace </a:t>
            </a:r>
            <a:br>
              <a:rPr lang="cs-CZ" b="1" dirty="0"/>
            </a:br>
            <a:r>
              <a:rPr lang="cs-CZ" b="1" dirty="0"/>
              <a:t>8. 3. 2017</a:t>
            </a:r>
            <a:br>
              <a:rPr lang="cs-CZ" b="1" dirty="0"/>
            </a:br>
            <a:r>
              <a:rPr lang="cs-CZ" b="1" dirty="0"/>
              <a:t>Kurz Kariérové poradenství 9. 3. 2017</a:t>
            </a:r>
            <a:br>
              <a:rPr lang="cs-CZ" b="1" dirty="0"/>
            </a:br>
            <a:br>
              <a:rPr lang="cs-CZ" b="1" dirty="0"/>
            </a:br>
            <a:br>
              <a:rPr lang="cs-CZ" b="1" dirty="0"/>
            </a:br>
            <a:endParaRPr lang="cs-CZ" b="1" dirty="0"/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39183F72-1BBC-46D8-B7D0-09A5E9A0160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815" y="2306984"/>
            <a:ext cx="6710810" cy="429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2100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71716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>Kurz první pomoci 15. 5. a 9. 10. 2017</a:t>
            </a:r>
            <a:br>
              <a:rPr lang="cs-CZ" b="1" dirty="0"/>
            </a:br>
            <a:br>
              <a:rPr lang="cs-CZ" b="1" dirty="0"/>
            </a:br>
            <a:endParaRPr lang="cs-CZ" b="1" dirty="0"/>
          </a:p>
        </p:txBody>
      </p:sp>
      <p:pic>
        <p:nvPicPr>
          <p:cNvPr id="3" name="Zástupný symbol pro obsah 2">
            <a:extLst>
              <a:ext uri="{FF2B5EF4-FFF2-40B4-BE49-F238E27FC236}">
                <a16:creationId xmlns:a16="http://schemas.microsoft.com/office/drawing/2014/main" id="{B016E1F9-BD78-4733-81A3-97134B686D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336" y="1419225"/>
            <a:ext cx="5689598" cy="3200399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1AF35685-326D-4C01-ABCB-974794458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50" y="3429000"/>
            <a:ext cx="6129866" cy="3448050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F4870782-A242-4C18-BCDA-59BD6529DB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8934" y="1709737"/>
            <a:ext cx="53848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5553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71716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>Seminář Emoční sebeobrana pro učitele </a:t>
            </a:r>
            <a:br>
              <a:rPr lang="cs-CZ" b="1" dirty="0"/>
            </a:br>
            <a:r>
              <a:rPr lang="cs-CZ" b="1" dirty="0"/>
              <a:t>22. 5. 2017</a:t>
            </a:r>
            <a:br>
              <a:rPr lang="cs-CZ" b="1" dirty="0"/>
            </a:br>
            <a:br>
              <a:rPr lang="cs-CZ" b="1" dirty="0"/>
            </a:br>
            <a:endParaRPr lang="cs-CZ" b="1" dirty="0"/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C887E0A7-37F3-47A6-A2B7-8FC6D15AD2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3997" y="1809750"/>
            <a:ext cx="7524044" cy="423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1267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0575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>Dopravní výchova 6. – 9. 11. 2017</a:t>
            </a:r>
            <a:br>
              <a:rPr lang="cs-CZ" b="1" dirty="0"/>
            </a:br>
            <a:endParaRPr lang="cs-CZ" b="1" dirty="0"/>
          </a:p>
        </p:txBody>
      </p:sp>
      <p:pic>
        <p:nvPicPr>
          <p:cNvPr id="3" name="Zástupný symbol pro obsah 2">
            <a:extLst>
              <a:ext uri="{FF2B5EF4-FFF2-40B4-BE49-F238E27FC236}">
                <a16:creationId xmlns:a16="http://schemas.microsoft.com/office/drawing/2014/main" id="{E260CCD5-4E4B-4F6A-A273-33F6168B4A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337718"/>
            <a:ext cx="7096125" cy="5320360"/>
          </a:xfrm>
        </p:spPr>
      </p:pic>
    </p:spTree>
    <p:extLst>
      <p:ext uri="{BB962C8B-B14F-4D97-AF65-F5344CB8AC3E}">
        <p14:creationId xmlns:p14="http://schemas.microsoft.com/office/powerpoint/2010/main" val="4662320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71716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>Práce s problematickým třídním kolektivem 20. 11. 2017</a:t>
            </a:r>
            <a:br>
              <a:rPr lang="cs-CZ" b="1" dirty="0"/>
            </a:br>
            <a:endParaRPr lang="cs-CZ" b="1" dirty="0"/>
          </a:p>
        </p:txBody>
      </p:sp>
      <p:pic>
        <p:nvPicPr>
          <p:cNvPr id="3" name="Zástupný symbol pro obsah 2">
            <a:extLst>
              <a:ext uri="{FF2B5EF4-FFF2-40B4-BE49-F238E27FC236}">
                <a16:creationId xmlns:a16="http://schemas.microsoft.com/office/drawing/2014/main" id="{A1FF915A-2184-4820-BEA1-775164474E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5446" y="1864768"/>
            <a:ext cx="7968103" cy="4482058"/>
          </a:xfrm>
        </p:spPr>
      </p:pic>
    </p:spTree>
    <p:extLst>
      <p:ext uri="{BB962C8B-B14F-4D97-AF65-F5344CB8AC3E}">
        <p14:creationId xmlns:p14="http://schemas.microsoft.com/office/powerpoint/2010/main" val="37006611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71716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>Hodnotový učitel</a:t>
            </a:r>
            <a:br>
              <a:rPr lang="cs-CZ" b="1" dirty="0"/>
            </a:br>
            <a:r>
              <a:rPr lang="cs-CZ" b="1" dirty="0"/>
              <a:t> 23. 11. 2017</a:t>
            </a:r>
            <a:br>
              <a:rPr lang="cs-CZ" b="1" dirty="0"/>
            </a:br>
            <a:endParaRPr lang="cs-CZ" b="1" dirty="0"/>
          </a:p>
        </p:txBody>
      </p:sp>
      <p:sp>
        <p:nvSpPr>
          <p:cNvPr id="5" name="Zástupný symbol pro obsah 4">
            <a:extLst>
              <a:ext uri="{FF2B5EF4-FFF2-40B4-BE49-F238E27FC236}">
                <a16:creationId xmlns:a16="http://schemas.microsoft.com/office/drawing/2014/main" id="{7A542259-A6E4-45C6-9B5D-B683CF077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686026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8715"/>
          </a:xfrm>
        </p:spPr>
        <p:txBody>
          <a:bodyPr/>
          <a:lstStyle/>
          <a:p>
            <a:r>
              <a:rPr lang="cs-CZ" b="1" dirty="0"/>
              <a:t>Klíčová aktivita 2) Evaluace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677334" y="1468315"/>
            <a:ext cx="8596668" cy="457304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cs-CZ" sz="2000" dirty="0"/>
          </a:p>
          <a:p>
            <a:pPr marL="0" indent="0" algn="just">
              <a:buNone/>
            </a:pPr>
            <a:endParaRPr lang="cs-CZ" sz="2000" dirty="0"/>
          </a:p>
          <a:p>
            <a:pPr algn="just"/>
            <a:r>
              <a:rPr lang="cs-CZ" sz="2800" dirty="0"/>
              <a:t>Průběžná sebehodnotící zpráva (3/2017) – dostupná na webu projektu</a:t>
            </a:r>
          </a:p>
          <a:p>
            <a:pPr algn="just"/>
            <a:r>
              <a:rPr lang="cs-CZ" sz="2800" dirty="0"/>
              <a:t>Závěrečná sebehodnotící zpráva (11/2017)</a:t>
            </a:r>
          </a:p>
          <a:p>
            <a:pPr algn="just"/>
            <a:endParaRPr lang="cs-CZ" sz="2800" dirty="0"/>
          </a:p>
          <a:p>
            <a:pPr marL="0" indent="0" algn="just">
              <a:buNone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35909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58715"/>
          </a:xfrm>
        </p:spPr>
        <p:txBody>
          <a:bodyPr/>
          <a:lstStyle/>
          <a:p>
            <a:r>
              <a:rPr lang="cs-CZ" b="1" dirty="0"/>
              <a:t>Klíčová aktivita 3) Řízení MAP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677334" y="1468315"/>
            <a:ext cx="8596668" cy="457304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cs-CZ" sz="2000" dirty="0"/>
          </a:p>
          <a:p>
            <a:pPr algn="just"/>
            <a:r>
              <a:rPr lang="cs-CZ" sz="2800" dirty="0"/>
              <a:t>Funkční aparát MAP (Řídící výbor, pracovní skupiny, aktéři, komunita, realizátor projektu)</a:t>
            </a:r>
          </a:p>
          <a:p>
            <a:pPr algn="just"/>
            <a:r>
              <a:rPr lang="cs-CZ" sz="2800" dirty="0"/>
              <a:t>Popis fungování MAP/Principy MAP – dostupný na webu projektu</a:t>
            </a:r>
          </a:p>
          <a:p>
            <a:pPr algn="just"/>
            <a:r>
              <a:rPr lang="cs-CZ" sz="2800" dirty="0"/>
              <a:t>Komunikační strategie – dostupný na webu projektu</a:t>
            </a:r>
          </a:p>
          <a:p>
            <a:pPr algn="just"/>
            <a:r>
              <a:rPr lang="cs-CZ" sz="2800" dirty="0"/>
              <a:t>Seznam relevantních aktérů – dostupný na webu</a:t>
            </a:r>
          </a:p>
        </p:txBody>
      </p:sp>
    </p:spTree>
    <p:extLst>
      <p:ext uri="{BB962C8B-B14F-4D97-AF65-F5344CB8AC3E}">
        <p14:creationId xmlns:p14="http://schemas.microsoft.com/office/powerpoint/2010/main" val="34288881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99696" y="2557801"/>
            <a:ext cx="9293469" cy="1028611"/>
          </a:xfrm>
        </p:spPr>
        <p:txBody>
          <a:bodyPr/>
          <a:lstStyle/>
          <a:p>
            <a:pPr algn="ctr"/>
            <a:r>
              <a:rPr lang="cs-CZ" dirty="0"/>
              <a:t>MAP II a implementace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endParaRPr lang="cs-CZ" sz="2800" b="1" dirty="0"/>
          </a:p>
        </p:txBody>
      </p:sp>
      <p:pic>
        <p:nvPicPr>
          <p:cNvPr id="4" name="Obrázek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252" y="535100"/>
            <a:ext cx="5747239" cy="1144230"/>
          </a:xfrm>
          <a:prstGeom prst="rect">
            <a:avLst/>
          </a:prstGeom>
        </p:spPr>
      </p:pic>
      <p:pic>
        <p:nvPicPr>
          <p:cNvPr id="7" name="Picture 2" descr="bann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8252" y="6026203"/>
            <a:ext cx="6613768" cy="298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logo-malé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0613" y="5765420"/>
            <a:ext cx="1362032" cy="820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437063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99696" y="2557801"/>
            <a:ext cx="9293469" cy="1028611"/>
          </a:xfrm>
        </p:spPr>
        <p:txBody>
          <a:bodyPr/>
          <a:lstStyle/>
          <a:p>
            <a:pPr algn="ctr"/>
            <a:r>
              <a:rPr lang="cs-CZ" dirty="0"/>
              <a:t>Dobrou chuť </a:t>
            </a:r>
            <a:r>
              <a:rPr lang="cs-CZ" dirty="0">
                <a:sym typeface="Wingdings" panose="05000000000000000000" pitchFamily="2" charset="2"/>
              </a:rPr>
              <a:t>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endParaRPr lang="cs-CZ" sz="2800" b="1" dirty="0"/>
          </a:p>
        </p:txBody>
      </p:sp>
      <p:pic>
        <p:nvPicPr>
          <p:cNvPr id="4" name="Obrázek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252" y="535100"/>
            <a:ext cx="5747239" cy="1144230"/>
          </a:xfrm>
          <a:prstGeom prst="rect">
            <a:avLst/>
          </a:prstGeom>
        </p:spPr>
      </p:pic>
      <p:pic>
        <p:nvPicPr>
          <p:cNvPr id="7" name="Picture 2" descr="bann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8252" y="6026203"/>
            <a:ext cx="6613768" cy="298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logo-malé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0613" y="5765420"/>
            <a:ext cx="1362032" cy="820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610726"/>
      </p:ext>
    </p:extLst>
  </p:cSld>
  <p:clrMapOvr>
    <a:masterClrMapping/>
  </p:clrMapOvr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781</TotalTime>
  <Words>702</Words>
  <Application>Microsoft Office PowerPoint</Application>
  <PresentationFormat>Širokoúhlá obrazovka</PresentationFormat>
  <Paragraphs>159</Paragraphs>
  <Slides>30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30</vt:i4>
      </vt:variant>
    </vt:vector>
  </HeadingPairs>
  <TitlesOfParts>
    <vt:vector size="37" baseType="lpstr">
      <vt:lpstr>Arial</vt:lpstr>
      <vt:lpstr>Calibri</vt:lpstr>
      <vt:lpstr>Times New Roman</vt:lpstr>
      <vt:lpstr>Trebuchet MS</vt:lpstr>
      <vt:lpstr>Wingdings</vt:lpstr>
      <vt:lpstr>Wingdings 3</vt:lpstr>
      <vt:lpstr>Fazeta</vt:lpstr>
      <vt:lpstr>Místní akční plán  ORP Kraslice</vt:lpstr>
      <vt:lpstr>Program:</vt:lpstr>
      <vt:lpstr>Klíčové aktivity projektu</vt:lpstr>
      <vt:lpstr>Klíčová aktivita  1A) Rozvoj partnerství</vt:lpstr>
      <vt:lpstr>Řídící výbor </vt:lpstr>
      <vt:lpstr>Řídící výbor </vt:lpstr>
      <vt:lpstr>Foto z jednání Řídícího výboru</vt:lpstr>
      <vt:lpstr>Projektové dny s aktéry vzdělávání dětí a žáků </vt:lpstr>
      <vt:lpstr>Prezentace aplikace PowerPoint</vt:lpstr>
      <vt:lpstr>Setkání aktérů ve vzdělávání dětí a žáků</vt:lpstr>
      <vt:lpstr>Klíčová aktivita 1B) Dohoda o prioritách </vt:lpstr>
      <vt:lpstr>Klíčová aktivita  1C) Akční plánování </vt:lpstr>
      <vt:lpstr>Pracovní skupiny  </vt:lpstr>
      <vt:lpstr>Pracovní skupiny  </vt:lpstr>
      <vt:lpstr>Akční plán      </vt:lpstr>
      <vt:lpstr>Klíčová aktivita 1D) Budování znalostních kapacit </vt:lpstr>
      <vt:lpstr>Panelová diskuze Společné vzdělávání  8. 11. 2016   </vt:lpstr>
      <vt:lpstr>Kurz Kritické myšlení se zaměřením na čtenářskou a matematickou gramotnost  30. 11. 2016 </vt:lpstr>
      <vt:lpstr>Seminář Augmentativní a alternativní komunikace 15. 2. 2017  </vt:lpstr>
      <vt:lpstr>Kurz Strategické plánování, projektové řízení 7. 3. 2017  </vt:lpstr>
      <vt:lpstr>Kurz Leadership, RLZ, komunikace  8. 3. 2017 Kurz Kariérové poradenství 9. 3. 2017   </vt:lpstr>
      <vt:lpstr>Kurz první pomoci 15. 5. a 9. 10. 2017  </vt:lpstr>
      <vt:lpstr>Seminář Emoční sebeobrana pro učitele  22. 5. 2017  </vt:lpstr>
      <vt:lpstr>Dopravní výchova 6. – 9. 11. 2017 </vt:lpstr>
      <vt:lpstr>Práce s problematickým třídním kolektivem 20. 11. 2017 </vt:lpstr>
      <vt:lpstr>Hodnotový učitel  23. 11. 2017 </vt:lpstr>
      <vt:lpstr>Klíčová aktivita 2) Evaluace</vt:lpstr>
      <vt:lpstr>Klíčová aktivita 3) Řízení MAP</vt:lpstr>
      <vt:lpstr>MAP II a implementace</vt:lpstr>
      <vt:lpstr>Dobrou chuť 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Místní akční plán  ORP Kraslice</dc:title>
  <dc:creator>Zuzana Odvody</dc:creator>
  <cp:lastModifiedBy>Zuzana Odvody</cp:lastModifiedBy>
  <cp:revision>47</cp:revision>
  <dcterms:created xsi:type="dcterms:W3CDTF">2017-06-08T09:02:40Z</dcterms:created>
  <dcterms:modified xsi:type="dcterms:W3CDTF">2017-11-20T12:09:14Z</dcterms:modified>
</cp:coreProperties>
</file>