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32" r:id="rId1"/>
  </p:sldMasterIdLst>
  <p:notesMasterIdLst>
    <p:notesMasterId r:id="rId37"/>
  </p:notesMasterIdLst>
  <p:sldIdLst>
    <p:sldId id="256" r:id="rId2"/>
    <p:sldId id="269" r:id="rId3"/>
    <p:sldId id="257" r:id="rId4"/>
    <p:sldId id="258" r:id="rId5"/>
    <p:sldId id="288" r:id="rId6"/>
    <p:sldId id="273" r:id="rId7"/>
    <p:sldId id="272" r:id="rId8"/>
    <p:sldId id="261" r:id="rId9"/>
    <p:sldId id="262" r:id="rId10"/>
    <p:sldId id="259" r:id="rId11"/>
    <p:sldId id="260" r:id="rId12"/>
    <p:sldId id="289" r:id="rId13"/>
    <p:sldId id="276" r:id="rId14"/>
    <p:sldId id="290" r:id="rId15"/>
    <p:sldId id="291" r:id="rId16"/>
    <p:sldId id="263" r:id="rId17"/>
    <p:sldId id="264" r:id="rId18"/>
    <p:sldId id="280" r:id="rId19"/>
    <p:sldId id="277" r:id="rId20"/>
    <p:sldId id="278" r:id="rId21"/>
    <p:sldId id="279" r:id="rId22"/>
    <p:sldId id="282" r:id="rId23"/>
    <p:sldId id="292" r:id="rId24"/>
    <p:sldId id="281" r:id="rId25"/>
    <p:sldId id="284" r:id="rId26"/>
    <p:sldId id="283" r:id="rId27"/>
    <p:sldId id="293" r:id="rId28"/>
    <p:sldId id="295" r:id="rId29"/>
    <p:sldId id="294" r:id="rId30"/>
    <p:sldId id="285" r:id="rId31"/>
    <p:sldId id="286" r:id="rId32"/>
    <p:sldId id="267" r:id="rId33"/>
    <p:sldId id="268" r:id="rId34"/>
    <p:sldId id="270" r:id="rId35"/>
    <p:sldId id="287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82" d="100"/>
          <a:sy n="82" d="100"/>
        </p:scale>
        <p:origin x="96" y="1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2134D6-CA43-4DD8-B3C7-893971758933}" type="datetimeFigureOut">
              <a:rPr lang="cs-CZ" smtClean="0"/>
              <a:t>27.11.2017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C81228-D5E0-4E4C-9306-E3772713327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6220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305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734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8494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2022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9055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43122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1579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848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359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805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088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791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11/27/2017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975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11/27/2017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245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11/27/2017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492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144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218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11/27/2017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850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992439" y="2041930"/>
            <a:ext cx="9293469" cy="1646302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Místní akční plán </a:t>
            </a:r>
            <a:br>
              <a:rPr lang="cs-CZ" dirty="0"/>
            </a:br>
            <a:r>
              <a:rPr lang="cs-CZ" dirty="0"/>
              <a:t>ORP Sokolov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07066" y="4154750"/>
            <a:ext cx="10495543" cy="1349888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cs-CZ" sz="5700" b="1" dirty="0"/>
              <a:t>Závěrečné setkání </a:t>
            </a:r>
          </a:p>
          <a:p>
            <a:pPr algn="ctr"/>
            <a:r>
              <a:rPr lang="cs-CZ" sz="2800" b="1" dirty="0"/>
              <a:t>27. 11. 2017 </a:t>
            </a:r>
          </a:p>
          <a:p>
            <a:pPr algn="ctr"/>
            <a:r>
              <a:rPr lang="cs-CZ" sz="2800" b="1" dirty="0"/>
              <a:t>Kulturní dům Březová</a:t>
            </a:r>
          </a:p>
        </p:txBody>
      </p:sp>
      <p:pic>
        <p:nvPicPr>
          <p:cNvPr id="4" name="Obrázek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764" y="533343"/>
            <a:ext cx="5747239" cy="1144230"/>
          </a:xfrm>
          <a:prstGeom prst="rect">
            <a:avLst/>
          </a:prstGeom>
        </p:spPr>
      </p:pic>
      <p:pic>
        <p:nvPicPr>
          <p:cNvPr id="7" name="Picture 2" descr="bann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55761" y="6324657"/>
            <a:ext cx="6613768" cy="298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logo-malé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04892" y="5971156"/>
            <a:ext cx="1362032" cy="820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736436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2071128" y="390618"/>
            <a:ext cx="8596668" cy="1077698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Klíčová aktivita 1B) Dohoda o prioritách</a:t>
            </a:r>
            <a:br>
              <a:rPr lang="cs-CZ" b="1" dirty="0"/>
            </a:br>
            <a:endParaRPr lang="cs-CZ" b="1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902452" y="1468315"/>
            <a:ext cx="8596668" cy="4573047"/>
          </a:xfrm>
        </p:spPr>
        <p:txBody>
          <a:bodyPr>
            <a:normAutofit/>
          </a:bodyPr>
          <a:lstStyle/>
          <a:p>
            <a:endParaRPr lang="cs-CZ" sz="2400" dirty="0"/>
          </a:p>
          <a:p>
            <a:pPr algn="just"/>
            <a:r>
              <a:rPr lang="cs-CZ" sz="2400" b="1" dirty="0"/>
              <a:t>Finální dokument MAP</a:t>
            </a:r>
            <a:endParaRPr lang="cs-CZ" sz="2400" dirty="0"/>
          </a:p>
          <a:p>
            <a:pPr lvl="1" algn="just"/>
            <a:r>
              <a:rPr lang="cs-CZ" sz="2400" b="1" dirty="0"/>
              <a:t>SWOT3 analýza </a:t>
            </a:r>
            <a:r>
              <a:rPr lang="cs-CZ" sz="2400" dirty="0"/>
              <a:t>– dostupná na webu projektu</a:t>
            </a:r>
          </a:p>
          <a:p>
            <a:pPr algn="just"/>
            <a:r>
              <a:rPr lang="cs-CZ" sz="2400" b="1" dirty="0"/>
              <a:t>Strategický rámec </a:t>
            </a:r>
            <a:r>
              <a:rPr lang="cs-CZ" sz="2400" dirty="0"/>
              <a:t>– verze 1.0, 2.0, 3.0</a:t>
            </a:r>
          </a:p>
          <a:p>
            <a:pPr algn="just"/>
            <a:r>
              <a:rPr lang="cs-CZ" sz="2400" b="1" dirty="0"/>
              <a:t>Investiční priority </a:t>
            </a:r>
            <a:r>
              <a:rPr lang="cs-CZ" sz="2400" dirty="0"/>
              <a:t>– aktualizovány vždy v rámci aktualizace Strategického rámce, nutná provázanost na měkké aktivity</a:t>
            </a:r>
          </a:p>
          <a:p>
            <a:pPr algn="just"/>
            <a:r>
              <a:rPr lang="cs-CZ" sz="2400" dirty="0"/>
              <a:t>Další dokumenty: </a:t>
            </a:r>
            <a:r>
              <a:rPr lang="cs-CZ" sz="2400" b="1" dirty="0"/>
              <a:t>Popis fungování MAP, Seznam relevantních aktérů, Komunikační strategie MAP, Akční plán, Přenos </a:t>
            </a:r>
            <a:r>
              <a:rPr lang="cs-CZ" sz="2400" b="1" dirty="0" err="1"/>
              <a:t>info</a:t>
            </a:r>
            <a:r>
              <a:rPr lang="cs-CZ" sz="2400" b="1" dirty="0"/>
              <a:t> KAP – MAP, Evaluační zpráva průběžná, Evaluační zpráva závěrečná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577635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2222050" y="1526961"/>
            <a:ext cx="8596668" cy="2512196"/>
          </a:xfrm>
        </p:spPr>
        <p:txBody>
          <a:bodyPr>
            <a:noAutofit/>
          </a:bodyPr>
          <a:lstStyle/>
          <a:p>
            <a:pPr algn="ctr"/>
            <a:r>
              <a:rPr lang="cs-CZ" sz="4800" b="1" dirty="0"/>
              <a:t>Klíčová aktivita </a:t>
            </a:r>
            <a:br>
              <a:rPr lang="cs-CZ" sz="4800" b="1" dirty="0"/>
            </a:br>
            <a:r>
              <a:rPr lang="cs-CZ" sz="4800" b="1" dirty="0"/>
              <a:t>1c) Akční plánování</a:t>
            </a:r>
            <a:br>
              <a:rPr lang="cs-CZ" sz="4800" b="1" dirty="0"/>
            </a:br>
            <a:endParaRPr lang="cs-CZ" sz="4800" b="1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2319703" y="4261098"/>
            <a:ext cx="8596668" cy="554962"/>
          </a:xfrm>
        </p:spPr>
        <p:txBody>
          <a:bodyPr>
            <a:noAutofit/>
          </a:bodyPr>
          <a:lstStyle/>
          <a:p>
            <a:pPr marL="457200" lvl="1" indent="0" algn="ctr">
              <a:buNone/>
            </a:pPr>
            <a:r>
              <a:rPr lang="cs-CZ" sz="3200" b="1" dirty="0"/>
              <a:t>PRACOVNÍ SKUPINY</a:t>
            </a:r>
          </a:p>
        </p:txBody>
      </p:sp>
    </p:spTree>
    <p:extLst>
      <p:ext uri="{BB962C8B-B14F-4D97-AF65-F5344CB8AC3E}">
        <p14:creationId xmlns:p14="http://schemas.microsoft.com/office/powerpoint/2010/main" val="18719289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58715"/>
          </a:xfrm>
        </p:spPr>
        <p:txBody>
          <a:bodyPr>
            <a:normAutofit fontScale="90000"/>
          </a:bodyPr>
          <a:lstStyle/>
          <a:p>
            <a:pPr marL="457200" lvl="1" indent="0" algn="ctr">
              <a:buNone/>
            </a:pPr>
            <a:r>
              <a:rPr lang="cs-CZ" sz="2800" b="1" dirty="0"/>
              <a:t>PS Předškolní vzdělávání</a:t>
            </a:r>
            <a:br>
              <a:rPr lang="cs-CZ" sz="2800" b="1" dirty="0"/>
            </a:br>
            <a:endParaRPr lang="cs-CZ" sz="2800" b="1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677334" y="1190625"/>
            <a:ext cx="8596668" cy="4850737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cs-CZ" sz="2200" dirty="0"/>
              <a:t>: </a:t>
            </a:r>
          </a:p>
          <a:p>
            <a:pPr marL="457200" lvl="1" indent="0">
              <a:buNone/>
            </a:pPr>
            <a:endParaRPr lang="cs-CZ" sz="2200" dirty="0"/>
          </a:p>
        </p:txBody>
      </p:sp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AC64DF8C-CBB4-49C4-86A6-876B099800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9185238"/>
              </p:ext>
            </p:extLst>
          </p:nvPr>
        </p:nvGraphicFramePr>
        <p:xfrm>
          <a:off x="1695635" y="1766242"/>
          <a:ext cx="3568823" cy="39771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68823">
                  <a:extLst>
                    <a:ext uri="{9D8B030D-6E8A-4147-A177-3AD203B41FA5}">
                      <a16:colId xmlns:a16="http://schemas.microsoft.com/office/drawing/2014/main" val="2949917370"/>
                    </a:ext>
                  </a:extLst>
                </a:gridCol>
              </a:tblGrid>
              <a:tr h="3075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Jana Vozková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b"/>
                </a:tc>
                <a:extLst>
                  <a:ext uri="{0D108BD9-81ED-4DB2-BD59-A6C34878D82A}">
                    <a16:rowId xmlns:a16="http://schemas.microsoft.com/office/drawing/2014/main" val="2754142040"/>
                  </a:ext>
                </a:extLst>
              </a:tr>
              <a:tr h="3058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Bc. Petra Beníšková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b"/>
                </a:tc>
                <a:extLst>
                  <a:ext uri="{0D108BD9-81ED-4DB2-BD59-A6C34878D82A}">
                    <a16:rowId xmlns:a16="http://schemas.microsoft.com/office/drawing/2014/main" val="4007286126"/>
                  </a:ext>
                </a:extLst>
              </a:tr>
              <a:tr h="3058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Mgr. Vlastimila Prchalová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b"/>
                </a:tc>
                <a:extLst>
                  <a:ext uri="{0D108BD9-81ED-4DB2-BD59-A6C34878D82A}">
                    <a16:rowId xmlns:a16="http://schemas.microsoft.com/office/drawing/2014/main" val="2060737637"/>
                  </a:ext>
                </a:extLst>
              </a:tr>
              <a:tr h="3058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Ludmila </a:t>
                      </a:r>
                      <a:r>
                        <a:rPr lang="cs-CZ" sz="1800" dirty="0" err="1">
                          <a:effectLst/>
                        </a:rPr>
                        <a:t>Kalamárová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b"/>
                </a:tc>
                <a:extLst>
                  <a:ext uri="{0D108BD9-81ED-4DB2-BD59-A6C34878D82A}">
                    <a16:rowId xmlns:a16="http://schemas.microsoft.com/office/drawing/2014/main" val="1341444233"/>
                  </a:ext>
                </a:extLst>
              </a:tr>
              <a:tr h="3058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Marcela Davídková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b"/>
                </a:tc>
                <a:extLst>
                  <a:ext uri="{0D108BD9-81ED-4DB2-BD59-A6C34878D82A}">
                    <a16:rowId xmlns:a16="http://schemas.microsoft.com/office/drawing/2014/main" val="970630387"/>
                  </a:ext>
                </a:extLst>
              </a:tr>
              <a:tr h="3058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Bc. Vlasta Kaiserová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b"/>
                </a:tc>
                <a:extLst>
                  <a:ext uri="{0D108BD9-81ED-4DB2-BD59-A6C34878D82A}">
                    <a16:rowId xmlns:a16="http://schemas.microsoft.com/office/drawing/2014/main" val="1065096943"/>
                  </a:ext>
                </a:extLst>
              </a:tr>
              <a:tr h="3058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Stanislava </a:t>
                      </a:r>
                      <a:r>
                        <a:rPr lang="cs-CZ" sz="1800" dirty="0" err="1">
                          <a:effectLst/>
                        </a:rPr>
                        <a:t>Slunčíková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347062138"/>
                  </a:ext>
                </a:extLst>
              </a:tr>
              <a:tr h="3058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Mgr. Lucie Procházková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b"/>
                </a:tc>
                <a:extLst>
                  <a:ext uri="{0D108BD9-81ED-4DB2-BD59-A6C34878D82A}">
                    <a16:rowId xmlns:a16="http://schemas.microsoft.com/office/drawing/2014/main" val="1431327492"/>
                  </a:ext>
                </a:extLst>
              </a:tr>
              <a:tr h="3058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Marie </a:t>
                      </a:r>
                      <a:r>
                        <a:rPr lang="cs-CZ" sz="1800" dirty="0" err="1">
                          <a:effectLst/>
                        </a:rPr>
                        <a:t>Czásarová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b"/>
                </a:tc>
                <a:extLst>
                  <a:ext uri="{0D108BD9-81ED-4DB2-BD59-A6C34878D82A}">
                    <a16:rowId xmlns:a16="http://schemas.microsoft.com/office/drawing/2014/main" val="1781925055"/>
                  </a:ext>
                </a:extLst>
              </a:tr>
              <a:tr h="3058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Pavlína Zábranská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b"/>
                </a:tc>
                <a:extLst>
                  <a:ext uri="{0D108BD9-81ED-4DB2-BD59-A6C34878D82A}">
                    <a16:rowId xmlns:a16="http://schemas.microsoft.com/office/drawing/2014/main" val="1396473045"/>
                  </a:ext>
                </a:extLst>
              </a:tr>
              <a:tr h="3058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Jitka </a:t>
                      </a:r>
                      <a:r>
                        <a:rPr lang="cs-CZ" sz="1800" dirty="0" err="1">
                          <a:effectLst/>
                        </a:rPr>
                        <a:t>Lapešová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b"/>
                </a:tc>
                <a:extLst>
                  <a:ext uri="{0D108BD9-81ED-4DB2-BD59-A6C34878D82A}">
                    <a16:rowId xmlns:a16="http://schemas.microsoft.com/office/drawing/2014/main" val="2518211754"/>
                  </a:ext>
                </a:extLst>
              </a:tr>
              <a:tr h="3058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Jiřina </a:t>
                      </a:r>
                      <a:r>
                        <a:rPr lang="cs-CZ" sz="1800" dirty="0" err="1">
                          <a:effectLst/>
                        </a:rPr>
                        <a:t>Kurcová</a:t>
                      </a:r>
                      <a:r>
                        <a:rPr lang="cs-CZ" sz="1800" dirty="0">
                          <a:effectLst/>
                        </a:rPr>
                        <a:t>/Panáčková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019570727"/>
                  </a:ext>
                </a:extLst>
              </a:tr>
              <a:tr h="3058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Jitka Lukešová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950657395"/>
                  </a:ext>
                </a:extLst>
              </a:tr>
            </a:tbl>
          </a:graphicData>
        </a:graphic>
      </p:graphicFrame>
      <p:pic>
        <p:nvPicPr>
          <p:cNvPr id="7" name="Obrázek 6" descr="D:\MAP\MAP ORP SOKOLOV\pracovní skupiny\PS PŘEDŠKOLNÍ VZDĚLÁVÁNÍ\20.10.2016\foto 20.10.2016\P1090180.JPG">
            <a:extLst>
              <a:ext uri="{FF2B5EF4-FFF2-40B4-BE49-F238E27FC236}">
                <a16:creationId xmlns:a16="http://schemas.microsoft.com/office/drawing/2014/main" id="{0C474AE2-DDF9-4D42-A575-15F8C0E5855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855" y="1594568"/>
            <a:ext cx="5760720" cy="43205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12055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77334" y="409854"/>
            <a:ext cx="8596668" cy="552171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/>
              <a:t>PS INKLUZE</a:t>
            </a:r>
          </a:p>
        </p:txBody>
      </p:sp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3DFDAD26-AE1B-44E2-82E7-2B284065B2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6458273"/>
              </p:ext>
            </p:extLst>
          </p:nvPr>
        </p:nvGraphicFramePr>
        <p:xfrm>
          <a:off x="1573089" y="1746820"/>
          <a:ext cx="4099741" cy="38741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99741">
                  <a:extLst>
                    <a:ext uri="{9D8B030D-6E8A-4147-A177-3AD203B41FA5}">
                      <a16:colId xmlns:a16="http://schemas.microsoft.com/office/drawing/2014/main" val="277660582"/>
                    </a:ext>
                  </a:extLst>
                </a:gridCol>
              </a:tblGrid>
              <a:tr h="3521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Mgr. Eva Grosmanová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b"/>
                </a:tc>
                <a:extLst>
                  <a:ext uri="{0D108BD9-81ED-4DB2-BD59-A6C34878D82A}">
                    <a16:rowId xmlns:a16="http://schemas.microsoft.com/office/drawing/2014/main" val="1808044063"/>
                  </a:ext>
                </a:extLst>
              </a:tr>
              <a:tr h="3521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Jindřiška Mašatová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b"/>
                </a:tc>
                <a:extLst>
                  <a:ext uri="{0D108BD9-81ED-4DB2-BD59-A6C34878D82A}">
                    <a16:rowId xmlns:a16="http://schemas.microsoft.com/office/drawing/2014/main" val="1757897144"/>
                  </a:ext>
                </a:extLst>
              </a:tr>
              <a:tr h="3521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Ing.Renáta Kunešová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b"/>
                </a:tc>
                <a:extLst>
                  <a:ext uri="{0D108BD9-81ED-4DB2-BD59-A6C34878D82A}">
                    <a16:rowId xmlns:a16="http://schemas.microsoft.com/office/drawing/2014/main" val="3139532553"/>
                  </a:ext>
                </a:extLst>
              </a:tr>
              <a:tr h="3521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Mgr. Romana Sitařová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b"/>
                </a:tc>
                <a:extLst>
                  <a:ext uri="{0D108BD9-81ED-4DB2-BD59-A6C34878D82A}">
                    <a16:rowId xmlns:a16="http://schemas.microsoft.com/office/drawing/2014/main" val="1166947745"/>
                  </a:ext>
                </a:extLst>
              </a:tr>
              <a:tr h="3521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Dana Echtnerová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b"/>
                </a:tc>
                <a:extLst>
                  <a:ext uri="{0D108BD9-81ED-4DB2-BD59-A6C34878D82A}">
                    <a16:rowId xmlns:a16="http://schemas.microsoft.com/office/drawing/2014/main" val="1613128477"/>
                  </a:ext>
                </a:extLst>
              </a:tr>
              <a:tr h="3521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Mgr. Štěpánka Neubergová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b"/>
                </a:tc>
                <a:extLst>
                  <a:ext uri="{0D108BD9-81ED-4DB2-BD59-A6C34878D82A}">
                    <a16:rowId xmlns:a16="http://schemas.microsoft.com/office/drawing/2014/main" val="1694780940"/>
                  </a:ext>
                </a:extLst>
              </a:tr>
              <a:tr h="3521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Mgr. Josef Sekyra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b"/>
                </a:tc>
                <a:extLst>
                  <a:ext uri="{0D108BD9-81ED-4DB2-BD59-A6C34878D82A}">
                    <a16:rowId xmlns:a16="http://schemas.microsoft.com/office/drawing/2014/main" val="1775435732"/>
                  </a:ext>
                </a:extLst>
              </a:tr>
              <a:tr h="3521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Mgr. Jaroslava Janusová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b"/>
                </a:tc>
                <a:extLst>
                  <a:ext uri="{0D108BD9-81ED-4DB2-BD59-A6C34878D82A}">
                    <a16:rowId xmlns:a16="http://schemas.microsoft.com/office/drawing/2014/main" val="3933538753"/>
                  </a:ext>
                </a:extLst>
              </a:tr>
              <a:tr h="3521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Mgr. Jana Převrátilová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b"/>
                </a:tc>
                <a:extLst>
                  <a:ext uri="{0D108BD9-81ED-4DB2-BD59-A6C34878D82A}">
                    <a16:rowId xmlns:a16="http://schemas.microsoft.com/office/drawing/2014/main" val="207548674"/>
                  </a:ext>
                </a:extLst>
              </a:tr>
              <a:tr h="3521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Mgr. Vladimír Vlček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b"/>
                </a:tc>
                <a:extLst>
                  <a:ext uri="{0D108BD9-81ED-4DB2-BD59-A6C34878D82A}">
                    <a16:rowId xmlns:a16="http://schemas.microsoft.com/office/drawing/2014/main" val="2999003287"/>
                  </a:ext>
                </a:extLst>
              </a:tr>
              <a:tr h="3521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Mgr. Iva </a:t>
                      </a:r>
                      <a:r>
                        <a:rPr lang="cs-CZ" sz="1800" dirty="0" err="1">
                          <a:effectLst/>
                        </a:rPr>
                        <a:t>Jurnečková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b"/>
                </a:tc>
                <a:extLst>
                  <a:ext uri="{0D108BD9-81ED-4DB2-BD59-A6C34878D82A}">
                    <a16:rowId xmlns:a16="http://schemas.microsoft.com/office/drawing/2014/main" val="1140654310"/>
                  </a:ext>
                </a:extLst>
              </a:tr>
            </a:tbl>
          </a:graphicData>
        </a:graphic>
      </p:graphicFrame>
      <p:pic>
        <p:nvPicPr>
          <p:cNvPr id="10" name="Obrázek 9" descr="D:\MAP\MAP ORP SOKOLOV\pracovní skupiny\PS INKLUZE\13.10.2016\foto\P1090145.JPG">
            <a:extLst>
              <a:ext uri="{FF2B5EF4-FFF2-40B4-BE49-F238E27FC236}">
                <a16:creationId xmlns:a16="http://schemas.microsoft.com/office/drawing/2014/main" id="{73B46786-C5F3-467E-97CC-A4D1DB42ABB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910" y="1402672"/>
            <a:ext cx="6082665" cy="4562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67047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2017862" y="400977"/>
            <a:ext cx="8596668" cy="992818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/>
              <a:t>PS ČTENÁŘSKÁ A MATEMATICKÁ GRAMOTNOST</a:t>
            </a:r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AF145365-386F-46F0-995E-E5517D1EA6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6642328"/>
              </p:ext>
            </p:extLst>
          </p:nvPr>
        </p:nvGraphicFramePr>
        <p:xfrm>
          <a:off x="1484312" y="1819922"/>
          <a:ext cx="4099741" cy="38154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99741">
                  <a:extLst>
                    <a:ext uri="{9D8B030D-6E8A-4147-A177-3AD203B41FA5}">
                      <a16:colId xmlns:a16="http://schemas.microsoft.com/office/drawing/2014/main" val="3962345042"/>
                    </a:ext>
                  </a:extLst>
                </a:gridCol>
              </a:tblGrid>
              <a:tr h="2805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Daniela Drobečková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b"/>
                </a:tc>
                <a:extLst>
                  <a:ext uri="{0D108BD9-81ED-4DB2-BD59-A6C34878D82A}">
                    <a16:rowId xmlns:a16="http://schemas.microsoft.com/office/drawing/2014/main" val="1058784093"/>
                  </a:ext>
                </a:extLst>
              </a:tr>
              <a:tr h="2805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Mgr. Marie Dondová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b"/>
                </a:tc>
                <a:extLst>
                  <a:ext uri="{0D108BD9-81ED-4DB2-BD59-A6C34878D82A}">
                    <a16:rowId xmlns:a16="http://schemas.microsoft.com/office/drawing/2014/main" val="1595822509"/>
                  </a:ext>
                </a:extLst>
              </a:tr>
              <a:tr h="2805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Mgr. Lucie Procházková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b"/>
                </a:tc>
                <a:extLst>
                  <a:ext uri="{0D108BD9-81ED-4DB2-BD59-A6C34878D82A}">
                    <a16:rowId xmlns:a16="http://schemas.microsoft.com/office/drawing/2014/main" val="669536737"/>
                  </a:ext>
                </a:extLst>
              </a:tr>
              <a:tr h="2805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Mgr.Hana Kadlecová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b"/>
                </a:tc>
                <a:extLst>
                  <a:ext uri="{0D108BD9-81ED-4DB2-BD59-A6C34878D82A}">
                    <a16:rowId xmlns:a16="http://schemas.microsoft.com/office/drawing/2014/main" val="1571756564"/>
                  </a:ext>
                </a:extLst>
              </a:tr>
              <a:tr h="2805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Mgr. Danu Kučerovou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b"/>
                </a:tc>
                <a:extLst>
                  <a:ext uri="{0D108BD9-81ED-4DB2-BD59-A6C34878D82A}">
                    <a16:rowId xmlns:a16="http://schemas.microsoft.com/office/drawing/2014/main" val="2938795431"/>
                  </a:ext>
                </a:extLst>
              </a:tr>
              <a:tr h="2805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Jitka Lapešová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b"/>
                </a:tc>
                <a:extLst>
                  <a:ext uri="{0D108BD9-81ED-4DB2-BD59-A6C34878D82A}">
                    <a16:rowId xmlns:a16="http://schemas.microsoft.com/office/drawing/2014/main" val="4097637828"/>
                  </a:ext>
                </a:extLst>
              </a:tr>
              <a:tr h="2805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Erich Kříž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b"/>
                </a:tc>
                <a:extLst>
                  <a:ext uri="{0D108BD9-81ED-4DB2-BD59-A6C34878D82A}">
                    <a16:rowId xmlns:a16="http://schemas.microsoft.com/office/drawing/2014/main" val="4225231121"/>
                  </a:ext>
                </a:extLst>
              </a:tr>
              <a:tr h="2805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Daniela Ševčíková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b"/>
                </a:tc>
                <a:extLst>
                  <a:ext uri="{0D108BD9-81ED-4DB2-BD59-A6C34878D82A}">
                    <a16:rowId xmlns:a16="http://schemas.microsoft.com/office/drawing/2014/main" val="1828517693"/>
                  </a:ext>
                </a:extLst>
              </a:tr>
              <a:tr h="2805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Šárka Chocová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b"/>
                </a:tc>
                <a:extLst>
                  <a:ext uri="{0D108BD9-81ED-4DB2-BD59-A6C34878D82A}">
                    <a16:rowId xmlns:a16="http://schemas.microsoft.com/office/drawing/2014/main" val="2695457588"/>
                  </a:ext>
                </a:extLst>
              </a:tr>
              <a:tr h="2805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Mgr. Petra Šišková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b"/>
                </a:tc>
                <a:extLst>
                  <a:ext uri="{0D108BD9-81ED-4DB2-BD59-A6C34878D82A}">
                    <a16:rowId xmlns:a16="http://schemas.microsoft.com/office/drawing/2014/main" val="2201816962"/>
                  </a:ext>
                </a:extLst>
              </a:tr>
              <a:tr h="2805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Hana Lipovská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b"/>
                </a:tc>
                <a:extLst>
                  <a:ext uri="{0D108BD9-81ED-4DB2-BD59-A6C34878D82A}">
                    <a16:rowId xmlns:a16="http://schemas.microsoft.com/office/drawing/2014/main" val="3372478408"/>
                  </a:ext>
                </a:extLst>
              </a:tr>
              <a:tr h="2805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Mgr. Jana Říhová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b"/>
                </a:tc>
                <a:extLst>
                  <a:ext uri="{0D108BD9-81ED-4DB2-BD59-A6C34878D82A}">
                    <a16:rowId xmlns:a16="http://schemas.microsoft.com/office/drawing/2014/main" val="3338481866"/>
                  </a:ext>
                </a:extLst>
              </a:tr>
              <a:tr h="2108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Dana </a:t>
                      </a:r>
                      <a:r>
                        <a:rPr lang="cs-CZ" sz="1800" dirty="0" err="1">
                          <a:effectLst/>
                        </a:rPr>
                        <a:t>Echtnerová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b"/>
                </a:tc>
                <a:extLst>
                  <a:ext uri="{0D108BD9-81ED-4DB2-BD59-A6C34878D82A}">
                    <a16:rowId xmlns:a16="http://schemas.microsoft.com/office/drawing/2014/main" val="7179337"/>
                  </a:ext>
                </a:extLst>
              </a:tr>
            </a:tbl>
          </a:graphicData>
        </a:graphic>
      </p:graphicFrame>
      <p:pic>
        <p:nvPicPr>
          <p:cNvPr id="7" name="Obrázek 6" descr="C:\Users\Uzivatwel R25\Downloads\WP_20170227_14_39_42_Pro.jpg">
            <a:extLst>
              <a:ext uri="{FF2B5EF4-FFF2-40B4-BE49-F238E27FC236}">
                <a16:creationId xmlns:a16="http://schemas.microsoft.com/office/drawing/2014/main" id="{9BA5A76B-DBCB-4D65-BBD1-E83E48B4E52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985473" y="2019575"/>
            <a:ext cx="5760720" cy="32480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46314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2017862" y="400976"/>
            <a:ext cx="3708235" cy="2129159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/>
              <a:t>PS VOLNÝ ČAS, </a:t>
            </a:r>
            <a:br>
              <a:rPr lang="cs-CZ" b="1" dirty="0"/>
            </a:br>
            <a:r>
              <a:rPr lang="cs-CZ" b="1" dirty="0"/>
              <a:t>ROZVOJ KULTURNÍHO POVĚDOMÍ</a:t>
            </a:r>
          </a:p>
        </p:txBody>
      </p:sp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5FDE9150-AAAB-4546-AD06-4C67CCEF1D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9184810"/>
              </p:ext>
            </p:extLst>
          </p:nvPr>
        </p:nvGraphicFramePr>
        <p:xfrm>
          <a:off x="1924201" y="3022752"/>
          <a:ext cx="3895555" cy="30667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95555">
                  <a:extLst>
                    <a:ext uri="{9D8B030D-6E8A-4147-A177-3AD203B41FA5}">
                      <a16:colId xmlns:a16="http://schemas.microsoft.com/office/drawing/2014/main" val="289930720"/>
                    </a:ext>
                  </a:extLst>
                </a:gridCol>
              </a:tblGrid>
              <a:tr h="3407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Linda Zemanová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b"/>
                </a:tc>
                <a:extLst>
                  <a:ext uri="{0D108BD9-81ED-4DB2-BD59-A6C34878D82A}">
                    <a16:rowId xmlns:a16="http://schemas.microsoft.com/office/drawing/2014/main" val="195988652"/>
                  </a:ext>
                </a:extLst>
              </a:tr>
              <a:tr h="3407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Hana Lipovská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b"/>
                </a:tc>
                <a:extLst>
                  <a:ext uri="{0D108BD9-81ED-4DB2-BD59-A6C34878D82A}">
                    <a16:rowId xmlns:a16="http://schemas.microsoft.com/office/drawing/2014/main" val="198669748"/>
                  </a:ext>
                </a:extLst>
              </a:tr>
              <a:tr h="3407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Ondřej Čavojský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b"/>
                </a:tc>
                <a:extLst>
                  <a:ext uri="{0D108BD9-81ED-4DB2-BD59-A6C34878D82A}">
                    <a16:rowId xmlns:a16="http://schemas.microsoft.com/office/drawing/2014/main" val="211210949"/>
                  </a:ext>
                </a:extLst>
              </a:tr>
              <a:tr h="3407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Martina </a:t>
                      </a:r>
                      <a:r>
                        <a:rPr lang="cs-CZ" sz="1800" dirty="0" err="1">
                          <a:effectLst/>
                        </a:rPr>
                        <a:t>Malečíková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b"/>
                </a:tc>
                <a:extLst>
                  <a:ext uri="{0D108BD9-81ED-4DB2-BD59-A6C34878D82A}">
                    <a16:rowId xmlns:a16="http://schemas.microsoft.com/office/drawing/2014/main" val="3182187470"/>
                  </a:ext>
                </a:extLst>
              </a:tr>
              <a:tr h="3407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Iva Ondrejková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b"/>
                </a:tc>
                <a:extLst>
                  <a:ext uri="{0D108BD9-81ED-4DB2-BD59-A6C34878D82A}">
                    <a16:rowId xmlns:a16="http://schemas.microsoft.com/office/drawing/2014/main" val="2790397550"/>
                  </a:ext>
                </a:extLst>
              </a:tr>
              <a:tr h="3407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Mgr. Michaela Frýdlová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b"/>
                </a:tc>
                <a:extLst>
                  <a:ext uri="{0D108BD9-81ED-4DB2-BD59-A6C34878D82A}">
                    <a16:rowId xmlns:a16="http://schemas.microsoft.com/office/drawing/2014/main" val="1327595475"/>
                  </a:ext>
                </a:extLst>
              </a:tr>
              <a:tr h="3407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Šárka Chocová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b"/>
                </a:tc>
                <a:extLst>
                  <a:ext uri="{0D108BD9-81ED-4DB2-BD59-A6C34878D82A}">
                    <a16:rowId xmlns:a16="http://schemas.microsoft.com/office/drawing/2014/main" val="138254766"/>
                  </a:ext>
                </a:extLst>
              </a:tr>
              <a:tr h="3407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Mgr. Anna Patáková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b"/>
                </a:tc>
                <a:extLst>
                  <a:ext uri="{0D108BD9-81ED-4DB2-BD59-A6C34878D82A}">
                    <a16:rowId xmlns:a16="http://schemas.microsoft.com/office/drawing/2014/main" val="2798127360"/>
                  </a:ext>
                </a:extLst>
              </a:tr>
              <a:tr h="3407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Mgr. Radomíra </a:t>
                      </a:r>
                      <a:r>
                        <a:rPr lang="cs-CZ" sz="1800" dirty="0" err="1">
                          <a:effectLst/>
                        </a:rPr>
                        <a:t>Juričková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b"/>
                </a:tc>
                <a:extLst>
                  <a:ext uri="{0D108BD9-81ED-4DB2-BD59-A6C34878D82A}">
                    <a16:rowId xmlns:a16="http://schemas.microsoft.com/office/drawing/2014/main" val="2483133571"/>
                  </a:ext>
                </a:extLst>
              </a:tr>
            </a:tbl>
          </a:graphicData>
        </a:graphic>
      </p:graphicFrame>
      <p:sp>
        <p:nvSpPr>
          <p:cNvPr id="5" name="TextovéPole 4">
            <a:extLst>
              <a:ext uri="{FF2B5EF4-FFF2-40B4-BE49-F238E27FC236}">
                <a16:creationId xmlns:a16="http://schemas.microsoft.com/office/drawing/2014/main" id="{3C84F2A4-5FC9-4C3F-8A8E-EA64C4117DDF}"/>
              </a:ext>
            </a:extLst>
          </p:cNvPr>
          <p:cNvSpPr txBox="1"/>
          <p:nvPr/>
        </p:nvSpPr>
        <p:spPr>
          <a:xfrm>
            <a:off x="7300075" y="311393"/>
            <a:ext cx="39479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PS KARIÉROVÉ PORADENSTVÍ, ROZVOJ PODNIKAVOSTI A INICIATIVY</a:t>
            </a:r>
          </a:p>
        </p:txBody>
      </p:sp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327492D8-4720-41B6-80B3-9CAE4C007F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8720519"/>
              </p:ext>
            </p:extLst>
          </p:nvPr>
        </p:nvGraphicFramePr>
        <p:xfrm>
          <a:off x="7784942" y="3684286"/>
          <a:ext cx="3895555" cy="17037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95555">
                  <a:extLst>
                    <a:ext uri="{9D8B030D-6E8A-4147-A177-3AD203B41FA5}">
                      <a16:colId xmlns:a16="http://schemas.microsoft.com/office/drawing/2014/main" val="289930720"/>
                    </a:ext>
                  </a:extLst>
                </a:gridCol>
              </a:tblGrid>
              <a:tr h="3407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Mgr. Radomíra Nováčková</a:t>
                      </a:r>
                    </a:p>
                  </a:txBody>
                  <a:tcPr marL="28575" marR="28575" marT="0" marB="0" anchor="b"/>
                </a:tc>
                <a:extLst>
                  <a:ext uri="{0D108BD9-81ED-4DB2-BD59-A6C34878D82A}">
                    <a16:rowId xmlns:a16="http://schemas.microsoft.com/office/drawing/2014/main" val="195988652"/>
                  </a:ext>
                </a:extLst>
              </a:tr>
              <a:tr h="3407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Mgr. Ladislava Tučková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b"/>
                </a:tc>
                <a:extLst>
                  <a:ext uri="{0D108BD9-81ED-4DB2-BD59-A6C34878D82A}">
                    <a16:rowId xmlns:a16="http://schemas.microsoft.com/office/drawing/2014/main" val="198669748"/>
                  </a:ext>
                </a:extLst>
              </a:tr>
              <a:tr h="3407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Mgr. Milena Koukalová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b"/>
                </a:tc>
                <a:extLst>
                  <a:ext uri="{0D108BD9-81ED-4DB2-BD59-A6C34878D82A}">
                    <a16:rowId xmlns:a16="http://schemas.microsoft.com/office/drawing/2014/main" val="211210949"/>
                  </a:ext>
                </a:extLst>
              </a:tr>
              <a:tr h="3407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Mgr. Petra Šišková</a:t>
                      </a:r>
                    </a:p>
                  </a:txBody>
                  <a:tcPr marL="28575" marR="28575" marT="0" marB="0" anchor="b"/>
                </a:tc>
                <a:extLst>
                  <a:ext uri="{0D108BD9-81ED-4DB2-BD59-A6C34878D82A}">
                    <a16:rowId xmlns:a16="http://schemas.microsoft.com/office/drawing/2014/main" val="3182187470"/>
                  </a:ext>
                </a:extLst>
              </a:tr>
              <a:tr h="3407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b"/>
                </a:tc>
                <a:extLst>
                  <a:ext uri="{0D108BD9-81ED-4DB2-BD59-A6C34878D82A}">
                    <a16:rowId xmlns:a16="http://schemas.microsoft.com/office/drawing/2014/main" val="27903975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69712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77334" y="609601"/>
            <a:ext cx="8596668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/>
              <a:t>Akční plán</a:t>
            </a:r>
            <a:r>
              <a:rPr lang="cs-CZ" dirty="0"/>
              <a:t> </a:t>
            </a: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b="1" dirty="0"/>
            </a:br>
            <a:endParaRPr lang="cs-CZ" b="1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2230926" y="609601"/>
            <a:ext cx="8596668" cy="5045013"/>
          </a:xfrm>
        </p:spPr>
        <p:txBody>
          <a:bodyPr>
            <a:normAutofit fontScale="70000" lnSpcReduction="20000"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cs-CZ" sz="2900" dirty="0"/>
              <a:t>neinvestiční aktivity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cs-CZ" sz="2900" dirty="0"/>
              <a:t>Aktivity škol – </a:t>
            </a:r>
            <a:r>
              <a:rPr lang="cs-CZ" sz="3400" b="1" dirty="0"/>
              <a:t>šablony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cs-CZ" sz="3400" b="1" dirty="0"/>
              <a:t>Aktivity spolupráce</a:t>
            </a:r>
          </a:p>
          <a:p>
            <a:pPr marL="457200" lvl="1" indent="0" algn="just">
              <a:buNone/>
            </a:pPr>
            <a:r>
              <a:rPr lang="cs-CZ" sz="3400" b="1" dirty="0"/>
              <a:t>1. Podpora nadání aneb co s dětmi, které vědí, umí a chtějí?</a:t>
            </a:r>
          </a:p>
          <a:p>
            <a:pPr marL="457200" lvl="1" indent="0" algn="just">
              <a:buNone/>
            </a:pPr>
            <a:r>
              <a:rPr lang="cs-CZ" sz="3400" b="1" dirty="0"/>
              <a:t>2. Sdílení zkušeností pedagogů MŠ a ZŠ, příp. dalších subjektů ve vzdělávání dětí a žáků včetně ŠPP, PPP, APOD. včetně zřizovatelů</a:t>
            </a:r>
          </a:p>
          <a:p>
            <a:pPr marL="457200" lvl="1" indent="0" algn="just">
              <a:buNone/>
            </a:pPr>
            <a:r>
              <a:rPr lang="cs-CZ" sz="3400" b="1" dirty="0"/>
              <a:t>3. Podpora polytechnického vzdělávání</a:t>
            </a:r>
          </a:p>
          <a:p>
            <a:pPr marL="457200" lvl="1" indent="0" algn="just">
              <a:buNone/>
            </a:pPr>
            <a:r>
              <a:rPr lang="cs-CZ" sz="3400" b="1" dirty="0"/>
              <a:t>4. Volba povolání a rozvoj podnikavosti a iniciativy, kariérové poradenství</a:t>
            </a:r>
          </a:p>
          <a:p>
            <a:pPr marL="0" indent="0" algn="just">
              <a:buNone/>
            </a:pPr>
            <a:endParaRPr lang="cs-CZ" sz="3400" b="1" dirty="0"/>
          </a:p>
          <a:p>
            <a:pPr algn="just"/>
            <a:r>
              <a:rPr lang="cs-CZ" sz="3400" b="1" dirty="0"/>
              <a:t>Finální dokument MAP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228692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2106639" y="737419"/>
            <a:ext cx="8596668" cy="1071716"/>
          </a:xfrm>
        </p:spPr>
        <p:txBody>
          <a:bodyPr>
            <a:normAutofit fontScale="90000"/>
          </a:bodyPr>
          <a:lstStyle/>
          <a:p>
            <a:br>
              <a:rPr lang="cs-CZ" b="1" dirty="0"/>
            </a:br>
            <a:r>
              <a:rPr lang="cs-CZ" b="1" dirty="0"/>
              <a:t>Klíčová aktivita 1D) Budování znalostních kapacit</a:t>
            </a:r>
            <a:br>
              <a:rPr lang="cs-CZ" b="1" dirty="0"/>
            </a:br>
            <a:endParaRPr lang="cs-CZ" b="1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2692565" y="1809135"/>
            <a:ext cx="8596668" cy="4232227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endParaRPr lang="cs-CZ" sz="2400" b="1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cs-CZ" sz="2400" b="1" dirty="0"/>
              <a:t>Identifikace pedagogických lídrů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cs-CZ" sz="2400" b="1" dirty="0"/>
              <a:t>Vzdělávací aktivity</a:t>
            </a:r>
          </a:p>
          <a:p>
            <a:pPr marL="457200" lvl="1" indent="0" algn="just">
              <a:buNone/>
            </a:pP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34683050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936967" y="488302"/>
            <a:ext cx="8596668" cy="1071716"/>
          </a:xfrm>
        </p:spPr>
        <p:txBody>
          <a:bodyPr>
            <a:normAutofit fontScale="90000"/>
          </a:bodyPr>
          <a:lstStyle/>
          <a:p>
            <a:pPr algn="ctr"/>
            <a:br>
              <a:rPr lang="cs-CZ" b="1" dirty="0"/>
            </a:br>
            <a:br>
              <a:rPr lang="cs-CZ" b="1" dirty="0"/>
            </a:br>
            <a:br>
              <a:rPr lang="cs-CZ" b="1" dirty="0"/>
            </a:br>
            <a:r>
              <a:rPr lang="cs-CZ" b="1" dirty="0"/>
              <a:t>Panelová diskuze Společné vzdělávání </a:t>
            </a:r>
            <a:br>
              <a:rPr lang="cs-CZ" b="1" dirty="0"/>
            </a:br>
            <a:r>
              <a:rPr lang="cs-CZ" b="1" dirty="0"/>
              <a:t>8. 11. 2016</a:t>
            </a:r>
            <a:br>
              <a:rPr lang="cs-CZ" b="1" dirty="0"/>
            </a:br>
            <a:br>
              <a:rPr lang="cs-CZ" b="1" dirty="0"/>
            </a:br>
            <a:br>
              <a:rPr lang="cs-CZ" b="1" dirty="0"/>
            </a:br>
            <a:endParaRPr lang="cs-CZ" b="1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677334" y="2201662"/>
            <a:ext cx="8596668" cy="3839700"/>
          </a:xfrm>
        </p:spPr>
        <p:txBody>
          <a:bodyPr>
            <a:normAutofit/>
          </a:bodyPr>
          <a:lstStyle/>
          <a:p>
            <a:pPr marL="457200" lvl="1" indent="0" algn="just">
              <a:buNone/>
            </a:pPr>
            <a:endParaRPr lang="cs-CZ" sz="22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C0AB250-2C8D-4E70-BEB5-18EF38EC7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341" y="1934972"/>
            <a:ext cx="6627919" cy="458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8484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2C9A497F-3313-473F-8B45-397AD9C07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2909" y="339395"/>
            <a:ext cx="8596668" cy="1971565"/>
          </a:xfrm>
        </p:spPr>
        <p:txBody>
          <a:bodyPr>
            <a:normAutofit fontScale="90000"/>
          </a:bodyPr>
          <a:lstStyle/>
          <a:p>
            <a:pPr algn="ctr"/>
            <a:br>
              <a:rPr lang="cs-CZ" b="1" dirty="0"/>
            </a:br>
            <a:r>
              <a:rPr lang="cs-CZ" b="1" dirty="0"/>
              <a:t>Kurz Kritické myšlení se zaměřením na čtenářskou a matematickou gramotnost </a:t>
            </a:r>
            <a:br>
              <a:rPr lang="cs-CZ" b="1" dirty="0"/>
            </a:br>
            <a:r>
              <a:rPr lang="cs-CZ" b="1" dirty="0"/>
              <a:t>28. - 30. 11. 2016</a:t>
            </a:r>
            <a:br>
              <a:rPr lang="cs-CZ" b="1" dirty="0"/>
            </a:b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677334" y="2139517"/>
            <a:ext cx="8596668" cy="4332303"/>
          </a:xfrm>
        </p:spPr>
        <p:txBody>
          <a:bodyPr>
            <a:normAutofit/>
          </a:bodyPr>
          <a:lstStyle/>
          <a:p>
            <a:pPr marL="457200" lvl="1" indent="0" algn="just">
              <a:buNone/>
            </a:pPr>
            <a:endParaRPr lang="cs-CZ" sz="22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7956A40-88A4-405B-A336-DF138DB299D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482" y="2482403"/>
            <a:ext cx="6247956" cy="364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3654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743864" y="1133635"/>
            <a:ext cx="9293469" cy="691091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Program: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001693" y="2152383"/>
            <a:ext cx="7766936" cy="1791324"/>
          </a:xfrm>
        </p:spPr>
        <p:txBody>
          <a:bodyPr>
            <a:noAutofit/>
          </a:bodyPr>
          <a:lstStyle/>
          <a:p>
            <a:pPr marL="457200" indent="-457200" algn="l">
              <a:buAutoNum type="arabicPeriod"/>
            </a:pPr>
            <a:r>
              <a:rPr lang="cs-CZ" sz="2400" b="1" dirty="0"/>
              <a:t>O projektu</a:t>
            </a:r>
          </a:p>
          <a:p>
            <a:pPr marL="457200" indent="-457200" algn="l">
              <a:buAutoNum type="arabicPeriod"/>
            </a:pPr>
            <a:r>
              <a:rPr lang="cs-CZ" sz="2400" b="1" dirty="0"/>
              <a:t>Co nás čeká v následujících letech</a:t>
            </a:r>
          </a:p>
          <a:p>
            <a:pPr marL="457200" indent="-457200" algn="l">
              <a:buAutoNum type="arabicPeriod"/>
            </a:pPr>
            <a:r>
              <a:rPr lang="cs-CZ" sz="2400" b="1" dirty="0"/>
              <a:t>Diskuze – volná forma, neformální část</a:t>
            </a:r>
          </a:p>
        </p:txBody>
      </p:sp>
    </p:spTree>
    <p:extLst>
      <p:ext uri="{BB962C8B-B14F-4D97-AF65-F5344CB8AC3E}">
        <p14:creationId xmlns:p14="http://schemas.microsoft.com/office/powerpoint/2010/main" val="18849109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973474" y="532660"/>
            <a:ext cx="8596668" cy="1094913"/>
          </a:xfrm>
        </p:spPr>
        <p:txBody>
          <a:bodyPr>
            <a:normAutofit fontScale="90000"/>
          </a:bodyPr>
          <a:lstStyle/>
          <a:p>
            <a:pPr algn="ctr"/>
            <a:br>
              <a:rPr lang="cs-CZ" b="1" dirty="0"/>
            </a:br>
            <a:br>
              <a:rPr lang="cs-CZ" b="1" dirty="0"/>
            </a:br>
            <a:r>
              <a:rPr lang="cs-CZ" b="1" dirty="0"/>
              <a:t>Seminář NTC Learning</a:t>
            </a:r>
            <a:br>
              <a:rPr lang="cs-CZ" b="1" dirty="0"/>
            </a:br>
            <a:r>
              <a:rPr lang="cs-CZ" b="1" dirty="0"/>
              <a:t>28. 2. 2017</a:t>
            </a:r>
            <a:br>
              <a:rPr lang="cs-CZ" b="1" dirty="0"/>
            </a:br>
            <a:br>
              <a:rPr lang="cs-CZ" b="1" dirty="0"/>
            </a:br>
            <a:endParaRPr lang="cs-CZ" b="1" dirty="0"/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63BF6187-1C4D-40B0-ADA1-1E431E530900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889" y="1774324"/>
            <a:ext cx="7997070" cy="455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552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11E46EB7-4B72-4BC8-8B95-F7A953697CD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807" y="1527198"/>
            <a:ext cx="5760720" cy="3240405"/>
          </a:xfrm>
          <a:prstGeom prst="rect">
            <a:avLst/>
          </a:prstGeom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2168782" y="236738"/>
            <a:ext cx="8596668" cy="1071716"/>
          </a:xfrm>
        </p:spPr>
        <p:txBody>
          <a:bodyPr>
            <a:normAutofit fontScale="90000"/>
          </a:bodyPr>
          <a:lstStyle/>
          <a:p>
            <a:br>
              <a:rPr lang="cs-CZ" b="1" dirty="0"/>
            </a:br>
            <a:br>
              <a:rPr lang="cs-CZ" b="1" dirty="0"/>
            </a:br>
            <a:r>
              <a:rPr lang="cs-CZ" b="1" dirty="0"/>
              <a:t>Kurz Strategické plánování, projektové řízení 7. 3. 2017</a:t>
            </a:r>
            <a:br>
              <a:rPr lang="cs-CZ" b="1" dirty="0"/>
            </a:br>
            <a:br>
              <a:rPr lang="cs-CZ" b="1" dirty="0"/>
            </a:br>
            <a:endParaRPr lang="cs-CZ" b="1" dirty="0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787F5B7C-C41D-4875-8951-A97172781449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845" y="3620193"/>
            <a:ext cx="5752407" cy="323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7814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2000107" y="609599"/>
            <a:ext cx="8596668" cy="1609725"/>
          </a:xfrm>
        </p:spPr>
        <p:txBody>
          <a:bodyPr>
            <a:normAutofit fontScale="90000"/>
          </a:bodyPr>
          <a:lstStyle/>
          <a:p>
            <a:pPr algn="ctr"/>
            <a:br>
              <a:rPr lang="cs-CZ" b="1" dirty="0"/>
            </a:br>
            <a:br>
              <a:rPr lang="cs-CZ" b="1" dirty="0"/>
            </a:br>
            <a:br>
              <a:rPr lang="cs-CZ" b="1" dirty="0"/>
            </a:br>
            <a:r>
              <a:rPr lang="cs-CZ" b="1" dirty="0"/>
              <a:t>Kurz Leadership, RLZ, komunikace </a:t>
            </a:r>
            <a:br>
              <a:rPr lang="cs-CZ" b="1" dirty="0"/>
            </a:br>
            <a:r>
              <a:rPr lang="cs-CZ" b="1" dirty="0"/>
              <a:t>8. 3. 2017</a:t>
            </a:r>
            <a:br>
              <a:rPr lang="cs-CZ" b="1" dirty="0"/>
            </a:br>
            <a:r>
              <a:rPr lang="cs-CZ" b="1" dirty="0"/>
              <a:t>Kurz Kariérové poradenství 9. 3. 2017</a:t>
            </a:r>
            <a:br>
              <a:rPr lang="cs-CZ" b="1" dirty="0"/>
            </a:br>
            <a:br>
              <a:rPr lang="cs-CZ" b="1" dirty="0"/>
            </a:br>
            <a:br>
              <a:rPr lang="cs-CZ" b="1" dirty="0"/>
            </a:br>
            <a:endParaRPr lang="cs-CZ" b="1" dirty="0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39183F72-1BBC-46D8-B7D0-09A5E9A01605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385" y="2666999"/>
            <a:ext cx="6952574" cy="3698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2100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405303" y="707994"/>
            <a:ext cx="3495170" cy="5442012"/>
          </a:xfrm>
        </p:spPr>
        <p:txBody>
          <a:bodyPr>
            <a:normAutofit fontScale="90000"/>
          </a:bodyPr>
          <a:lstStyle/>
          <a:p>
            <a:br>
              <a:rPr lang="cs-CZ" b="1" dirty="0"/>
            </a:br>
            <a:br>
              <a:rPr lang="cs-CZ" b="1" dirty="0"/>
            </a:br>
            <a:br>
              <a:rPr lang="cs-CZ" b="1" dirty="0"/>
            </a:br>
            <a:br>
              <a:rPr lang="cs-CZ" b="1" dirty="0"/>
            </a:br>
            <a:br>
              <a:rPr lang="cs-CZ" b="1" dirty="0"/>
            </a:br>
            <a:br>
              <a:rPr lang="cs-CZ" b="1" dirty="0"/>
            </a:br>
            <a:r>
              <a:rPr lang="cs-CZ" b="1" dirty="0"/>
              <a:t>Stáž a seminář </a:t>
            </a:r>
            <a:br>
              <a:rPr lang="cs-CZ" b="1" dirty="0"/>
            </a:br>
            <a:r>
              <a:rPr lang="cs-CZ" b="1" dirty="0"/>
              <a:t>Vzdělávání </a:t>
            </a:r>
            <a:br>
              <a:rPr lang="cs-CZ" dirty="0"/>
            </a:br>
            <a:r>
              <a:rPr lang="cs-CZ" b="1" dirty="0"/>
              <a:t>dětí s autismem a kombinovaným postižení</a:t>
            </a:r>
            <a:br>
              <a:rPr lang="cs-CZ" b="1" dirty="0"/>
            </a:br>
            <a:r>
              <a:rPr lang="cs-CZ" b="1" dirty="0"/>
              <a:t> 21. 3. a 6. 4. 2017</a:t>
            </a:r>
            <a:br>
              <a:rPr lang="cs-CZ" dirty="0"/>
            </a:br>
            <a:br>
              <a:rPr lang="cs-CZ" b="1" dirty="0"/>
            </a:br>
            <a:br>
              <a:rPr lang="cs-CZ" b="1" dirty="0"/>
            </a:br>
            <a:br>
              <a:rPr lang="cs-CZ" b="1" dirty="0"/>
            </a:br>
            <a:endParaRPr lang="cs-CZ" b="1" dirty="0"/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70E0BF1A-E813-474E-A2AB-ACA4F9E062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43582" y="1673845"/>
            <a:ext cx="6446749" cy="4833487"/>
          </a:xfrm>
        </p:spPr>
      </p:pic>
    </p:spTree>
    <p:extLst>
      <p:ext uri="{BB962C8B-B14F-4D97-AF65-F5344CB8AC3E}">
        <p14:creationId xmlns:p14="http://schemas.microsoft.com/office/powerpoint/2010/main" val="6373289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423058" y="432047"/>
            <a:ext cx="8596668" cy="1071716"/>
          </a:xfrm>
        </p:spPr>
        <p:txBody>
          <a:bodyPr>
            <a:normAutofit fontScale="90000"/>
          </a:bodyPr>
          <a:lstStyle/>
          <a:p>
            <a:pPr algn="ctr"/>
            <a:br>
              <a:rPr lang="cs-CZ" b="1" dirty="0"/>
            </a:br>
            <a:r>
              <a:rPr lang="cs-CZ" b="1" dirty="0"/>
              <a:t>Kurz první pomoci 9. 10. 2017</a:t>
            </a:r>
            <a:br>
              <a:rPr lang="cs-CZ" b="1" dirty="0"/>
            </a:br>
            <a:br>
              <a:rPr lang="cs-CZ" b="1" dirty="0"/>
            </a:br>
            <a:endParaRPr lang="cs-CZ" b="1" dirty="0"/>
          </a:p>
        </p:txBody>
      </p:sp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913FBACB-0973-4355-9648-11F30CDD1B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3502" y="1236475"/>
            <a:ext cx="7066625" cy="5299969"/>
          </a:xfrm>
        </p:spPr>
      </p:pic>
    </p:spTree>
    <p:extLst>
      <p:ext uri="{BB962C8B-B14F-4D97-AF65-F5344CB8AC3E}">
        <p14:creationId xmlns:p14="http://schemas.microsoft.com/office/powerpoint/2010/main" val="35285553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2186538" y="729210"/>
            <a:ext cx="8596668" cy="1071716"/>
          </a:xfrm>
        </p:spPr>
        <p:txBody>
          <a:bodyPr>
            <a:normAutofit fontScale="90000"/>
          </a:bodyPr>
          <a:lstStyle/>
          <a:p>
            <a:pPr algn="ctr"/>
            <a:br>
              <a:rPr lang="cs-CZ" b="1" dirty="0"/>
            </a:br>
            <a:br>
              <a:rPr lang="cs-CZ" b="1" dirty="0"/>
            </a:br>
            <a:r>
              <a:rPr lang="cs-CZ" b="1" dirty="0"/>
              <a:t>Seminář Emoční sebeobrana pro učitele </a:t>
            </a:r>
            <a:br>
              <a:rPr lang="cs-CZ" b="1" dirty="0"/>
            </a:br>
            <a:r>
              <a:rPr lang="cs-CZ" b="1" dirty="0"/>
              <a:t>13. 6. 2017</a:t>
            </a:r>
            <a:br>
              <a:rPr lang="cs-CZ" b="1" dirty="0"/>
            </a:br>
            <a:br>
              <a:rPr lang="cs-CZ" b="1" dirty="0"/>
            </a:br>
            <a:endParaRPr lang="cs-CZ" b="1" dirty="0"/>
          </a:p>
        </p:txBody>
      </p:sp>
      <p:pic>
        <p:nvPicPr>
          <p:cNvPr id="7" name="Zástupný symbol pro obsah 6" descr="C:\Users\Zuzana Odvody\AppData\Local\Microsoft\Windows\INetCache\Content.Word\20170522_140612_resized.jpg">
            <a:extLst>
              <a:ext uri="{FF2B5EF4-FFF2-40B4-BE49-F238E27FC236}">
                <a16:creationId xmlns:a16="http://schemas.microsoft.com/office/drawing/2014/main" id="{1782C829-B609-4CB1-95E7-11DBF472B7F5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614" y="2187606"/>
            <a:ext cx="3466516" cy="46703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41267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866941" y="574089"/>
            <a:ext cx="8596668" cy="79057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/>
              <a:t>Dopravní výchova 25. 5. 2017</a:t>
            </a:r>
            <a:br>
              <a:rPr lang="cs-CZ" b="1" dirty="0"/>
            </a:br>
            <a:endParaRPr lang="cs-CZ" b="1" dirty="0"/>
          </a:p>
        </p:txBody>
      </p:sp>
      <p:pic>
        <p:nvPicPr>
          <p:cNvPr id="11" name="Zástupný symbol pro obsah 10">
            <a:extLst>
              <a:ext uri="{FF2B5EF4-FFF2-40B4-BE49-F238E27FC236}">
                <a16:creationId xmlns:a16="http://schemas.microsoft.com/office/drawing/2014/main" id="{78B60E5B-358F-475E-B940-14F3FE2534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22594" y="1227557"/>
            <a:ext cx="6951215" cy="5211713"/>
          </a:xfrm>
        </p:spPr>
      </p:pic>
    </p:spTree>
    <p:extLst>
      <p:ext uri="{BB962C8B-B14F-4D97-AF65-F5344CB8AC3E}">
        <p14:creationId xmlns:p14="http://schemas.microsoft.com/office/powerpoint/2010/main" val="4662320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866941" y="574089"/>
            <a:ext cx="8596668" cy="790575"/>
          </a:xfrm>
        </p:spPr>
        <p:txBody>
          <a:bodyPr>
            <a:normAutofit fontScale="90000"/>
          </a:bodyPr>
          <a:lstStyle/>
          <a:p>
            <a:pPr algn="ctr"/>
            <a:br>
              <a:rPr lang="cs-CZ" b="1" dirty="0"/>
            </a:br>
            <a:r>
              <a:rPr lang="cs-CZ" b="1" dirty="0"/>
              <a:t>Stáž v lesní školce </a:t>
            </a:r>
            <a:r>
              <a:rPr lang="cs-CZ" b="1" dirty="0" err="1"/>
              <a:t>Svatošky</a:t>
            </a:r>
            <a:r>
              <a:rPr lang="cs-CZ" b="1" dirty="0"/>
              <a:t> </a:t>
            </a:r>
            <a:br>
              <a:rPr lang="cs-CZ" b="1" dirty="0"/>
            </a:br>
            <a:r>
              <a:rPr lang="cs-CZ" b="1" dirty="0"/>
              <a:t>15. 6. a 20. 9. 2017</a:t>
            </a:r>
            <a:br>
              <a:rPr lang="cs-CZ" b="1" dirty="0"/>
            </a:br>
            <a:endParaRPr lang="cs-CZ" b="1" dirty="0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376BC7B2-4842-4A97-966F-344A065522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84233" y="2257773"/>
            <a:ext cx="6906809" cy="3888534"/>
          </a:xfrm>
        </p:spPr>
      </p:pic>
    </p:spTree>
    <p:extLst>
      <p:ext uri="{BB962C8B-B14F-4D97-AF65-F5344CB8AC3E}">
        <p14:creationId xmlns:p14="http://schemas.microsoft.com/office/powerpoint/2010/main" val="27886734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866941" y="168676"/>
            <a:ext cx="9398822" cy="2112885"/>
          </a:xfrm>
        </p:spPr>
        <p:txBody>
          <a:bodyPr>
            <a:normAutofit fontScale="90000"/>
          </a:bodyPr>
          <a:lstStyle/>
          <a:p>
            <a:br>
              <a:rPr lang="cs-CZ" b="1" dirty="0"/>
            </a:br>
            <a:r>
              <a:rPr lang="cs-CZ" b="1" dirty="0"/>
              <a:t>Systematický úvod do problematiky nadání</a:t>
            </a:r>
            <a:br>
              <a:rPr lang="cs-CZ" b="1" dirty="0"/>
            </a:br>
            <a:r>
              <a:rPr lang="cs-CZ" b="1" dirty="0"/>
              <a:t>1. 9. 2017</a:t>
            </a:r>
            <a:br>
              <a:rPr lang="cs-CZ" b="1" dirty="0"/>
            </a:br>
            <a:r>
              <a:rPr lang="cs-CZ" b="1" dirty="0"/>
              <a:t>Rozvoj nadaného žáka v běžné škole</a:t>
            </a:r>
            <a:br>
              <a:rPr lang="cs-CZ" b="1" dirty="0"/>
            </a:br>
            <a:r>
              <a:rPr lang="cs-CZ" b="1" dirty="0"/>
              <a:t>16. 11. 2017</a:t>
            </a:r>
            <a:br>
              <a:rPr lang="cs-CZ" b="1" dirty="0"/>
            </a:br>
            <a:endParaRPr lang="cs-CZ" b="1" dirty="0"/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D973B00C-7810-4384-A73F-7FDE50BF22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77410" y="2494626"/>
            <a:ext cx="7170526" cy="4033421"/>
          </a:xfrm>
        </p:spPr>
      </p:pic>
    </p:spTree>
    <p:extLst>
      <p:ext uri="{BB962C8B-B14F-4D97-AF65-F5344CB8AC3E}">
        <p14:creationId xmlns:p14="http://schemas.microsoft.com/office/powerpoint/2010/main" val="32485110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866941" y="574089"/>
            <a:ext cx="8596668" cy="1157057"/>
          </a:xfrm>
        </p:spPr>
        <p:txBody>
          <a:bodyPr>
            <a:normAutofit fontScale="90000"/>
          </a:bodyPr>
          <a:lstStyle/>
          <a:p>
            <a:pPr algn="ctr"/>
            <a:br>
              <a:rPr lang="cs-CZ" b="1" dirty="0"/>
            </a:br>
            <a:r>
              <a:rPr lang="cs-CZ" b="1" dirty="0"/>
              <a:t>Seminář s ČŠI </a:t>
            </a:r>
            <a:br>
              <a:rPr lang="cs-CZ" b="1" dirty="0"/>
            </a:br>
            <a:r>
              <a:rPr lang="cs-CZ" b="1" dirty="0"/>
              <a:t>5. 10. 2017</a:t>
            </a:r>
            <a:br>
              <a:rPr lang="cs-CZ" b="1" dirty="0"/>
            </a:br>
            <a:endParaRPr lang="cs-CZ" b="1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346DAA97-5AAA-4728-B01E-C574D601C4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46882" y="2174979"/>
            <a:ext cx="6764784" cy="441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6627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400" b="1" dirty="0"/>
              <a:t>Klíčové aktivity projektu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sz="2000" b="1" dirty="0"/>
              <a:t>1.</a:t>
            </a:r>
            <a:r>
              <a:rPr lang="cs-CZ" sz="2000" dirty="0"/>
              <a:t> </a:t>
            </a:r>
            <a:r>
              <a:rPr lang="cs-CZ" sz="2000" b="1" dirty="0"/>
              <a:t>Akční plánování</a:t>
            </a:r>
          </a:p>
          <a:p>
            <a:pPr lvl="1" algn="just"/>
            <a:r>
              <a:rPr lang="cs-CZ" sz="2000" dirty="0"/>
              <a:t>A) Rozvoj partnerství</a:t>
            </a:r>
          </a:p>
          <a:p>
            <a:pPr lvl="1" algn="just"/>
            <a:r>
              <a:rPr lang="cs-CZ" sz="2000" dirty="0"/>
              <a:t>B) Dohoda o prioritách</a:t>
            </a:r>
          </a:p>
          <a:p>
            <a:pPr lvl="1" algn="just"/>
            <a:r>
              <a:rPr lang="cs-CZ" sz="2000" dirty="0"/>
              <a:t>C) Akční plánování</a:t>
            </a:r>
          </a:p>
          <a:p>
            <a:pPr lvl="1" algn="just"/>
            <a:r>
              <a:rPr lang="cs-CZ" sz="2000" dirty="0"/>
              <a:t>D) Budování znalostních kapacit</a:t>
            </a:r>
          </a:p>
          <a:p>
            <a:pPr marL="342900" lvl="1" indent="-342900" algn="just"/>
            <a:r>
              <a:rPr lang="cs-CZ" sz="2000" b="1" dirty="0"/>
              <a:t>2.  Evaluace</a:t>
            </a:r>
          </a:p>
          <a:p>
            <a:pPr marL="342900" lvl="1" indent="-342900" algn="just"/>
            <a:r>
              <a:rPr lang="cs-CZ" sz="2000" b="1" dirty="0"/>
              <a:t>3. Řízení MAP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327088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797666" y="725009"/>
            <a:ext cx="8596668" cy="1071716"/>
          </a:xfrm>
        </p:spPr>
        <p:txBody>
          <a:bodyPr>
            <a:normAutofit fontScale="90000"/>
          </a:bodyPr>
          <a:lstStyle/>
          <a:p>
            <a:pPr algn="ctr"/>
            <a:br>
              <a:rPr lang="cs-CZ" b="1" dirty="0"/>
            </a:br>
            <a:r>
              <a:rPr lang="cs-CZ" b="1" dirty="0"/>
              <a:t>Práce s problematickým třídním kolektivem 20. 11. 2017</a:t>
            </a:r>
            <a:br>
              <a:rPr lang="cs-CZ" b="1" dirty="0"/>
            </a:br>
            <a:endParaRPr lang="cs-CZ" b="1" dirty="0"/>
          </a:p>
        </p:txBody>
      </p:sp>
      <p:pic>
        <p:nvPicPr>
          <p:cNvPr id="3" name="Zástupný symbol pro obsah 2">
            <a:extLst>
              <a:ext uri="{FF2B5EF4-FFF2-40B4-BE49-F238E27FC236}">
                <a16:creationId xmlns:a16="http://schemas.microsoft.com/office/drawing/2014/main" id="{A1FF915A-2184-4820-BEA1-775164474E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16602" y="2667000"/>
            <a:ext cx="5554133" cy="3124200"/>
          </a:xfrm>
        </p:spPr>
      </p:pic>
    </p:spTree>
    <p:extLst>
      <p:ext uri="{BB962C8B-B14F-4D97-AF65-F5344CB8AC3E}">
        <p14:creationId xmlns:p14="http://schemas.microsoft.com/office/powerpoint/2010/main" val="37006611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671633" y="530942"/>
            <a:ext cx="8596668" cy="1071716"/>
          </a:xfrm>
        </p:spPr>
        <p:txBody>
          <a:bodyPr>
            <a:normAutofit fontScale="90000"/>
          </a:bodyPr>
          <a:lstStyle/>
          <a:p>
            <a:pPr algn="ctr"/>
            <a:br>
              <a:rPr lang="cs-CZ" b="1" dirty="0"/>
            </a:br>
            <a:r>
              <a:rPr lang="cs-CZ" b="1" dirty="0"/>
              <a:t>Hodnotový učitel</a:t>
            </a:r>
            <a:br>
              <a:rPr lang="cs-CZ" b="1" dirty="0"/>
            </a:br>
            <a:r>
              <a:rPr lang="cs-CZ" b="1" dirty="0"/>
              <a:t> 24. 11. 2017</a:t>
            </a:r>
            <a:br>
              <a:rPr lang="cs-CZ" b="1" dirty="0"/>
            </a:br>
            <a:endParaRPr lang="cs-CZ" b="1" dirty="0"/>
          </a:p>
        </p:txBody>
      </p:sp>
      <p:pic>
        <p:nvPicPr>
          <p:cNvPr id="3" name="Zástupný symbol pro obsah 2">
            <a:extLst>
              <a:ext uri="{FF2B5EF4-FFF2-40B4-BE49-F238E27FC236}">
                <a16:creationId xmlns:a16="http://schemas.microsoft.com/office/drawing/2014/main" id="{585E1FAA-1A71-4657-9380-57DA135B17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76286" y="2240241"/>
            <a:ext cx="6992015" cy="3941577"/>
          </a:xfrm>
        </p:spPr>
      </p:pic>
    </p:spTree>
    <p:extLst>
      <p:ext uri="{BB962C8B-B14F-4D97-AF65-F5344CB8AC3E}">
        <p14:creationId xmlns:p14="http://schemas.microsoft.com/office/powerpoint/2010/main" val="18686026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797666" y="1115627"/>
            <a:ext cx="8596668" cy="858715"/>
          </a:xfrm>
        </p:spPr>
        <p:txBody>
          <a:bodyPr>
            <a:normAutofit/>
          </a:bodyPr>
          <a:lstStyle/>
          <a:p>
            <a:r>
              <a:rPr lang="cs-CZ" b="1" dirty="0"/>
              <a:t>Klíčová aktivita 2) Evaluace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343159" y="1038957"/>
            <a:ext cx="11058946" cy="457304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cs-CZ" sz="2000" dirty="0"/>
          </a:p>
          <a:p>
            <a:pPr marL="0" indent="0" algn="just">
              <a:buNone/>
            </a:pPr>
            <a:endParaRPr lang="cs-CZ" sz="2000" dirty="0"/>
          </a:p>
          <a:p>
            <a:pPr algn="just"/>
            <a:r>
              <a:rPr lang="cs-CZ" sz="2800" dirty="0"/>
              <a:t>Průběžná sebehodnotící zpráva (3/2017) – dostupná na webu projektu</a:t>
            </a:r>
          </a:p>
          <a:p>
            <a:pPr algn="just"/>
            <a:r>
              <a:rPr lang="cs-CZ" sz="2800" dirty="0"/>
              <a:t>Závěrečná sebehodnotící zpráva (11/2017)</a:t>
            </a:r>
          </a:p>
          <a:p>
            <a:pPr algn="just"/>
            <a:endParaRPr lang="cs-CZ" sz="2800" dirty="0"/>
          </a:p>
          <a:p>
            <a:pPr marL="0" indent="0" algn="just">
              <a:buNone/>
            </a:pP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35909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2097761" y="609600"/>
            <a:ext cx="8596668" cy="858715"/>
          </a:xfrm>
        </p:spPr>
        <p:txBody>
          <a:bodyPr>
            <a:normAutofit/>
          </a:bodyPr>
          <a:lstStyle/>
          <a:p>
            <a:r>
              <a:rPr lang="cs-CZ" b="1" dirty="0"/>
              <a:t>Klíčová aktivita 3) Řízení MAP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2301948" y="1237495"/>
            <a:ext cx="8596668" cy="457304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cs-CZ" sz="2000" dirty="0"/>
          </a:p>
          <a:p>
            <a:pPr algn="just"/>
            <a:r>
              <a:rPr lang="cs-CZ" sz="2800" dirty="0"/>
              <a:t>Funkční aparát MAP (Řídící výbor, pracovní skupiny, aktéři, komunita, realizátor projektu)</a:t>
            </a:r>
          </a:p>
          <a:p>
            <a:pPr algn="just"/>
            <a:r>
              <a:rPr lang="cs-CZ" sz="2800" dirty="0"/>
              <a:t>Popis fungování MAP/Principy MAP – dostupný na webu projektu</a:t>
            </a:r>
          </a:p>
          <a:p>
            <a:pPr algn="just"/>
            <a:r>
              <a:rPr lang="cs-CZ" sz="2800" dirty="0"/>
              <a:t>Komunikační strategie – dostupný na webu projektu</a:t>
            </a:r>
          </a:p>
          <a:p>
            <a:pPr algn="just"/>
            <a:r>
              <a:rPr lang="cs-CZ" sz="2800" dirty="0"/>
              <a:t>Seznam relevantních aktérů – dostupný na webu</a:t>
            </a:r>
          </a:p>
        </p:txBody>
      </p:sp>
    </p:spTree>
    <p:extLst>
      <p:ext uri="{BB962C8B-B14F-4D97-AF65-F5344CB8AC3E}">
        <p14:creationId xmlns:p14="http://schemas.microsoft.com/office/powerpoint/2010/main" val="34288881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506049" y="2646955"/>
            <a:ext cx="9293469" cy="1028611"/>
          </a:xfrm>
        </p:spPr>
        <p:txBody>
          <a:bodyPr/>
          <a:lstStyle/>
          <a:p>
            <a:pPr algn="ctr"/>
            <a:r>
              <a:rPr lang="cs-CZ" dirty="0"/>
              <a:t>MAP II a implementace</a:t>
            </a:r>
          </a:p>
        </p:txBody>
      </p:sp>
      <p:pic>
        <p:nvPicPr>
          <p:cNvPr id="4" name="Obrázek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462" y="1058883"/>
            <a:ext cx="5747239" cy="1144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7063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763501" y="2562387"/>
            <a:ext cx="9293469" cy="1733226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/>
              <a:t>Příjemnou zábavu a </a:t>
            </a:r>
            <a:br>
              <a:rPr lang="cs-CZ" b="1" dirty="0"/>
            </a:br>
            <a:r>
              <a:rPr lang="cs-CZ" b="1" dirty="0"/>
              <a:t>dobrou chuť </a:t>
            </a:r>
            <a:r>
              <a:rPr lang="cs-CZ" b="1" dirty="0">
                <a:sym typeface="Wingdings" panose="05000000000000000000" pitchFamily="2" charset="2"/>
              </a:rPr>
              <a:t>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86107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994281" y="2489768"/>
            <a:ext cx="8731077" cy="2333625"/>
          </a:xfrm>
        </p:spPr>
        <p:txBody>
          <a:bodyPr>
            <a:normAutofit/>
          </a:bodyPr>
          <a:lstStyle/>
          <a:p>
            <a:r>
              <a:rPr lang="cs-CZ" sz="6000" b="1" dirty="0"/>
              <a:t>Klíčová aktivita </a:t>
            </a:r>
            <a:br>
              <a:rPr lang="cs-CZ" sz="6000" b="1" dirty="0"/>
            </a:br>
            <a:r>
              <a:rPr lang="cs-CZ" sz="6000" b="1" dirty="0"/>
              <a:t>1A) Rozvoj partnerství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677334" y="790575"/>
            <a:ext cx="8596668" cy="47625"/>
          </a:xfrm>
        </p:spPr>
        <p:txBody>
          <a:bodyPr>
            <a:normAutofit fontScale="25000" lnSpcReduction="20000"/>
          </a:bodyPr>
          <a:lstStyle/>
          <a:p>
            <a:pPr marL="457200" lvl="1" indent="0" algn="ctr">
              <a:buNone/>
            </a:pPr>
            <a:endParaRPr lang="cs-CZ" sz="2200" dirty="0"/>
          </a:p>
          <a:p>
            <a:pPr lvl="7" algn="just"/>
            <a:endParaRPr lang="cs-CZ" sz="1400" dirty="0"/>
          </a:p>
          <a:p>
            <a:pPr algn="ctr"/>
            <a:endParaRPr lang="cs-CZ" sz="2000" dirty="0"/>
          </a:p>
          <a:p>
            <a:pPr algn="ctr"/>
            <a:endParaRPr lang="cs-CZ" sz="2000" dirty="0"/>
          </a:p>
          <a:p>
            <a:pPr algn="just"/>
            <a:endParaRPr lang="cs-CZ" sz="2000" dirty="0"/>
          </a:p>
          <a:p>
            <a:pPr algn="just"/>
            <a:endParaRPr lang="cs-CZ" sz="2000" dirty="0"/>
          </a:p>
          <a:p>
            <a:pPr algn="just"/>
            <a:endParaRPr lang="cs-CZ" sz="2000" dirty="0"/>
          </a:p>
          <a:p>
            <a:pPr algn="just"/>
            <a:endParaRPr lang="cs-CZ" sz="2000" dirty="0"/>
          </a:p>
          <a:p>
            <a:pPr algn="just"/>
            <a:endParaRPr lang="cs-CZ" sz="2000" dirty="0"/>
          </a:p>
          <a:p>
            <a:pPr algn="just"/>
            <a:endParaRPr lang="cs-CZ" sz="2000" dirty="0"/>
          </a:p>
          <a:p>
            <a:pPr algn="just"/>
            <a:endParaRPr lang="cs-CZ" sz="2000" dirty="0"/>
          </a:p>
          <a:p>
            <a:pPr algn="just"/>
            <a:endParaRPr lang="cs-CZ" sz="2000" dirty="0"/>
          </a:p>
          <a:p>
            <a:pPr algn="just"/>
            <a:endParaRPr lang="cs-CZ" sz="20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227087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58715"/>
          </a:xfrm>
        </p:spPr>
        <p:txBody>
          <a:bodyPr/>
          <a:lstStyle/>
          <a:p>
            <a:pPr algn="ctr"/>
            <a:r>
              <a:rPr lang="cs-CZ" b="1" dirty="0"/>
              <a:t>Řídící výbor 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2071128" y="337351"/>
            <a:ext cx="8596668" cy="6520649"/>
          </a:xfrm>
        </p:spPr>
        <p:txBody>
          <a:bodyPr>
            <a:normAutofit fontScale="55000" lnSpcReduction="20000"/>
          </a:bodyPr>
          <a:lstStyle/>
          <a:p>
            <a:pPr lvl="1" algn="just"/>
            <a:endParaRPr lang="cs-CZ" dirty="0"/>
          </a:p>
          <a:p>
            <a:pPr lvl="1" algn="just"/>
            <a:endParaRPr lang="cs-CZ" dirty="0"/>
          </a:p>
          <a:p>
            <a:pPr lvl="1" algn="just"/>
            <a:endParaRPr lang="cs-CZ" dirty="0"/>
          </a:p>
          <a:p>
            <a:pPr lvl="1" algn="just"/>
            <a:endParaRPr lang="cs-CZ" dirty="0"/>
          </a:p>
          <a:p>
            <a:pPr lvl="1" algn="just"/>
            <a:endParaRPr lang="cs-CZ" dirty="0"/>
          </a:p>
          <a:p>
            <a:pPr marL="457200" lvl="1" indent="0" algn="just">
              <a:buNone/>
            </a:pPr>
            <a:endParaRPr lang="cs-CZ" sz="3200" dirty="0"/>
          </a:p>
          <a:p>
            <a:pPr marL="457200" lvl="1" indent="0" algn="just">
              <a:buNone/>
            </a:pPr>
            <a:endParaRPr lang="cs-CZ" sz="3200" dirty="0"/>
          </a:p>
          <a:p>
            <a:pPr marL="457200" lvl="1" indent="0" algn="just">
              <a:buNone/>
            </a:pPr>
            <a:endParaRPr lang="cs-CZ" sz="3200" dirty="0"/>
          </a:p>
          <a:p>
            <a:pPr marL="457200" lvl="1" indent="0" algn="just">
              <a:buNone/>
            </a:pPr>
            <a:r>
              <a:rPr lang="cs-CZ" sz="3600" dirty="0"/>
              <a:t>Členové</a:t>
            </a:r>
          </a:p>
          <a:p>
            <a:pPr lvl="1" algn="just"/>
            <a:r>
              <a:rPr lang="cs-CZ" sz="3600" dirty="0"/>
              <a:t>Nositel projektu: MAS Sokolovsko o.p.s.: Mgr. Zuzana Odvody, Mgr. Michaela Polláková</a:t>
            </a:r>
          </a:p>
          <a:p>
            <a:pPr lvl="1" algn="just"/>
            <a:r>
              <a:rPr lang="cs-CZ" sz="3600" dirty="0"/>
              <a:t>Kraj: Ing. Stanislav Jambor - Krajský úřad Karlovarského kraje, oddělení vzdělávání a evropských programů  </a:t>
            </a:r>
          </a:p>
          <a:p>
            <a:pPr lvl="1" algn="just"/>
            <a:r>
              <a:rPr lang="cs-CZ" sz="3600" dirty="0"/>
              <a:t>Zřizovatelé škol: Alexandr Terek - předseda ŘV, Renata Oulehlová, Mgr. Luděk Soukup, Mgr. Štěpánka Neubergová, Jana Polívková </a:t>
            </a:r>
          </a:p>
          <a:p>
            <a:pPr lvl="1" algn="just"/>
            <a:r>
              <a:rPr lang="cs-CZ" sz="3600" dirty="0"/>
              <a:t>Vedení škol: Mgr. Jan Kadlec, Mgr. Josef Sekyra, Mgr. Václav Riedl, Bc. Jana </a:t>
            </a:r>
            <a:r>
              <a:rPr lang="cs-CZ" sz="3600" dirty="0" err="1"/>
              <a:t>Hegedüsová</a:t>
            </a:r>
            <a:endParaRPr lang="cs-CZ" sz="3600" dirty="0"/>
          </a:p>
          <a:p>
            <a:pPr lvl="1" algn="just"/>
            <a:r>
              <a:rPr lang="cs-CZ" sz="3600" dirty="0"/>
              <a:t>Učitelé: Mgr. Petra Kovářová, Marcela Davídková</a:t>
            </a:r>
          </a:p>
          <a:p>
            <a:pPr lvl="1" algn="just"/>
            <a:r>
              <a:rPr lang="cs-CZ" sz="3600" dirty="0"/>
              <a:t>Zástupci družin, vychovatelé: Monika </a:t>
            </a:r>
            <a:r>
              <a:rPr lang="cs-CZ" sz="3600" dirty="0" err="1"/>
              <a:t>Birošová</a:t>
            </a:r>
            <a:endParaRPr lang="cs-CZ" sz="3600" dirty="0"/>
          </a:p>
          <a:p>
            <a:pPr algn="just"/>
            <a:endParaRPr lang="cs-CZ" sz="3600" dirty="0"/>
          </a:p>
          <a:p>
            <a:pPr algn="just"/>
            <a:endParaRPr lang="cs-CZ" sz="3200" dirty="0"/>
          </a:p>
          <a:p>
            <a:pPr algn="just"/>
            <a:endParaRPr lang="cs-CZ" sz="2000" dirty="0"/>
          </a:p>
          <a:p>
            <a:pPr algn="just"/>
            <a:endParaRPr lang="cs-CZ" sz="2000" dirty="0"/>
          </a:p>
          <a:p>
            <a:pPr algn="just"/>
            <a:endParaRPr lang="cs-CZ" sz="2000" dirty="0"/>
          </a:p>
          <a:p>
            <a:pPr algn="just"/>
            <a:endParaRPr lang="cs-CZ" sz="2000" dirty="0"/>
          </a:p>
          <a:p>
            <a:pPr algn="just"/>
            <a:endParaRPr lang="cs-CZ" sz="20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65038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58715"/>
          </a:xfrm>
        </p:spPr>
        <p:txBody>
          <a:bodyPr/>
          <a:lstStyle/>
          <a:p>
            <a:pPr algn="ctr"/>
            <a:r>
              <a:rPr lang="cs-CZ" b="1" dirty="0"/>
              <a:t>Řídící výbor 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2275315" y="1770155"/>
            <a:ext cx="8596668" cy="4573047"/>
          </a:xfrm>
        </p:spPr>
        <p:txBody>
          <a:bodyPr>
            <a:normAutofit fontScale="62500" lnSpcReduction="20000"/>
          </a:bodyPr>
          <a:lstStyle/>
          <a:p>
            <a:pPr lvl="1" algn="just"/>
            <a:endParaRPr lang="cs-CZ" sz="2200" dirty="0"/>
          </a:p>
          <a:p>
            <a:pPr algn="just"/>
            <a:endParaRPr lang="cs-CZ" sz="2000" dirty="0"/>
          </a:p>
          <a:p>
            <a:pPr lvl="1" algn="just"/>
            <a:endParaRPr lang="cs-CZ" sz="3200" dirty="0"/>
          </a:p>
          <a:p>
            <a:pPr lvl="1" algn="just"/>
            <a:endParaRPr lang="cs-CZ" sz="3200" dirty="0"/>
          </a:p>
          <a:p>
            <a:pPr lvl="1" algn="just"/>
            <a:endParaRPr lang="cs-CZ" sz="3200" dirty="0"/>
          </a:p>
          <a:p>
            <a:pPr lvl="1" algn="just"/>
            <a:r>
              <a:rPr lang="cs-CZ" sz="3200" dirty="0"/>
              <a:t>Zájmové a neformální vzdělávání: Ing. Renata Kunešová, Bc. Alena </a:t>
            </a:r>
            <a:r>
              <a:rPr lang="cs-CZ" sz="3200" dirty="0" err="1"/>
              <a:t>Otajovičová</a:t>
            </a:r>
            <a:r>
              <a:rPr lang="cs-CZ" sz="3200" dirty="0"/>
              <a:t>, Iva </a:t>
            </a:r>
            <a:r>
              <a:rPr lang="cs-CZ" sz="3200" dirty="0" err="1"/>
              <a:t>Ondrejková</a:t>
            </a:r>
            <a:r>
              <a:rPr lang="cs-CZ" sz="3200" dirty="0"/>
              <a:t>, Martina </a:t>
            </a:r>
            <a:r>
              <a:rPr lang="cs-CZ" sz="3200" dirty="0" err="1"/>
              <a:t>Malečíková</a:t>
            </a:r>
            <a:endParaRPr lang="cs-CZ" sz="3200" dirty="0"/>
          </a:p>
          <a:p>
            <a:pPr lvl="1" algn="just"/>
            <a:r>
              <a:rPr lang="cs-CZ" sz="3200" dirty="0"/>
              <a:t>Zástupci rodičů – Linda Zemanová</a:t>
            </a:r>
          </a:p>
          <a:p>
            <a:pPr lvl="1" algn="just"/>
            <a:r>
              <a:rPr lang="cs-CZ" sz="3200" dirty="0"/>
              <a:t>Zástupce ZUŠ – Mgr. Anna Novotná</a:t>
            </a:r>
          </a:p>
          <a:p>
            <a:pPr lvl="1" algn="just"/>
            <a:r>
              <a:rPr lang="cs-CZ" sz="3200" dirty="0"/>
              <a:t>Zástupce Krajského akčního plánu – Mgr. Eva </a:t>
            </a:r>
            <a:r>
              <a:rPr lang="cs-CZ" sz="3200" dirty="0" err="1"/>
              <a:t>Saligerová</a:t>
            </a:r>
            <a:endParaRPr lang="cs-CZ" sz="3200" dirty="0"/>
          </a:p>
          <a:p>
            <a:pPr lvl="1" algn="just"/>
            <a:r>
              <a:rPr lang="cs-CZ" sz="3200" dirty="0"/>
              <a:t>Konzultant Agentury pro sociální začleňování – Mgr. Hana </a:t>
            </a:r>
            <a:r>
              <a:rPr lang="cs-CZ" sz="3200" dirty="0" err="1"/>
              <a:t>Franzl</a:t>
            </a:r>
            <a:endParaRPr lang="cs-CZ" sz="3200" dirty="0"/>
          </a:p>
          <a:p>
            <a:pPr lvl="1" algn="just"/>
            <a:r>
              <a:rPr lang="cs-CZ" sz="3200" dirty="0"/>
              <a:t>Zástupce Mikroregionu Sokolov – východ – Ing. Miroslav Makovička</a:t>
            </a:r>
          </a:p>
          <a:p>
            <a:pPr algn="just"/>
            <a:endParaRPr lang="cs-CZ" sz="2000" dirty="0"/>
          </a:p>
          <a:p>
            <a:pPr algn="just"/>
            <a:endParaRPr lang="cs-CZ" sz="2000" dirty="0"/>
          </a:p>
          <a:p>
            <a:pPr algn="just"/>
            <a:endParaRPr lang="cs-CZ" sz="2000" dirty="0"/>
          </a:p>
          <a:p>
            <a:pPr algn="just"/>
            <a:endParaRPr lang="cs-CZ" sz="2000" dirty="0"/>
          </a:p>
          <a:p>
            <a:pPr algn="just"/>
            <a:endParaRPr lang="cs-CZ" sz="2000" dirty="0"/>
          </a:p>
          <a:p>
            <a:pPr algn="just"/>
            <a:endParaRPr lang="cs-CZ" sz="2000" dirty="0"/>
          </a:p>
          <a:p>
            <a:pPr algn="just"/>
            <a:endParaRPr lang="cs-CZ" sz="2000" dirty="0"/>
          </a:p>
          <a:p>
            <a:pPr algn="just"/>
            <a:endParaRPr lang="cs-CZ" sz="2000" dirty="0"/>
          </a:p>
          <a:p>
            <a:pPr algn="just"/>
            <a:endParaRPr lang="cs-CZ" sz="20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820140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77334" y="408373"/>
            <a:ext cx="11005680" cy="1260629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/>
              <a:t>Jednání Řídícího výboru</a:t>
            </a:r>
            <a:br>
              <a:rPr lang="cs-CZ" b="1" dirty="0"/>
            </a:br>
            <a:r>
              <a:rPr lang="cs-CZ" b="1" dirty="0"/>
              <a:t>9.5.2017, 27.9.2016, 27.3.2017, 16.10.2017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612300" y="1468315"/>
            <a:ext cx="8596668" cy="457304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sz="2400" dirty="0"/>
              <a:t>        </a:t>
            </a:r>
            <a:endParaRPr lang="cs-CZ" sz="2000" dirty="0"/>
          </a:p>
          <a:p>
            <a:pPr algn="just"/>
            <a:endParaRPr lang="cs-CZ" sz="2000" dirty="0"/>
          </a:p>
          <a:p>
            <a:pPr algn="just"/>
            <a:endParaRPr lang="cs-CZ" sz="2000" dirty="0"/>
          </a:p>
          <a:p>
            <a:pPr algn="just"/>
            <a:endParaRPr lang="cs-CZ" sz="2000" dirty="0"/>
          </a:p>
          <a:p>
            <a:pPr algn="just"/>
            <a:endParaRPr lang="cs-CZ" sz="2000" dirty="0"/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7E247F6-82D1-4CFD-B445-F7A114E302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5496" y="2676617"/>
            <a:ext cx="5575177" cy="418138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FC71906-F2D3-4558-A229-ACC31C1079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9055" y="1669002"/>
            <a:ext cx="5557058" cy="397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443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797666" y="707255"/>
            <a:ext cx="8596668" cy="1333500"/>
          </a:xfrm>
        </p:spPr>
        <p:txBody>
          <a:bodyPr>
            <a:normAutofit/>
          </a:bodyPr>
          <a:lstStyle/>
          <a:p>
            <a:pPr marL="457200" lvl="1" indent="0" algn="ctr">
              <a:buNone/>
            </a:pPr>
            <a:r>
              <a:rPr lang="cs-CZ" sz="40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Workshopy ředitelů základních a mateřských škol </a:t>
            </a:r>
          </a:p>
        </p:txBody>
      </p:sp>
      <p:sp>
        <p:nvSpPr>
          <p:cNvPr id="7" name="Zástupný symbol pro obsah 4">
            <a:extLst>
              <a:ext uri="{FF2B5EF4-FFF2-40B4-BE49-F238E27FC236}">
                <a16:creationId xmlns:a16="http://schemas.microsoft.com/office/drawing/2014/main" id="{2E8071E4-2523-4E1C-B09F-ED32C2D001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 algn="just">
              <a:buNone/>
            </a:pPr>
            <a:endParaRPr lang="cs-CZ" sz="3200" dirty="0"/>
          </a:p>
          <a:p>
            <a:endParaRPr lang="cs-CZ" dirty="0"/>
          </a:p>
        </p:txBody>
      </p:sp>
      <p:sp>
        <p:nvSpPr>
          <p:cNvPr id="8" name="Zástupný symbol pro obsah 4">
            <a:extLst>
              <a:ext uri="{FF2B5EF4-FFF2-40B4-BE49-F238E27FC236}">
                <a16:creationId xmlns:a16="http://schemas.microsoft.com/office/drawing/2014/main" id="{564F5654-8B00-4EB1-823D-5EE34F25B024}"/>
              </a:ext>
            </a:extLst>
          </p:cNvPr>
          <p:cNvSpPr txBox="1">
            <a:spLocks/>
          </p:cNvSpPr>
          <p:nvPr/>
        </p:nvSpPr>
        <p:spPr>
          <a:xfrm>
            <a:off x="677334" y="2228850"/>
            <a:ext cx="8596668" cy="1819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just">
              <a:buFont typeface="Arial"/>
              <a:buNone/>
            </a:pPr>
            <a:endParaRPr lang="cs-CZ" sz="3200"/>
          </a:p>
          <a:p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B11CAF5-B60A-45FF-A429-0A71745F7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163" y="1911254"/>
            <a:ext cx="5756564" cy="3782291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557D3F27-12F4-425F-AE94-A2E3F02EA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6516" y="2836382"/>
            <a:ext cx="5756564" cy="384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542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677334" y="1468315"/>
            <a:ext cx="8596668" cy="457304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cs-CZ" sz="2000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9511060" y="1695972"/>
            <a:ext cx="25791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1. Veřejný workshop</a:t>
            </a:r>
          </a:p>
          <a:p>
            <a:pPr algn="ctr"/>
            <a:r>
              <a:rPr lang="cs-CZ" sz="4000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7. 9. 2016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EEDBED7-7BBE-4134-A333-E4D50688A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374" y="399495"/>
            <a:ext cx="7388628" cy="5539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04905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axa">
  <a:themeElements>
    <a:clrScheme name="Paralaxa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axa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ax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TM03457496[[fn=Paralaxa]]</Template>
  <TotalTime>2847</TotalTime>
  <Words>665</Words>
  <Application>Microsoft Office PowerPoint</Application>
  <PresentationFormat>Širokoúhlá obrazovka</PresentationFormat>
  <Paragraphs>185</Paragraphs>
  <Slides>35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35</vt:i4>
      </vt:variant>
    </vt:vector>
  </HeadingPairs>
  <TitlesOfParts>
    <vt:vector size="41" baseType="lpstr">
      <vt:lpstr>Arial</vt:lpstr>
      <vt:lpstr>Calibri</vt:lpstr>
      <vt:lpstr>Corbel</vt:lpstr>
      <vt:lpstr>Times New Roman</vt:lpstr>
      <vt:lpstr>Wingdings</vt:lpstr>
      <vt:lpstr>Paralaxa</vt:lpstr>
      <vt:lpstr>Místní akční plán  ORP Sokolov</vt:lpstr>
      <vt:lpstr>Program:</vt:lpstr>
      <vt:lpstr>Klíčové aktivity projektu</vt:lpstr>
      <vt:lpstr>Klíčová aktivita  1A) Rozvoj partnerství</vt:lpstr>
      <vt:lpstr>Řídící výbor </vt:lpstr>
      <vt:lpstr>Řídící výbor </vt:lpstr>
      <vt:lpstr>Jednání Řídícího výboru 9.5.2017, 27.9.2016, 27.3.2017, 16.10.2017</vt:lpstr>
      <vt:lpstr> Workshopy ředitelů základních a mateřských škol </vt:lpstr>
      <vt:lpstr>Prezentace aplikace PowerPoint</vt:lpstr>
      <vt:lpstr>Klíčová aktivita 1B) Dohoda o prioritách </vt:lpstr>
      <vt:lpstr>Klíčová aktivita  1c) Akční plánování </vt:lpstr>
      <vt:lpstr>PS Předškolní vzdělávání </vt:lpstr>
      <vt:lpstr>PS INKLUZE</vt:lpstr>
      <vt:lpstr>PS ČTENÁŘSKÁ A MATEMATICKÁ GRAMOTNOST</vt:lpstr>
      <vt:lpstr>PS VOLNÝ ČAS,  ROZVOJ KULTURNÍHO POVĚDOMÍ</vt:lpstr>
      <vt:lpstr>Akční plán      </vt:lpstr>
      <vt:lpstr> Klíčová aktivita 1D) Budování znalostních kapacit </vt:lpstr>
      <vt:lpstr>   Panelová diskuze Společné vzdělávání  8. 11. 2016   </vt:lpstr>
      <vt:lpstr> Kurz Kritické myšlení se zaměřením na čtenářskou a matematickou gramotnost  28. - 30. 11. 2016 </vt:lpstr>
      <vt:lpstr>  Seminář NTC Learning 28. 2. 2017  </vt:lpstr>
      <vt:lpstr>  Kurz Strategické plánování, projektové řízení 7. 3. 2017  </vt:lpstr>
      <vt:lpstr>   Kurz Leadership, RLZ, komunikace  8. 3. 2017 Kurz Kariérové poradenství 9. 3. 2017   </vt:lpstr>
      <vt:lpstr>      Stáž a seminář  Vzdělávání  dětí s autismem a kombinovaným postižení  21. 3. a 6. 4. 2017    </vt:lpstr>
      <vt:lpstr> Kurz první pomoci 9. 10. 2017  </vt:lpstr>
      <vt:lpstr>  Seminář Emoční sebeobrana pro učitele  13. 6. 2017  </vt:lpstr>
      <vt:lpstr>Dopravní výchova 25. 5. 2017 </vt:lpstr>
      <vt:lpstr> Stáž v lesní školce Svatošky  15. 6. a 20. 9. 2017 </vt:lpstr>
      <vt:lpstr> Systematický úvod do problematiky nadání 1. 9. 2017 Rozvoj nadaného žáka v běžné škole 16. 11. 2017 </vt:lpstr>
      <vt:lpstr> Seminář s ČŠI  5. 10. 2017 </vt:lpstr>
      <vt:lpstr> Práce s problematickým třídním kolektivem 20. 11. 2017 </vt:lpstr>
      <vt:lpstr> Hodnotový učitel  24. 11. 2017 </vt:lpstr>
      <vt:lpstr>Klíčová aktivita 2) Evaluace</vt:lpstr>
      <vt:lpstr>Klíčová aktivita 3) Řízení MAP</vt:lpstr>
      <vt:lpstr>MAP II a implementace</vt:lpstr>
      <vt:lpstr>Příjemnou zábavu a  dobrou chuť 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Místní akční plán  ORP Kraslice</dc:title>
  <dc:creator>Zuzana Odvody</dc:creator>
  <cp:lastModifiedBy>Zuzana Odvody</cp:lastModifiedBy>
  <cp:revision>64</cp:revision>
  <dcterms:created xsi:type="dcterms:W3CDTF">2017-06-08T09:02:40Z</dcterms:created>
  <dcterms:modified xsi:type="dcterms:W3CDTF">2017-11-27T11:03:24Z</dcterms:modified>
</cp:coreProperties>
</file>