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32"/>
  </p:notesMasterIdLst>
  <p:sldIdLst>
    <p:sldId id="256" r:id="rId2"/>
    <p:sldId id="269" r:id="rId3"/>
    <p:sldId id="257" r:id="rId4"/>
    <p:sldId id="258" r:id="rId5"/>
    <p:sldId id="288" r:id="rId6"/>
    <p:sldId id="273" r:id="rId7"/>
    <p:sldId id="272" r:id="rId8"/>
    <p:sldId id="261" r:id="rId9"/>
    <p:sldId id="262" r:id="rId10"/>
    <p:sldId id="275" r:id="rId11"/>
    <p:sldId id="259" r:id="rId12"/>
    <p:sldId id="260" r:id="rId13"/>
    <p:sldId id="289" r:id="rId14"/>
    <p:sldId id="276" r:id="rId15"/>
    <p:sldId id="263" r:id="rId16"/>
    <p:sldId id="264" r:id="rId17"/>
    <p:sldId id="280" r:id="rId18"/>
    <p:sldId id="277" r:id="rId19"/>
    <p:sldId id="278" r:id="rId20"/>
    <p:sldId id="279" r:id="rId21"/>
    <p:sldId id="282" r:id="rId22"/>
    <p:sldId id="281" r:id="rId23"/>
    <p:sldId id="284" r:id="rId24"/>
    <p:sldId id="283" r:id="rId25"/>
    <p:sldId id="285" r:id="rId26"/>
    <p:sldId id="286" r:id="rId27"/>
    <p:sldId id="267" r:id="rId28"/>
    <p:sldId id="268" r:id="rId29"/>
    <p:sldId id="270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134D6-CA43-4DD8-B3C7-893971758933}" type="datetimeFigureOut">
              <a:rPr lang="cs-CZ" smtClean="0"/>
              <a:t>20.11.2017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81228-D5E0-4E4C-9306-E377271332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22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7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578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62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60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47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10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9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1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3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4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9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7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7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1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8746" y="2404534"/>
            <a:ext cx="9293469" cy="1646302"/>
          </a:xfrm>
        </p:spPr>
        <p:txBody>
          <a:bodyPr/>
          <a:lstStyle/>
          <a:p>
            <a:pPr algn="ctr"/>
            <a:r>
              <a:rPr lang="cs-CZ" dirty="0"/>
              <a:t>Místní akční plán </a:t>
            </a:r>
            <a:br>
              <a:rPr lang="cs-CZ" dirty="0"/>
            </a:br>
            <a:r>
              <a:rPr lang="cs-CZ" dirty="0"/>
              <a:t>ORP Kraslice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45380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sz="5700" b="1" dirty="0"/>
              <a:t>Závěrečné setkání </a:t>
            </a:r>
          </a:p>
          <a:p>
            <a:pPr algn="ctr"/>
            <a:r>
              <a:rPr lang="cs-CZ" sz="2800" b="1" dirty="0"/>
              <a:t>22. 11. 2017 </a:t>
            </a:r>
          </a:p>
          <a:p>
            <a:pPr algn="ctr"/>
            <a:r>
              <a:rPr lang="cs-CZ" sz="2800" b="1" dirty="0"/>
              <a:t>Kulturní dům Kraslice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2" y="535100"/>
            <a:ext cx="5747239" cy="1144230"/>
          </a:xfrm>
          <a:prstGeom prst="rect">
            <a:avLst/>
          </a:prstGeom>
        </p:spPr>
      </p:pic>
      <p:pic>
        <p:nvPicPr>
          <p:cNvPr id="7" name="Picture 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252" y="6026203"/>
            <a:ext cx="6613768" cy="2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logo-mal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613" y="5765420"/>
            <a:ext cx="1362032" cy="8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64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dirty="0"/>
              <a:t>Setkání aktérů ve vzdělávání dětí a žáků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marL="457200" lvl="1" indent="0" algn="ctr">
              <a:buNone/>
            </a:pPr>
            <a:r>
              <a:rPr lang="cs-CZ" sz="4400" dirty="0"/>
              <a:t>10. 1. 2017 a 12. 6. 2017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B92A33-038E-458D-AAC6-51430B5C4DA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6" y="2724150"/>
            <a:ext cx="6448424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7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Klíčová aktivita 1B) Dohoda o prioritách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 fontScale="92500"/>
          </a:bodyPr>
          <a:lstStyle/>
          <a:p>
            <a:endParaRPr lang="cs-CZ" sz="2400" dirty="0"/>
          </a:p>
          <a:p>
            <a:pPr algn="just"/>
            <a:r>
              <a:rPr lang="cs-CZ" sz="2400" b="1" dirty="0"/>
              <a:t>Finální dokument MAP</a:t>
            </a:r>
            <a:endParaRPr lang="cs-CZ" sz="2400" dirty="0"/>
          </a:p>
          <a:p>
            <a:pPr lvl="1" algn="just"/>
            <a:r>
              <a:rPr lang="cs-CZ" sz="2400" b="1" dirty="0"/>
              <a:t>SWOT3 analýza </a:t>
            </a:r>
            <a:r>
              <a:rPr lang="cs-CZ" sz="2400" dirty="0"/>
              <a:t>– dostupná na webu projektu</a:t>
            </a:r>
          </a:p>
          <a:p>
            <a:pPr algn="just"/>
            <a:r>
              <a:rPr lang="cs-CZ" sz="2400" b="1" dirty="0"/>
              <a:t>Strategický rámec </a:t>
            </a:r>
            <a:r>
              <a:rPr lang="cs-CZ" sz="2400" dirty="0"/>
              <a:t>– verze 1.0 k 23. 9. 2016, verze 2.0 </a:t>
            </a:r>
          </a:p>
          <a:p>
            <a:pPr marL="0" indent="0" algn="just">
              <a:buNone/>
            </a:pPr>
            <a:r>
              <a:rPr lang="cs-CZ" sz="2400" dirty="0"/>
              <a:t>	k 23. 3. 2017, verze 3.0 k 12. 10. 2017</a:t>
            </a:r>
          </a:p>
          <a:p>
            <a:pPr algn="just"/>
            <a:r>
              <a:rPr lang="cs-CZ" sz="2400" b="1" dirty="0"/>
              <a:t>Investiční priority </a:t>
            </a:r>
            <a:r>
              <a:rPr lang="cs-CZ" sz="2400" dirty="0"/>
              <a:t>– aktualizovány vždy v rámci aktualizace Strategického rámce, nutná provázanost na měkké aktivity</a:t>
            </a:r>
          </a:p>
          <a:p>
            <a:pPr algn="just"/>
            <a:r>
              <a:rPr lang="cs-CZ" sz="2400" dirty="0"/>
              <a:t>Další dokumenty: </a:t>
            </a:r>
            <a:r>
              <a:rPr lang="cs-CZ" sz="2400" b="1" dirty="0"/>
              <a:t>Popis fungování MAP, Seznam relevantních aktérů, Komunikační strategie MAP, Akční plán, Přenos </a:t>
            </a:r>
            <a:r>
              <a:rPr lang="cs-CZ" sz="2400" b="1" dirty="0" err="1"/>
              <a:t>info</a:t>
            </a:r>
            <a:r>
              <a:rPr lang="cs-CZ" sz="2400" b="1" dirty="0"/>
              <a:t> KAP – MAP, Evaluační zpráva průběžná, Evaluační zpráva závěrečná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76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2570285"/>
            <a:ext cx="8596668" cy="1868365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/>
              <a:t>Klíčová aktivita </a:t>
            </a:r>
            <a:br>
              <a:rPr lang="cs-CZ" sz="4800" b="1" dirty="0"/>
            </a:br>
            <a:r>
              <a:rPr lang="cs-CZ" sz="4800" b="1" dirty="0"/>
              <a:t>1C) Akční plánování</a:t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5486400"/>
            <a:ext cx="8596668" cy="5549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871928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Pracovní skupiny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190625"/>
            <a:ext cx="8596668" cy="4850737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cs-CZ" sz="2800" b="1" dirty="0"/>
              <a:t>PS Předškolní vzdělávání</a:t>
            </a:r>
          </a:p>
          <a:p>
            <a:pPr marL="457200" lvl="1" indent="0" algn="ctr">
              <a:buNone/>
            </a:pPr>
            <a:r>
              <a:rPr lang="cs-CZ" sz="2200" dirty="0"/>
              <a:t>(24. 10. 2016, 23. 1. 2017, 22. 11. 2017)</a:t>
            </a:r>
          </a:p>
          <a:p>
            <a:pPr marL="457200" lvl="1" indent="0">
              <a:buNone/>
            </a:pPr>
            <a:r>
              <a:rPr lang="cs-CZ" sz="2200" dirty="0"/>
              <a:t>Členové: </a:t>
            </a:r>
          </a:p>
          <a:p>
            <a:pPr marL="457200" lvl="1" indent="0">
              <a:buNone/>
            </a:pPr>
            <a:endParaRPr lang="cs-CZ" sz="2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97" y="2865337"/>
            <a:ext cx="6014335" cy="3641995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E59E4BF-F36D-478B-9A30-939C4A68E906}"/>
              </a:ext>
            </a:extLst>
          </p:cNvPr>
          <p:cNvGraphicFramePr>
            <a:graphicFrameLocks noGrp="1"/>
          </p:cNvGraphicFramePr>
          <p:nvPr/>
        </p:nvGraphicFramePr>
        <p:xfrm>
          <a:off x="798990" y="2663306"/>
          <a:ext cx="3613807" cy="4254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3807">
                  <a:extLst>
                    <a:ext uri="{9D8B030D-6E8A-4147-A177-3AD203B41FA5}">
                      <a16:colId xmlns:a16="http://schemas.microsoft.com/office/drawing/2014/main" val="2717560604"/>
                    </a:ext>
                  </a:extLst>
                </a:gridCol>
              </a:tblGrid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Bc.Yvetta</a:t>
                      </a:r>
                      <a:r>
                        <a:rPr lang="cs-CZ" sz="1800" dirty="0">
                          <a:effectLst/>
                        </a:rPr>
                        <a:t> Lorencová - MŠ Kraslice, U Elektrárny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174602203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Bc. Dagmar Malečková - MŠ Kraslice, Barvířská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230910972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Jana Dvořáková - MŠ Kraslice, Lipová cesta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015961253"/>
                  </a:ext>
                </a:extLst>
              </a:tr>
              <a:tr h="5765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Hana </a:t>
                      </a:r>
                      <a:r>
                        <a:rPr lang="cs-CZ" sz="1800" dirty="0" err="1">
                          <a:effectLst/>
                        </a:rPr>
                        <a:t>Sámková</a:t>
                      </a:r>
                      <a:r>
                        <a:rPr lang="cs-CZ" sz="1800" dirty="0">
                          <a:effectLst/>
                        </a:rPr>
                        <a:t> - MŠ Kraslice, </a:t>
                      </a:r>
                      <a:r>
                        <a:rPr lang="cs-CZ" sz="1800" dirty="0" err="1">
                          <a:effectLst/>
                        </a:rPr>
                        <a:t>B.Němcové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610685399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Soňa Stará - MŠ Rotava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77109787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Jan Jiroušek – Člověk v tísni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379928839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Ing. Denisa Dubšová – MÚ Kraslice</a:t>
                      </a:r>
                      <a:endParaRPr lang="cs-CZ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652135427"/>
                  </a:ext>
                </a:extLst>
              </a:tr>
              <a:tr h="3661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Lucie Gabčová - SŠ, ZŠ a MŠ Kraslice</a:t>
                      </a:r>
                      <a:endParaRPr lang="cs-CZ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8319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20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409854"/>
            <a:ext cx="8596668" cy="55217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Pracovní skupiny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083077"/>
            <a:ext cx="8596668" cy="4958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PS Základní školní vzdělávání </a:t>
            </a:r>
          </a:p>
          <a:p>
            <a:pPr marL="0" indent="0">
              <a:buNone/>
            </a:pPr>
            <a:r>
              <a:rPr lang="cs-CZ" sz="2000" dirty="0"/>
              <a:t>(31. 10. 2016, 23. 1. 2017, 22. 10. 2017)</a:t>
            </a:r>
          </a:p>
        </p:txBody>
      </p:sp>
      <p:pic>
        <p:nvPicPr>
          <p:cNvPr id="6" name="Obrázek 5" descr="D:\MAP\MAP ORP KRASLICE\pracovní skupiny\PS Základní vzdělání\foto 31.10.2016\P1090184.JPG">
            <a:extLst>
              <a:ext uri="{FF2B5EF4-FFF2-40B4-BE49-F238E27FC236}">
                <a16:creationId xmlns:a16="http://schemas.microsoft.com/office/drawing/2014/main" id="{E3045E32-458A-4C60-BFA6-7F2FDFC883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6" y="2577483"/>
            <a:ext cx="5548544" cy="40970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6719813-F3BE-451C-9C3E-2998E6BA3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104872"/>
              </p:ext>
            </p:extLst>
          </p:nvPr>
        </p:nvGraphicFramePr>
        <p:xfrm>
          <a:off x="6225878" y="1014138"/>
          <a:ext cx="3309210" cy="5603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9210">
                  <a:extLst>
                    <a:ext uri="{9D8B030D-6E8A-4147-A177-3AD203B41FA5}">
                      <a16:colId xmlns:a16="http://schemas.microsoft.com/office/drawing/2014/main" val="4103027649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PS 2 Základní školní vzdělávání a další vzdělávání 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11579214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Mgr. Jana Klvačová - ZŠ Kraslice, Opletalova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409162244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Mgr. Iva Sokolová - ZŠ Kraslice, Opletalova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94344880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Mgr. Renata Valenová - ZŠ Kraslice, Opletalova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76570461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Mgr. Ivana Pečenková – ZŠ a MŠ Oloví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401717234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Tereza </a:t>
                      </a:r>
                      <a:r>
                        <a:rPr lang="cs-CZ" sz="2000" dirty="0" err="1">
                          <a:effectLst/>
                        </a:rPr>
                        <a:t>Flaková</a:t>
                      </a:r>
                      <a:r>
                        <a:rPr lang="cs-CZ" sz="2000" dirty="0">
                          <a:effectLst/>
                        </a:rPr>
                        <a:t> – </a:t>
                      </a:r>
                      <a:r>
                        <a:rPr lang="cs-CZ" sz="2000" dirty="0" err="1">
                          <a:effectLst/>
                        </a:rPr>
                        <a:t>ČvT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95089904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Mgr. Věra Habartová - SŠ, ZŠ a MŠ Kraslice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16111699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Mgr. Zdeněk Pečenka - SŠ, ZŠ a MŠ Kraslice</a:t>
                      </a:r>
                      <a:endParaRPr lang="cs-C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413597715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Ing. Denisa </a:t>
                      </a:r>
                      <a:r>
                        <a:rPr lang="cs-CZ" sz="2000" dirty="0" err="1">
                          <a:effectLst/>
                        </a:rPr>
                        <a:t>Dubšová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88787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70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Akční plán</a:t>
            </a:r>
            <a:r>
              <a:rPr lang="cs-CZ" dirty="0"/>
              <a:t>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00175"/>
            <a:ext cx="8596668" cy="5045013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cs-CZ" sz="2900" dirty="0"/>
              <a:t>neinvestiční aktivity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900" dirty="0"/>
              <a:t>Aktivity škol – </a:t>
            </a:r>
            <a:r>
              <a:rPr lang="cs-CZ" sz="3400" b="1" dirty="0"/>
              <a:t>šablony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3400" b="1" dirty="0"/>
              <a:t>Aktivity spolupráce</a:t>
            </a:r>
          </a:p>
          <a:p>
            <a:pPr marL="457200" lvl="1" indent="0" algn="just">
              <a:buNone/>
            </a:pPr>
            <a:r>
              <a:rPr lang="cs-CZ" sz="2900" dirty="0"/>
              <a:t>1. Sdílení zkušeností pedagogů MŠ a ZŠ, příp. dalších subjektů ve vzdělávání dětí a žáků včetně ŠPP, PPP, apod. včetně zřizovatelů</a:t>
            </a:r>
          </a:p>
          <a:p>
            <a:pPr marL="457200" lvl="1" indent="0" algn="just">
              <a:buNone/>
            </a:pPr>
            <a:r>
              <a:rPr lang="cs-CZ" sz="2900" dirty="0"/>
              <a:t>2. Společné aktivity v rámci polytechnického vzdělávání, </a:t>
            </a:r>
            <a:r>
              <a:rPr lang="cs-CZ" sz="2900" dirty="0" err="1"/>
              <a:t>enviro</a:t>
            </a:r>
            <a:r>
              <a:rPr lang="cs-CZ" sz="2900" dirty="0"/>
              <a:t>, věda</a:t>
            </a:r>
          </a:p>
          <a:p>
            <a:pPr marL="457200" lvl="1" indent="0" algn="just">
              <a:buNone/>
            </a:pPr>
            <a:r>
              <a:rPr lang="cs-CZ" sz="2900" dirty="0"/>
              <a:t>3. Sportovní aktivity dle ročních období</a:t>
            </a:r>
          </a:p>
          <a:p>
            <a:pPr marL="457200" lvl="1" indent="0" algn="just">
              <a:buNone/>
            </a:pPr>
            <a:r>
              <a:rPr lang="cs-CZ" sz="2900" dirty="0"/>
              <a:t>4. Zdravý životní styl, bezpečnost</a:t>
            </a:r>
          </a:p>
          <a:p>
            <a:pPr marL="457200" lvl="1" indent="0" algn="just">
              <a:buNone/>
            </a:pPr>
            <a:r>
              <a:rPr lang="cs-CZ" sz="2900" dirty="0"/>
              <a:t>5. Volba povolání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900" dirty="0"/>
              <a:t>Ostatní projektové záměry</a:t>
            </a:r>
          </a:p>
          <a:p>
            <a:pPr marL="457200" lvl="1" indent="0" algn="just">
              <a:buNone/>
            </a:pPr>
            <a:endParaRPr lang="cs-CZ" sz="2400" dirty="0"/>
          </a:p>
          <a:p>
            <a:pPr algn="just"/>
            <a:r>
              <a:rPr lang="cs-CZ" sz="3400" b="1" dirty="0"/>
              <a:t>Finální dokument MAP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286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Klíčová aktivita 1D) Budování znalostních kapacit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809135"/>
            <a:ext cx="8596668" cy="423222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cs-CZ" sz="24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400" b="1" dirty="0"/>
              <a:t>Identifikace pedagogických lídrů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400" b="1" dirty="0"/>
              <a:t>Vzdělávací aktivity</a:t>
            </a:r>
          </a:p>
          <a:p>
            <a:pPr marL="457200" lvl="1" indent="0" algn="just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830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Panelová diskuze Společné vzdělávání </a:t>
            </a:r>
            <a:br>
              <a:rPr lang="cs-CZ" b="1" dirty="0"/>
            </a:br>
            <a:r>
              <a:rPr lang="cs-CZ" b="1" dirty="0"/>
              <a:t>8. 11. 2016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2201662"/>
            <a:ext cx="8596668" cy="3839700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0AB250-2C8D-4E70-BEB5-18EF38EC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50996"/>
            <a:ext cx="6627919" cy="45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48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2139517"/>
            <a:ext cx="8596668" cy="4332303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956A40-88A4-405B-A336-DF138DB299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35" y="2482403"/>
            <a:ext cx="6247956" cy="364653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C9A497F-3313-473F-8B45-397AD9C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29917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Kurz Kritické myšlení se zaměřením na čtenářskou a matematickou gramotnost </a:t>
            </a:r>
            <a:br>
              <a:rPr lang="cs-CZ" b="1" dirty="0"/>
            </a:br>
            <a:r>
              <a:rPr lang="cs-CZ" b="1" dirty="0"/>
              <a:t>30. 11. 2016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936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09491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Seminář Augmentativní a alternativní komunikace 15. 2.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8474" y="1809135"/>
            <a:ext cx="10035226" cy="4232227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2200" dirty="0"/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C5CCD2F2-E78B-47DC-AC86-FE9ED436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49" y="1635113"/>
            <a:ext cx="6721036" cy="50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8746" y="2404534"/>
            <a:ext cx="9293469" cy="691091"/>
          </a:xfrm>
        </p:spPr>
        <p:txBody>
          <a:bodyPr/>
          <a:lstStyle/>
          <a:p>
            <a:pPr algn="ctr"/>
            <a:r>
              <a:rPr lang="cs-CZ" dirty="0"/>
              <a:t>Program: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3356408"/>
            <a:ext cx="7766936" cy="1791324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cs-CZ" sz="2400" b="1" dirty="0"/>
              <a:t>O projektu</a:t>
            </a:r>
          </a:p>
          <a:p>
            <a:pPr marL="457200" indent="-457200" algn="l">
              <a:buAutoNum type="arabicPeriod"/>
            </a:pPr>
            <a:r>
              <a:rPr lang="cs-CZ" sz="2400" b="1" dirty="0"/>
              <a:t>Co nás čeká v následujících letech</a:t>
            </a:r>
          </a:p>
          <a:p>
            <a:pPr marL="457200" indent="-457200" algn="l">
              <a:buAutoNum type="arabicPeriod"/>
            </a:pPr>
            <a:r>
              <a:rPr lang="cs-CZ" sz="2400" b="1" dirty="0"/>
              <a:t>Diskuze – volná forma, neformální část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2" y="535100"/>
            <a:ext cx="5747239" cy="1144230"/>
          </a:xfrm>
          <a:prstGeom prst="rect">
            <a:avLst/>
          </a:prstGeom>
        </p:spPr>
      </p:pic>
      <p:pic>
        <p:nvPicPr>
          <p:cNvPr id="7" name="Picture 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252" y="6026203"/>
            <a:ext cx="6613768" cy="2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logo-mal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613" y="5765420"/>
            <a:ext cx="1362032" cy="8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91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E46EB7-4B72-4BC8-8B95-F7A953697C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19" y="1145458"/>
            <a:ext cx="5760720" cy="324040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Kurz Strategické plánování, projektové řízení 7. 3.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87F5B7C-C41D-4875-8951-A9717278144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" y="3302817"/>
            <a:ext cx="5752407" cy="32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097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Kurz Leadership, RLZ, komunikace </a:t>
            </a:r>
            <a:br>
              <a:rPr lang="cs-CZ" b="1" dirty="0"/>
            </a:br>
            <a:r>
              <a:rPr lang="cs-CZ" b="1" dirty="0"/>
              <a:t>8. 3. 2017</a:t>
            </a:r>
            <a:br>
              <a:rPr lang="cs-CZ" b="1" dirty="0"/>
            </a:br>
            <a:r>
              <a:rPr lang="cs-CZ" b="1" dirty="0"/>
              <a:t>Kurz Kariérové poradenství 9. 3. 2017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9183F72-1BBC-46D8-B7D0-09A5E9A016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15" y="2306984"/>
            <a:ext cx="6710810" cy="429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Kurz první pomoci 15. 5. a 9. 10.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B016E1F9-BD78-4733-81A3-97134B686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6" y="1419225"/>
            <a:ext cx="5689598" cy="32003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F35685-326D-4C01-ABCB-974794458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429000"/>
            <a:ext cx="6129866" cy="3448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870782-A242-4C18-BCDA-59BD6529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4" y="1709737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5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Seminář Emoční sebeobrana pro učitele </a:t>
            </a:r>
            <a:br>
              <a:rPr lang="cs-CZ" b="1" dirty="0"/>
            </a:br>
            <a:r>
              <a:rPr lang="cs-CZ" b="1" dirty="0"/>
              <a:t>22. 5. 2017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887E0A7-37F3-47A6-A2B7-8FC6D15AD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997" y="1809750"/>
            <a:ext cx="7524044" cy="4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26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057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Dopravní výchova 6. – 9. 11.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260CCD5-4E4B-4F6A-A273-33F6168B4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337718"/>
            <a:ext cx="7096125" cy="5320360"/>
          </a:xfrm>
        </p:spPr>
      </p:pic>
    </p:spTree>
    <p:extLst>
      <p:ext uri="{BB962C8B-B14F-4D97-AF65-F5344CB8AC3E}">
        <p14:creationId xmlns:p14="http://schemas.microsoft.com/office/powerpoint/2010/main" val="466232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Práce s problematickým třídním kolektivem 20. 11.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1FF915A-2184-4820-BEA1-775164474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46" y="1864768"/>
            <a:ext cx="7968103" cy="4482058"/>
          </a:xfrm>
        </p:spPr>
      </p:pic>
    </p:spTree>
    <p:extLst>
      <p:ext uri="{BB962C8B-B14F-4D97-AF65-F5344CB8AC3E}">
        <p14:creationId xmlns:p14="http://schemas.microsoft.com/office/powerpoint/2010/main" val="3700661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Hodnotový učitel</a:t>
            </a:r>
            <a:br>
              <a:rPr lang="cs-CZ" b="1" dirty="0"/>
            </a:br>
            <a:r>
              <a:rPr lang="cs-CZ" b="1" dirty="0"/>
              <a:t> 23. 11. 2017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A542259-A6E4-45C6-9B5D-B683CF077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02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r>
              <a:rPr lang="cs-CZ" b="1" dirty="0"/>
              <a:t>Klíčová aktivita 2) Evaluace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800" dirty="0"/>
              <a:t>Průběžná sebehodnotící zpráva (3/2017) – dostupná na webu projektu</a:t>
            </a:r>
          </a:p>
          <a:p>
            <a:pPr algn="just"/>
            <a:r>
              <a:rPr lang="cs-CZ" sz="2800" dirty="0"/>
              <a:t>Závěrečná sebehodnotící zpráva (11/2017)</a:t>
            </a:r>
          </a:p>
          <a:p>
            <a:pPr algn="just"/>
            <a:endParaRPr lang="cs-CZ" sz="2800" dirty="0"/>
          </a:p>
          <a:p>
            <a:pPr marL="0" indent="0" algn="just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590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r>
              <a:rPr lang="cs-CZ" b="1" dirty="0"/>
              <a:t>Klíčová aktivita 3) Řízení MAP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800" dirty="0"/>
              <a:t>Funkční aparát MAP (Řídící výbor, pracovní skupiny, aktéři, komunita, realizátor projektu)</a:t>
            </a:r>
          </a:p>
          <a:p>
            <a:pPr algn="just"/>
            <a:r>
              <a:rPr lang="cs-CZ" sz="2800" dirty="0"/>
              <a:t>Popis fungování MAP/Principy MAP – dostupný na webu projektu</a:t>
            </a:r>
          </a:p>
          <a:p>
            <a:pPr algn="just"/>
            <a:r>
              <a:rPr lang="cs-CZ" sz="2800" dirty="0"/>
              <a:t>Komunikační strategie – dostupný na webu projektu</a:t>
            </a:r>
          </a:p>
          <a:p>
            <a:pPr algn="just"/>
            <a:r>
              <a:rPr lang="cs-CZ" sz="2800" dirty="0"/>
              <a:t>Seznam relevantních aktérů – dostupný na webu</a:t>
            </a:r>
          </a:p>
        </p:txBody>
      </p:sp>
    </p:spTree>
    <p:extLst>
      <p:ext uri="{BB962C8B-B14F-4D97-AF65-F5344CB8AC3E}">
        <p14:creationId xmlns:p14="http://schemas.microsoft.com/office/powerpoint/2010/main" val="342888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696" y="2557801"/>
            <a:ext cx="9293469" cy="1028611"/>
          </a:xfrm>
        </p:spPr>
        <p:txBody>
          <a:bodyPr/>
          <a:lstStyle/>
          <a:p>
            <a:pPr algn="ctr"/>
            <a:r>
              <a:rPr lang="cs-CZ" dirty="0"/>
              <a:t>MAP II a implementace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2" y="535100"/>
            <a:ext cx="5747239" cy="1144230"/>
          </a:xfrm>
          <a:prstGeom prst="rect">
            <a:avLst/>
          </a:prstGeom>
        </p:spPr>
      </p:pic>
      <p:pic>
        <p:nvPicPr>
          <p:cNvPr id="7" name="Picture 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252" y="6026203"/>
            <a:ext cx="6613768" cy="2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logo-mal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613" y="5765420"/>
            <a:ext cx="1362032" cy="8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70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/>
              <a:t>Klíčové aktivity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1.</a:t>
            </a:r>
            <a:r>
              <a:rPr lang="cs-CZ" sz="2000" dirty="0"/>
              <a:t> </a:t>
            </a:r>
            <a:r>
              <a:rPr lang="cs-CZ" sz="2000" b="1" dirty="0"/>
              <a:t>Akční plánování</a:t>
            </a:r>
          </a:p>
          <a:p>
            <a:pPr lvl="1" algn="just"/>
            <a:r>
              <a:rPr lang="cs-CZ" sz="2000" dirty="0"/>
              <a:t>A) Rozvoj partnerství</a:t>
            </a:r>
          </a:p>
          <a:p>
            <a:pPr lvl="1" algn="just"/>
            <a:r>
              <a:rPr lang="cs-CZ" sz="2000" dirty="0"/>
              <a:t>B) Dohoda o prioritách</a:t>
            </a:r>
          </a:p>
          <a:p>
            <a:pPr lvl="1" algn="just"/>
            <a:r>
              <a:rPr lang="cs-CZ" sz="2000" dirty="0"/>
              <a:t>C) Akční plánování</a:t>
            </a:r>
          </a:p>
          <a:p>
            <a:pPr lvl="1" algn="just"/>
            <a:r>
              <a:rPr lang="cs-CZ" sz="2000" dirty="0"/>
              <a:t>D) Budování znalostních kapacit</a:t>
            </a:r>
          </a:p>
          <a:p>
            <a:pPr marL="342900" lvl="1" indent="-342900" algn="just"/>
            <a:r>
              <a:rPr lang="cs-CZ" sz="2000" b="1" dirty="0"/>
              <a:t>2.  Evaluace</a:t>
            </a:r>
          </a:p>
          <a:p>
            <a:pPr marL="342900" lvl="1" indent="-342900" algn="just"/>
            <a:r>
              <a:rPr lang="cs-CZ" sz="2000" b="1" dirty="0"/>
              <a:t>3. Řízení MAP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2708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696" y="2557801"/>
            <a:ext cx="9293469" cy="1028611"/>
          </a:xfrm>
        </p:spPr>
        <p:txBody>
          <a:bodyPr/>
          <a:lstStyle/>
          <a:p>
            <a:pPr algn="ctr"/>
            <a:r>
              <a:rPr lang="cs-CZ" dirty="0"/>
              <a:t>Dobrou chuť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cs-CZ" sz="2800" b="1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2" y="535100"/>
            <a:ext cx="5747239" cy="1144230"/>
          </a:xfrm>
          <a:prstGeom prst="rect">
            <a:avLst/>
          </a:prstGeom>
        </p:spPr>
      </p:pic>
      <p:pic>
        <p:nvPicPr>
          <p:cNvPr id="7" name="Picture 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252" y="6026203"/>
            <a:ext cx="6613768" cy="2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logo-mal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613" y="5765420"/>
            <a:ext cx="1362032" cy="8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1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91609" y="2214561"/>
            <a:ext cx="8731077" cy="233362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/>
              <a:t>Klíčová aktivita </a:t>
            </a:r>
            <a:br>
              <a:rPr lang="cs-CZ" sz="6000" b="1" dirty="0"/>
            </a:br>
            <a:r>
              <a:rPr lang="cs-CZ" sz="6000" b="1" dirty="0"/>
              <a:t>1A) Rozvoj partnerství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790575"/>
            <a:ext cx="8596668" cy="47625"/>
          </a:xfrm>
        </p:spPr>
        <p:txBody>
          <a:bodyPr>
            <a:normAutofit fontScale="25000" lnSpcReduction="20000"/>
          </a:bodyPr>
          <a:lstStyle/>
          <a:p>
            <a:pPr marL="457200" lvl="1" indent="0" algn="ctr">
              <a:buNone/>
            </a:pPr>
            <a:endParaRPr lang="cs-CZ" sz="2200" dirty="0"/>
          </a:p>
          <a:p>
            <a:pPr lvl="7" algn="just"/>
            <a:endParaRPr lang="cs-CZ" sz="14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70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b="1" dirty="0"/>
              <a:t>Řídící výbor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Členové:</a:t>
            </a:r>
          </a:p>
          <a:p>
            <a:pPr lvl="1" algn="just"/>
            <a:r>
              <a:rPr lang="cs-CZ" dirty="0"/>
              <a:t>Nositel projektu: MAS Sokolovsko o.p.s.: Mgr. Zuzana Odvody</a:t>
            </a:r>
          </a:p>
          <a:p>
            <a:pPr lvl="1" algn="just"/>
            <a:r>
              <a:rPr lang="cs-CZ" dirty="0"/>
              <a:t>Kraj: Ing. Stanislav Jambor - Krajský úřad Karlovarského kraje, oddělení vzdělávání a evropských programů  </a:t>
            </a:r>
          </a:p>
          <a:p>
            <a:pPr lvl="1" algn="just"/>
            <a:r>
              <a:rPr lang="cs-CZ" dirty="0"/>
              <a:t>Zřizovatelé škol: Roman </a:t>
            </a:r>
            <a:r>
              <a:rPr lang="cs-CZ" dirty="0" err="1"/>
              <a:t>Kotilínek</a:t>
            </a:r>
            <a:r>
              <a:rPr lang="cs-CZ" dirty="0"/>
              <a:t> – město Kraslice</a:t>
            </a:r>
          </a:p>
          <a:p>
            <a:pPr lvl="1" algn="just"/>
            <a:r>
              <a:rPr lang="cs-CZ" dirty="0"/>
              <a:t>Vedení škol: Mgr. Ivana Pečenková – Základní škola Oloví</a:t>
            </a:r>
          </a:p>
          <a:p>
            <a:pPr lvl="1" algn="just"/>
            <a:r>
              <a:rPr lang="cs-CZ" dirty="0"/>
              <a:t>Učitelé: Mgr. Lenka </a:t>
            </a:r>
            <a:r>
              <a:rPr lang="cs-CZ" dirty="0" err="1"/>
              <a:t>Filandrová</a:t>
            </a:r>
            <a:r>
              <a:rPr lang="cs-CZ" dirty="0"/>
              <a:t> – ZŠ Oloví, Mgr. Iva Sokolová – ZŠ Opletalova, Kraslice</a:t>
            </a:r>
          </a:p>
          <a:p>
            <a:pPr lvl="1" algn="just"/>
            <a:r>
              <a:rPr lang="cs-CZ" dirty="0"/>
              <a:t>Zástupci družin, vychovatelé: Věra Habartová, SŠ, ZŠ, MŠ Havlíčkova, Kraslice, Lenka </a:t>
            </a:r>
            <a:r>
              <a:rPr lang="cs-CZ" dirty="0" err="1"/>
              <a:t>Michorová</a:t>
            </a:r>
            <a:r>
              <a:rPr lang="cs-CZ" dirty="0"/>
              <a:t> – ZŠ Dukelská, Kraslice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03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b="1" dirty="0"/>
              <a:t>Řídící výbor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lvl="0" algn="just"/>
            <a:endParaRPr lang="cs-CZ" dirty="0"/>
          </a:p>
          <a:p>
            <a:pPr lvl="0" algn="just"/>
            <a:r>
              <a:rPr lang="cs-CZ" dirty="0"/>
              <a:t>Základní umělecké školy: František Stůj – ZUŠ Kraslice</a:t>
            </a:r>
          </a:p>
          <a:p>
            <a:pPr lvl="0" algn="just"/>
            <a:r>
              <a:rPr lang="cs-CZ" dirty="0"/>
              <a:t>Zájmové a neformální vzdělávání: Ing. Renata Kunešová - Denní centrum Žirafa, Matyáš Schuster – TJ Sokol Kraslice, Bc. Alena </a:t>
            </a:r>
            <a:r>
              <a:rPr lang="cs-CZ" dirty="0" err="1"/>
              <a:t>Otajovičová</a:t>
            </a:r>
            <a:r>
              <a:rPr lang="cs-CZ" dirty="0"/>
              <a:t> – Člověk v tísni o. p. s.</a:t>
            </a:r>
          </a:p>
          <a:p>
            <a:pPr lvl="0" algn="just"/>
            <a:r>
              <a:rPr lang="cs-CZ" dirty="0"/>
              <a:t>Zástupci rodičů - Ing. Denisa </a:t>
            </a:r>
            <a:r>
              <a:rPr lang="cs-CZ" dirty="0" err="1"/>
              <a:t>Dubšová</a:t>
            </a:r>
            <a:endParaRPr lang="cs-CZ" dirty="0"/>
          </a:p>
          <a:p>
            <a:pPr lvl="0" algn="just"/>
            <a:r>
              <a:rPr lang="cs-CZ" dirty="0"/>
              <a:t>Krajský akční plán: Mgr. Eva </a:t>
            </a:r>
            <a:r>
              <a:rPr lang="cs-CZ" dirty="0" err="1"/>
              <a:t>Saligerová</a:t>
            </a:r>
            <a:r>
              <a:rPr lang="cs-CZ" dirty="0"/>
              <a:t> - Krajský úřad Karlovarského kraje, oddělení vzdělávání a evropských programů </a:t>
            </a:r>
          </a:p>
          <a:p>
            <a:pPr lvl="0" algn="just"/>
            <a:r>
              <a:rPr lang="cs-CZ" dirty="0"/>
              <a:t>Agentura pro sociální začleňování – Mgr. Hana </a:t>
            </a:r>
            <a:r>
              <a:rPr lang="cs-CZ" dirty="0" err="1"/>
              <a:t>Franzl</a:t>
            </a:r>
            <a:endParaRPr lang="cs-CZ" dirty="0"/>
          </a:p>
          <a:p>
            <a:pPr lvl="1" algn="just"/>
            <a:endParaRPr lang="cs-CZ" sz="22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201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b="1" dirty="0"/>
              <a:t>Foto z jednání Řídícího výboru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cs-CZ" sz="2400" dirty="0"/>
              <a:t>jednání 11.5.2016, 23. 9. 2016, 23. 3. 2017, 12. 10. 2017</a:t>
            </a:r>
          </a:p>
          <a:p>
            <a:pPr marL="0" indent="0" algn="just">
              <a:buNone/>
            </a:pPr>
            <a:endParaRPr lang="cs-CZ" sz="24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22" y="2497731"/>
            <a:ext cx="4736123" cy="355209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DD7BE10-B91C-413B-B984-5C1C94B4A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845" y="3429000"/>
            <a:ext cx="5350276" cy="30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3350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cs-CZ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Projektové dny s aktéry vzdělávání dětí a žáků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2228850"/>
            <a:ext cx="8596668" cy="1819276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3200" dirty="0"/>
          </a:p>
          <a:p>
            <a:pPr marL="457200" lvl="1" indent="0" algn="just">
              <a:buNone/>
            </a:pPr>
            <a:endParaRPr lang="cs-CZ" sz="3200" dirty="0"/>
          </a:p>
          <a:p>
            <a:pPr marL="457200" lvl="1" indent="0" algn="just">
              <a:buNone/>
            </a:pPr>
            <a:r>
              <a:rPr lang="cs-CZ" sz="3200" dirty="0"/>
              <a:t>9. a 22. 6. 2016</a:t>
            </a:r>
          </a:p>
          <a:p>
            <a:pPr lvl="1" algn="just"/>
            <a:endParaRPr lang="cs-CZ" sz="4400" dirty="0"/>
          </a:p>
          <a:p>
            <a:pPr lvl="1" algn="just"/>
            <a:endParaRPr lang="cs-CZ" sz="4400" dirty="0"/>
          </a:p>
          <a:p>
            <a:pPr lvl="1" algn="just"/>
            <a:endParaRPr lang="cs-CZ" sz="4400" dirty="0"/>
          </a:p>
          <a:p>
            <a:pPr lvl="1" algn="just"/>
            <a:endParaRPr lang="cs-CZ" sz="4400" dirty="0"/>
          </a:p>
          <a:p>
            <a:pPr lvl="1" algn="just"/>
            <a:endParaRPr lang="cs-CZ" sz="4400" dirty="0"/>
          </a:p>
          <a:p>
            <a:endParaRPr lang="cs-CZ" dirty="0"/>
          </a:p>
        </p:txBody>
      </p:sp>
      <p:pic>
        <p:nvPicPr>
          <p:cNvPr id="6" name="Obrázek 5" descr="D:\MAP\MAP ORP KRASLICE\Projektový den 9.8.2016\foto\DSC02660.JPG">
            <a:extLst>
              <a:ext uri="{FF2B5EF4-FFF2-40B4-BE49-F238E27FC236}">
                <a16:creationId xmlns:a16="http://schemas.microsoft.com/office/drawing/2014/main" id="{F1B45811-A619-4568-8038-58DBAAB1665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37" y="2692154"/>
            <a:ext cx="5760720" cy="384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54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01445"/>
            <a:ext cx="6123039" cy="612303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069701" y="1536174"/>
            <a:ext cx="25791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Veřejný workshop</a:t>
            </a:r>
          </a:p>
          <a:p>
            <a:pPr algn="ctr"/>
            <a:r>
              <a:rPr lang="cs-CZ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Kraslický Šnek </a:t>
            </a:r>
          </a:p>
          <a:p>
            <a:pPr algn="ctr"/>
            <a:r>
              <a:rPr lang="cs-CZ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8. 9. 2017</a:t>
            </a:r>
          </a:p>
        </p:txBody>
      </p:sp>
    </p:spTree>
    <p:extLst>
      <p:ext uri="{BB962C8B-B14F-4D97-AF65-F5344CB8AC3E}">
        <p14:creationId xmlns:p14="http://schemas.microsoft.com/office/powerpoint/2010/main" val="140104905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781</TotalTime>
  <Words>702</Words>
  <Application>Microsoft Office PowerPoint</Application>
  <PresentationFormat>Širokoúhlá obrazovka</PresentationFormat>
  <Paragraphs>159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Wingdings</vt:lpstr>
      <vt:lpstr>Wingdings 3</vt:lpstr>
      <vt:lpstr>Fazeta</vt:lpstr>
      <vt:lpstr>Místní akční plán  ORP Kraslice</vt:lpstr>
      <vt:lpstr>Program:</vt:lpstr>
      <vt:lpstr>Klíčové aktivity projektu</vt:lpstr>
      <vt:lpstr>Klíčová aktivita  1A) Rozvoj partnerství</vt:lpstr>
      <vt:lpstr>Řídící výbor </vt:lpstr>
      <vt:lpstr>Řídící výbor </vt:lpstr>
      <vt:lpstr>Foto z jednání Řídícího výboru</vt:lpstr>
      <vt:lpstr>Projektové dny s aktéry vzdělávání dětí a žáků </vt:lpstr>
      <vt:lpstr>Prezentace aplikace PowerPoint</vt:lpstr>
      <vt:lpstr>Setkání aktérů ve vzdělávání dětí a žáků</vt:lpstr>
      <vt:lpstr>Klíčová aktivita 1B) Dohoda o prioritách </vt:lpstr>
      <vt:lpstr>Klíčová aktivita  1C) Akční plánování </vt:lpstr>
      <vt:lpstr>Pracovní skupiny  </vt:lpstr>
      <vt:lpstr>Pracovní skupiny  </vt:lpstr>
      <vt:lpstr>Akční plán      </vt:lpstr>
      <vt:lpstr>Klíčová aktivita 1D) Budování znalostních kapacit </vt:lpstr>
      <vt:lpstr>Panelová diskuze Společné vzdělávání  8. 11. 2016   </vt:lpstr>
      <vt:lpstr>Kurz Kritické myšlení se zaměřením na čtenářskou a matematickou gramotnost  30. 11. 2016 </vt:lpstr>
      <vt:lpstr>Seminář Augmentativní a alternativní komunikace 15. 2. 2017  </vt:lpstr>
      <vt:lpstr>Kurz Strategické plánování, projektové řízení 7. 3. 2017  </vt:lpstr>
      <vt:lpstr>Kurz Leadership, RLZ, komunikace  8. 3. 2017 Kurz Kariérové poradenství 9. 3. 2017   </vt:lpstr>
      <vt:lpstr>Kurz první pomoci 15. 5. a 9. 10. 2017  </vt:lpstr>
      <vt:lpstr>Seminář Emoční sebeobrana pro učitele  22. 5. 2017  </vt:lpstr>
      <vt:lpstr>Dopravní výchova 6. – 9. 11. 2017 </vt:lpstr>
      <vt:lpstr>Práce s problematickým třídním kolektivem 20. 11. 2017 </vt:lpstr>
      <vt:lpstr>Hodnotový učitel  23. 11. 2017 </vt:lpstr>
      <vt:lpstr>Klíčová aktivita 2) Evaluace</vt:lpstr>
      <vt:lpstr>Klíčová aktivita 3) Řízení MAP</vt:lpstr>
      <vt:lpstr>MAP II a implementace</vt:lpstr>
      <vt:lpstr>Dobrou chuť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Místní akční plán  ORP Kraslice</dc:title>
  <dc:creator>Zuzana Odvody</dc:creator>
  <cp:lastModifiedBy>Zuzana Odvody</cp:lastModifiedBy>
  <cp:revision>47</cp:revision>
  <dcterms:created xsi:type="dcterms:W3CDTF">2017-06-08T09:02:40Z</dcterms:created>
  <dcterms:modified xsi:type="dcterms:W3CDTF">2017-11-20T12:09:14Z</dcterms:modified>
</cp:coreProperties>
</file>