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92" r:id="rId4"/>
    <p:sldId id="260" r:id="rId5"/>
    <p:sldId id="298" r:id="rId6"/>
    <p:sldId id="276" r:id="rId7"/>
    <p:sldId id="291" r:id="rId8"/>
    <p:sldId id="299" r:id="rId9"/>
    <p:sldId id="261" r:id="rId10"/>
    <p:sldId id="300" r:id="rId11"/>
    <p:sldId id="301" r:id="rId12"/>
    <p:sldId id="281" r:id="rId13"/>
    <p:sldId id="279" r:id="rId14"/>
  </p:sldIdLst>
  <p:sldSz cx="9144000" cy="6858000" type="screen4x3"/>
  <p:notesSz cx="6805613" cy="99393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>
        <p:scale>
          <a:sx n="60" d="100"/>
          <a:sy n="60" d="100"/>
        </p:scale>
        <p:origin x="-786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E6CD2-F1EA-48EF-B5A5-A3709C34ADB3}" type="datetimeFigureOut">
              <a:rPr lang="cs-CZ" smtClean="0"/>
              <a:pPr/>
              <a:t>5.10.2016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5A4E5-4582-4999-99EE-10F23EA96D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000328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5E0E6-76BB-4F7E-88C9-B29ECC2C2B5D}" type="datetimeFigureOut">
              <a:rPr lang="cs-CZ" smtClean="0"/>
              <a:pPr/>
              <a:t>5.10.2016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6BB2F-63A3-4EEC-8FDA-887E9704FF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734147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06A56E-D9FA-43E8-991B-FD94CD3B60B8}" type="datetime1">
              <a:rPr lang="cs-CZ" smtClean="0"/>
              <a:pPr/>
              <a:t>5.10.2016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0740E5-C1C1-4709-85F3-78269D5C0B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703D7-60F5-42B4-9818-C0E34FDF71E6}" type="datetime1">
              <a:rPr lang="cs-CZ" smtClean="0"/>
              <a:pPr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740E5-C1C1-4709-85F3-78269D5C0B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E8B21-0666-4A18-A192-C6B988A151CF}" type="datetime1">
              <a:rPr lang="cs-CZ" smtClean="0"/>
              <a:pPr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740E5-C1C1-4709-85F3-78269D5C0B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3B25B-2B24-4C6C-A758-50AB28ECC2B1}" type="datetime1">
              <a:rPr lang="cs-CZ" smtClean="0"/>
              <a:pPr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740E5-C1C1-4709-85F3-78269D5C0B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BB283-BA25-4044-B4D1-AACD1434FB60}" type="datetime1">
              <a:rPr lang="cs-CZ" smtClean="0"/>
              <a:pPr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740E5-C1C1-4709-85F3-78269D5C0B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D435F-DCCA-4148-A20D-19B9DBBBFCAC}" type="datetime1">
              <a:rPr lang="cs-CZ" smtClean="0"/>
              <a:pPr/>
              <a:t>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740E5-C1C1-4709-85F3-78269D5C0B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72372-0303-4B25-82F7-D1BC254A1658}" type="datetime1">
              <a:rPr lang="cs-CZ" smtClean="0"/>
              <a:pPr/>
              <a:t>5.10.2016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740E5-C1C1-4709-85F3-78269D5C0B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F7150-B01A-4279-941B-EDD3492713CE}" type="datetime1">
              <a:rPr lang="cs-CZ" smtClean="0"/>
              <a:pPr/>
              <a:t>5.10.2016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740E5-C1C1-4709-85F3-78269D5C0B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D2680-E7C7-46D8-B5FF-673CD51AB390}" type="datetime1">
              <a:rPr lang="cs-CZ" smtClean="0"/>
              <a:pPr/>
              <a:t>5.10.2016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740E5-C1C1-4709-85F3-78269D5C0B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A741C5-BF57-4E67-A9AF-4CB9BF8E49D4}" type="datetime1">
              <a:rPr lang="cs-CZ" smtClean="0"/>
              <a:pPr/>
              <a:t>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740E5-C1C1-4709-85F3-78269D5C0B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66C895-50BB-4C87-84A0-FE96FCFCFDE2}" type="datetime1">
              <a:rPr lang="cs-CZ" smtClean="0"/>
              <a:pPr/>
              <a:t>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0740E5-C1C1-4709-85F3-78269D5C0B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3E2683-8086-4DDA-A8BC-67891340CFBD}" type="datetime1">
              <a:rPr lang="cs-CZ" smtClean="0"/>
              <a:pPr/>
              <a:t>5.10.2016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0740E5-C1C1-4709-85F3-78269D5C0B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apkraslice.baskova@seznam.cz" TargetMode="External"/><Relationship Id="rId2" Type="http://schemas.openxmlformats.org/officeDocument/2006/relationships/hyperlink" Target="mailto:odvody@mas-sokolovsko.e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3513" y="1772816"/>
            <a:ext cx="6388224" cy="2686450"/>
          </a:xfrm>
        </p:spPr>
        <p:txBody>
          <a:bodyPr>
            <a:noAutofit/>
          </a:bodyPr>
          <a:lstStyle/>
          <a:p>
            <a:pPr algn="ctr"/>
            <a:r>
              <a:rPr lang="cs-CZ" sz="4400" b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1. veřejný workshop</a:t>
            </a:r>
            <a:br>
              <a:rPr lang="cs-CZ" sz="4400" b="1" dirty="0" smtClean="0">
                <a:solidFill>
                  <a:srgbClr val="00B0F0"/>
                </a:solidFill>
                <a:latin typeface="Arial Black" panose="020B0A04020102020204" pitchFamily="34" charset="0"/>
              </a:rPr>
            </a:br>
            <a:r>
              <a:rPr lang="cs-CZ" sz="4400" b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Místní akční plán </a:t>
            </a:r>
            <a:br>
              <a:rPr lang="cs-CZ" sz="4400" b="1" dirty="0" smtClean="0">
                <a:solidFill>
                  <a:srgbClr val="00B0F0"/>
                </a:solidFill>
                <a:latin typeface="Arial Black" panose="020B0A04020102020204" pitchFamily="34" charset="0"/>
              </a:rPr>
            </a:br>
            <a:r>
              <a:rPr lang="cs-CZ" sz="4400" b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ORP </a:t>
            </a:r>
            <a:r>
              <a:rPr lang="cs-CZ" sz="4400" b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Kraslice</a:t>
            </a:r>
            <a:endParaRPr lang="cs-CZ" sz="4400" b="1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18609" y="4725144"/>
            <a:ext cx="6400800" cy="134570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           Kraslice</a:t>
            </a:r>
            <a:r>
              <a:rPr lang="cs-CZ" sz="3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, 8. 9. 2016 </a:t>
            </a:r>
            <a:endParaRPr lang="cs-CZ" sz="3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40E5-C1C1-4709-85F3-78269D5C0B34}" type="slidenum">
              <a:rPr lang="cs-CZ" smtClean="0"/>
              <a:pPr/>
              <a:t>1</a:t>
            </a:fld>
            <a:endParaRPr lang="cs-CZ"/>
          </a:p>
        </p:txBody>
      </p:sp>
      <p:pic>
        <p:nvPicPr>
          <p:cNvPr id="1026" name="Picture 2" descr="logolink_MSMT_VVV_hor_c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0648"/>
            <a:ext cx="5867350" cy="130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3143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 descr="devettece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43306" y="1643050"/>
            <a:ext cx="2328874" cy="2328874"/>
          </a:xfr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40E5-C1C1-4709-85F3-78269D5C0B3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9728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cs-CZ" sz="4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Naladíme se …</a:t>
            </a:r>
            <a:endParaRPr lang="cs-CZ" sz="4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14480" y="4786322"/>
            <a:ext cx="685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>
                <a:latin typeface="Arial" pitchFamily="34" charset="0"/>
                <a:cs typeface="Arial" pitchFamily="34" charset="0"/>
              </a:rPr>
              <a:t>Úkolem: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spojit všech 9 teček čtyřmi rovnými čarami tak, aby konec jedné čáry navazoval na začátek čáry druhé  (tzn. jedním tahem, bez zvednutí tužky z papíru).</a:t>
            </a:r>
          </a:p>
        </p:txBody>
      </p:sp>
      <p:grpSp>
        <p:nvGrpSpPr>
          <p:cNvPr id="31" name="Skupina 30"/>
          <p:cNvGrpSpPr/>
          <p:nvPr/>
        </p:nvGrpSpPr>
        <p:grpSpPr>
          <a:xfrm>
            <a:off x="357158" y="4929198"/>
            <a:ext cx="1143008" cy="500066"/>
            <a:chOff x="428596" y="3786190"/>
            <a:chExt cx="1143008" cy="500066"/>
          </a:xfrm>
        </p:grpSpPr>
        <p:cxnSp>
          <p:nvCxnSpPr>
            <p:cNvPr id="20" name="Přímá spojovací čára 19"/>
            <p:cNvCxnSpPr/>
            <p:nvPr/>
          </p:nvCxnSpPr>
          <p:spPr>
            <a:xfrm rot="5400000" flipH="1" flipV="1">
              <a:off x="357158" y="3857628"/>
              <a:ext cx="500066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ovací čára 24"/>
            <p:cNvCxnSpPr/>
            <p:nvPr/>
          </p:nvCxnSpPr>
          <p:spPr>
            <a:xfrm rot="16200000" flipV="1">
              <a:off x="642910" y="3929066"/>
              <a:ext cx="500066" cy="214314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5400000" flipH="1" flipV="1">
              <a:off x="928662" y="3857628"/>
              <a:ext cx="500066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4"/>
            <p:cNvCxnSpPr/>
            <p:nvPr/>
          </p:nvCxnSpPr>
          <p:spPr>
            <a:xfrm rot="16200000" flipV="1">
              <a:off x="1214414" y="3929066"/>
              <a:ext cx="500066" cy="214314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93576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9_tecek_1.png"/>
          <p:cNvPicPr>
            <a:picLocks noChangeAspect="1"/>
          </p:cNvPicPr>
          <p:nvPr/>
        </p:nvPicPr>
        <p:blipFill>
          <a:blip r:embed="rId2" cstate="print"/>
          <a:srcRect l="28155" t="8879" r="22330"/>
          <a:stretch>
            <a:fillRect/>
          </a:stretch>
        </p:blipFill>
        <p:spPr>
          <a:xfrm>
            <a:off x="4643438" y="2028108"/>
            <a:ext cx="3786214" cy="3047706"/>
          </a:xfrm>
          <a:prstGeom prst="rect">
            <a:avLst/>
          </a:prstGeom>
        </p:spPr>
      </p:pic>
      <p:pic>
        <p:nvPicPr>
          <p:cNvPr id="6" name="Zástupný symbol pro obsah 5" descr="1373826326_tecky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1472" y="1643050"/>
            <a:ext cx="3714776" cy="3714776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40E5-C1C1-4709-85F3-78269D5C0B34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9728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cs-CZ" sz="4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Řešení</a:t>
            </a:r>
          </a:p>
        </p:txBody>
      </p:sp>
    </p:spTree>
    <p:extLst>
      <p:ext uri="{BB962C8B-B14F-4D97-AF65-F5344CB8AC3E}">
        <p14:creationId xmlns="" xmlns:p14="http://schemas.microsoft.com/office/powerpoint/2010/main" val="107277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56494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cs-CZ" sz="4000" b="1" dirty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VIZE</a:t>
            </a:r>
          </a:p>
          <a:p>
            <a:pPr marL="109728" indent="0" algn="ctr">
              <a:buNone/>
            </a:pPr>
            <a:endParaRPr lang="cs-CZ" sz="2000" b="1" dirty="0" smtClean="0">
              <a:solidFill>
                <a:srgbClr val="00B0F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</a:p>
          <a:p>
            <a:pPr marL="109728" indent="0" algn="ctr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Přátelská škola, kompetentní učitelé, spokojení a úspěšní žáci,</a:t>
            </a:r>
          </a:p>
          <a:p>
            <a:pPr marL="109728" indent="0" algn="ctr">
              <a:buNone/>
            </a:pP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vzdělané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Kraslicko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</a:p>
          <a:p>
            <a:pPr marL="109728" indent="0" algn="ctr">
              <a:buNone/>
            </a:pP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Kraslicko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společnými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silami ke spokojenému a vzdělanému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dítěti.</a:t>
            </a:r>
          </a:p>
          <a:p>
            <a:pPr marL="109728" indent="0" algn="ctr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</a:p>
          <a:p>
            <a:pPr marL="109728" indent="0" algn="ctr">
              <a:buNone/>
            </a:pP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Kraslicko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– motivující prostředí pro vzdělávání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zaměstnání – život.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40E5-C1C1-4709-85F3-78269D5C0B34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40E5-C1C1-4709-85F3-78269D5C0B34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39939" name="Zástupný symbol pro obsah 2"/>
          <p:cNvSpPr>
            <a:spLocks noGrp="1"/>
          </p:cNvSpPr>
          <p:nvPr>
            <p:ph idx="4294967295"/>
          </p:nvPr>
        </p:nvSpPr>
        <p:spPr>
          <a:xfrm>
            <a:off x="914400" y="1196975"/>
            <a:ext cx="8229600" cy="4824313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r>
              <a:rPr lang="cs-CZ" sz="2200" b="1" dirty="0" smtClean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Kontaktní </a:t>
            </a:r>
            <a:r>
              <a:rPr lang="cs-CZ" sz="2200" b="1" dirty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osoby: </a:t>
            </a:r>
          </a:p>
          <a:p>
            <a:pPr marL="0" indent="0">
              <a:buFont typeface="Arial" charset="0"/>
              <a:buNone/>
            </a:pPr>
            <a:endParaRPr lang="cs-CZ" sz="1600" dirty="0" smtClean="0"/>
          </a:p>
          <a:p>
            <a:pPr marL="0" indent="0" algn="just">
              <a:buFont typeface="Arial" charset="0"/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Mgr. Zuzana Odvody – hlavní manažerka projektu</a:t>
            </a:r>
          </a:p>
          <a:p>
            <a:pPr marL="0" indent="0" algn="just">
              <a:buFont typeface="Arial" charset="0"/>
              <a:buNone/>
            </a:pPr>
            <a:r>
              <a:rPr lang="cs-CZ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odvody@mas-</a:t>
            </a:r>
            <a:r>
              <a:rPr lang="cs-CZ" sz="24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sokolovsko.eu</a:t>
            </a:r>
            <a:endParaRPr lang="cs-CZ" sz="24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charset="0"/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tel.: 605 108 877</a:t>
            </a:r>
          </a:p>
          <a:p>
            <a:pPr marL="0" indent="0" algn="just">
              <a:buFont typeface="Arial" charset="0"/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</a:p>
          <a:p>
            <a:pPr marL="0" indent="0" algn="just">
              <a:buFont typeface="Arial" charset="0"/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Mgr. Hana </a:t>
            </a: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Bašková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věcná manažerka projektu</a:t>
            </a:r>
          </a:p>
          <a:p>
            <a:pPr marL="0" indent="0" algn="just">
              <a:buFont typeface="Arial" charset="0"/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mapkraslice.baskova@seznam.cz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charset="0"/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tel.: 733 553 238</a:t>
            </a:r>
          </a:p>
          <a:p>
            <a:pPr marL="0" indent="0">
              <a:buFont typeface="Arial" charset="0"/>
              <a:buNone/>
            </a:pPr>
            <a:endParaRPr lang="cs-CZ" sz="2400" b="1" dirty="0" smtClean="0"/>
          </a:p>
          <a:p>
            <a:pPr marL="0" indent="0" algn="ctr">
              <a:buNone/>
            </a:pPr>
            <a:r>
              <a:rPr lang="cs-CZ" sz="2400" b="1" dirty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Děkujeme za pozornost 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těšíme na další spolupráci.</a:t>
            </a:r>
          </a:p>
          <a:p>
            <a:pPr marL="0" indent="0">
              <a:buFont typeface="Arial" charset="0"/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00594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14.00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14.20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Úvod – několik slov o projektu …</a:t>
            </a:r>
          </a:p>
          <a:p>
            <a:pPr marL="0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14.20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14.30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Naladíme se …</a:t>
            </a:r>
          </a:p>
          <a:p>
            <a:pPr marL="0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14.30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15.15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Nadané děti – Ing. Petr </a:t>
            </a:r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Čavojský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Mgr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. Magdalena </a:t>
            </a:r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Čavojská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15.15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15.30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Vize</a:t>
            </a:r>
          </a:p>
          <a:p>
            <a:pPr marL="0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15.30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15.45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Přestávka</a:t>
            </a:r>
          </a:p>
          <a:p>
            <a:pPr marL="0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15.45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15.55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Naučné centrum řeky Ohře</a:t>
            </a:r>
          </a:p>
          <a:p>
            <a:pPr marL="0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15.55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– 16.40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Diskuze nad vybranými cíli   ve </a:t>
            </a:r>
          </a:p>
          <a:p>
            <a:pPr marL="0" indent="0">
              <a:buNone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vzdělávání </a:t>
            </a:r>
          </a:p>
          <a:p>
            <a:pPr marL="0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16.40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16.45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Vyhodnocení vize</a:t>
            </a:r>
          </a:p>
          <a:p>
            <a:pPr marL="0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16.45               Závěr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buNone/>
            </a:pPr>
            <a:endParaRPr lang="cs-CZ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40E5-C1C1-4709-85F3-78269D5C0B3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rmAutofit/>
          </a:bodyPr>
          <a:lstStyle/>
          <a:p>
            <a:pPr algn="l"/>
            <a:r>
              <a:rPr lang="cs-CZ" sz="3400" b="1" dirty="0" smtClean="0">
                <a:solidFill>
                  <a:srgbClr val="00B0F0"/>
                </a:solidFill>
              </a:rPr>
              <a:t>Program: </a:t>
            </a:r>
            <a:endParaRPr lang="cs-CZ" sz="3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524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ctr">
              <a:spcBef>
                <a:spcPts val="600"/>
              </a:spcBef>
              <a:buSzPct val="70000"/>
              <a:buNone/>
            </a:pPr>
            <a:endParaRPr lang="cs-CZ" sz="5400" b="1" cap="small" dirty="0" smtClean="0">
              <a:solidFill>
                <a:srgbClr val="00B0F0"/>
              </a:solidFill>
              <a:latin typeface="Georgia Pro Black" panose="02040A02050405020203" pitchFamily="18" charset="0"/>
            </a:endParaRPr>
          </a:p>
          <a:p>
            <a:pPr marL="0" lvl="1" indent="0" algn="ctr">
              <a:spcBef>
                <a:spcPts val="600"/>
              </a:spcBef>
              <a:buSzPct val="70000"/>
              <a:buNone/>
            </a:pPr>
            <a:r>
              <a:rPr lang="cs-CZ" sz="5400" b="1" cap="small" dirty="0" smtClean="0">
                <a:solidFill>
                  <a:srgbClr val="00B0F0"/>
                </a:solidFill>
                <a:latin typeface="Georgia Pro Black" panose="02040A02050405020203" pitchFamily="18" charset="0"/>
              </a:rPr>
              <a:t>Místní akční plán ORP kraslice</a:t>
            </a:r>
          </a:p>
          <a:p>
            <a:pPr marL="0" lvl="1" indent="0" algn="ctr">
              <a:spcBef>
                <a:spcPts val="600"/>
              </a:spcBef>
              <a:buSzPct val="70000"/>
              <a:buNone/>
            </a:pPr>
            <a:endParaRPr lang="cs-CZ" sz="5400" b="1" cap="small" dirty="0" smtClean="0">
              <a:solidFill>
                <a:srgbClr val="00B0F0"/>
              </a:solidFill>
              <a:latin typeface="Georgia Pro Black" panose="02040A02050405020203" pitchFamily="18" charset="0"/>
            </a:endParaRPr>
          </a:p>
          <a:p>
            <a:pPr marL="0" lvl="1" indent="0" algn="ctr">
              <a:spcBef>
                <a:spcPts val="600"/>
              </a:spcBef>
              <a:buSzPct val="70000"/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mas-sokolovsko.eu/projekty/aktualni/map-orp-kraslice/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spcBef>
                <a:spcPts val="600"/>
              </a:spcBef>
              <a:buSzPct val="70000"/>
              <a:buNone/>
            </a:pPr>
            <a:endParaRPr lang="cs-CZ" sz="2000" b="1" cap="small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40E5-C1C1-4709-85F3-78269D5C0B3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 </a:t>
            </a:r>
            <a:endParaRPr lang="cs-CZ" b="1" dirty="0">
              <a:solidFill>
                <a:srgbClr val="00B0F0"/>
              </a:solidFill>
            </a:endParaRPr>
          </a:p>
        </p:txBody>
      </p:sp>
      <p:pic>
        <p:nvPicPr>
          <p:cNvPr id="7" name="Picture 2" descr="logolink_MSMT_VVV_hor_c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0648"/>
            <a:ext cx="5867350" cy="130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4268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940" y="620688"/>
            <a:ext cx="8229600" cy="612068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buFont typeface="Arial" charset="0"/>
              <a:buNone/>
            </a:pPr>
            <a:endParaRPr lang="cs-CZ" sz="2800" b="1" dirty="0" smtClean="0">
              <a:solidFill>
                <a:srgbClr val="008000"/>
              </a:solidFill>
            </a:endParaRPr>
          </a:p>
          <a:p>
            <a:pPr marL="0" indent="0" algn="ctr">
              <a:lnSpc>
                <a:spcPct val="120000"/>
              </a:lnSpc>
              <a:buFont typeface="Arial" charset="0"/>
              <a:buNone/>
            </a:pPr>
            <a:endParaRPr lang="cs-CZ" sz="2800" b="1" dirty="0">
              <a:solidFill>
                <a:srgbClr val="008000"/>
              </a:solidFill>
            </a:endParaRPr>
          </a:p>
          <a:p>
            <a:pPr marL="0" indent="0" algn="ctr">
              <a:lnSpc>
                <a:spcPct val="120000"/>
              </a:lnSpc>
              <a:buFont typeface="Arial" charset="0"/>
              <a:buNone/>
            </a:pPr>
            <a:r>
              <a:rPr lang="cs-CZ" sz="11200" b="1" dirty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co jde?</a:t>
            </a:r>
          </a:p>
          <a:p>
            <a:pPr marL="0" indent="0" algn="ctr">
              <a:lnSpc>
                <a:spcPct val="120000"/>
              </a:lnSpc>
              <a:buFont typeface="Arial" charset="0"/>
              <a:buNone/>
            </a:pPr>
            <a:endParaRPr lang="cs-CZ" sz="2800" b="1" dirty="0">
              <a:solidFill>
                <a:srgbClr val="008000"/>
              </a:solidFill>
            </a:endParaRPr>
          </a:p>
          <a:p>
            <a:pPr marL="0" indent="0" algn="ctr">
              <a:lnSpc>
                <a:spcPct val="120000"/>
              </a:lnSpc>
              <a:buFont typeface="Arial" charset="0"/>
              <a:buNone/>
            </a:pPr>
            <a:endParaRPr lang="cs-CZ" sz="2800" b="1" dirty="0" smtClean="0">
              <a:solidFill>
                <a:srgbClr val="008000"/>
              </a:solidFill>
            </a:endParaRPr>
          </a:p>
          <a:p>
            <a:pPr marL="1143000" indent="-1143000" algn="just">
              <a:buFont typeface="Wingdings" panose="05000000000000000000" pitchFamily="2" charset="2"/>
              <a:buChar char="Ø"/>
            </a:pPr>
            <a:r>
              <a:rPr lang="cs-CZ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plánovací </a:t>
            </a:r>
            <a: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  <a:t>strategický projekt, který vychází z potřeb </a:t>
            </a:r>
            <a:r>
              <a:rPr lang="cs-CZ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  <a:t>území, je </a:t>
            </a:r>
            <a:r>
              <a:rPr lang="cs-CZ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tvořen zdola</a:t>
            </a:r>
            <a:endParaRPr lang="cs-CZ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 algn="just">
              <a:buFont typeface="Wingdings" panose="05000000000000000000" pitchFamily="2" charset="2"/>
              <a:buChar char="Ø"/>
            </a:pPr>
            <a:endParaRPr lang="cs-CZ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 algn="just">
              <a:buFont typeface="Wingdings" panose="05000000000000000000" pitchFamily="2" charset="2"/>
              <a:buChar char="Ø"/>
            </a:pPr>
            <a:r>
              <a:rPr lang="cs-CZ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akce KLIMA: Kultura </a:t>
            </a:r>
            <a: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  <a:t>učení, </a:t>
            </a:r>
            <a:r>
              <a:rPr lang="cs-CZ" sz="9600" dirty="0" err="1">
                <a:latin typeface="Arial" panose="020B0604020202020204" pitchFamily="34" charset="0"/>
                <a:cs typeface="Arial" panose="020B0604020202020204" pitchFamily="34" charset="0"/>
              </a:rPr>
              <a:t>Leadership</a:t>
            </a:r>
            <a: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  <a:t>, Inkluze, </a:t>
            </a:r>
            <a:r>
              <a:rPr lang="cs-CZ" sz="9600" dirty="0" err="1">
                <a:latin typeface="Arial" panose="020B0604020202020204" pitchFamily="34" charset="0"/>
                <a:cs typeface="Arial" panose="020B0604020202020204" pitchFamily="34" charset="0"/>
              </a:rPr>
              <a:t>Mentoring</a:t>
            </a:r>
            <a:r>
              <a:rPr lang="cs-CZ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, Aktivizační </a:t>
            </a:r>
            <a: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  <a:t>formy </a:t>
            </a:r>
            <a:r>
              <a:rPr lang="cs-CZ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výuky </a:t>
            </a:r>
          </a:p>
          <a:p>
            <a:pPr marL="1143000" indent="-1143000" algn="just">
              <a:buFont typeface="Wingdings" panose="05000000000000000000" pitchFamily="2" charset="2"/>
              <a:buChar char="Ø"/>
            </a:pPr>
            <a:endParaRPr lang="cs-CZ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 algn="just">
              <a:buFont typeface="Wingdings" panose="05000000000000000000" pitchFamily="2" charset="2"/>
              <a:buChar char="Ø"/>
            </a:pPr>
            <a:r>
              <a:rPr lang="cs-CZ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motivovaný </a:t>
            </a:r>
            <a: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  <a:t>a motivující </a:t>
            </a:r>
            <a:r>
              <a:rPr lang="cs-CZ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– pozitivní školní klima</a:t>
            </a:r>
          </a:p>
          <a:p>
            <a:pPr marL="1143000" indent="-1143000" algn="just">
              <a:buFont typeface="Wingdings" panose="05000000000000000000" pitchFamily="2" charset="2"/>
              <a:buChar char="Ø"/>
            </a:pPr>
            <a:endParaRPr lang="cs-CZ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 algn="just">
              <a:buFont typeface="Wingdings" panose="05000000000000000000" pitchFamily="2" charset="2"/>
              <a:buChar char="Ø"/>
            </a:pPr>
            <a: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  <a:t>motivovaný a motivující pedagog jako hybná síla vzdělávacího procesu – pozitivní klima ve třídě</a:t>
            </a:r>
          </a:p>
          <a:p>
            <a:pPr marL="0" indent="0" algn="just">
              <a:buNone/>
            </a:pPr>
            <a:endParaRPr lang="cs-CZ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 algn="just">
              <a:buFont typeface="Wingdings" panose="05000000000000000000" pitchFamily="2" charset="2"/>
              <a:buChar char="Ø"/>
            </a:pPr>
            <a:r>
              <a:rPr lang="cs-CZ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úspěch pro každého žáka</a:t>
            </a:r>
            <a:endParaRPr lang="cs-CZ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8000" dirty="0"/>
          </a:p>
          <a:p>
            <a:pPr marL="0" indent="0" algn="just">
              <a:buNone/>
            </a:pPr>
            <a:endParaRPr lang="cs-CZ" sz="8000" dirty="0" smtClean="0"/>
          </a:p>
          <a:p>
            <a:pPr marL="0" indent="0" algn="just">
              <a:buNone/>
            </a:pPr>
            <a:r>
              <a:rPr lang="cs-CZ" sz="2800" b="1" dirty="0" smtClean="0">
                <a:solidFill>
                  <a:srgbClr val="008000"/>
                </a:solidFill>
              </a:rPr>
              <a:t> </a:t>
            </a:r>
            <a:endParaRPr lang="cs-CZ" sz="2800" b="1" dirty="0">
              <a:solidFill>
                <a:srgbClr val="008000"/>
              </a:solidFill>
            </a:endParaRPr>
          </a:p>
          <a:p>
            <a:pPr marL="0" indent="0" algn="just">
              <a:buNone/>
            </a:pP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40E5-C1C1-4709-85F3-78269D5C0B3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6849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navázat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trvalou dlouhodobou komunikaci mezi relevantními aktéry v území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vytvořit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akční plány investičních i neinvestičních aktivit v území na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období 2016-2023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tzn. Strategický rámec MAP – Místní akční plán (podklad pro MMR, MŠMT, a další dotační programy)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aktivity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spolupráce, a to i mimo resort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školství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budování znalostních kapacit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40E5-C1C1-4709-85F3-78269D5C0B3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projektu:</a:t>
            </a:r>
            <a:r>
              <a:rPr lang="cs-CZ" sz="4400" dirty="0"/>
              <a:t/>
            </a:r>
            <a:br>
              <a:rPr lang="cs-CZ" sz="4400" dirty="0"/>
            </a:b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32230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800" b="1" dirty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 máme hotovo</a:t>
            </a:r>
            <a:r>
              <a:rPr lang="cs-CZ" sz="2800" b="1" dirty="0" smtClean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?</a:t>
            </a:r>
            <a:r>
              <a:rPr lang="cs-CZ" sz="2800" dirty="0"/>
              <a:t> </a:t>
            </a:r>
            <a:endParaRPr lang="cs-CZ" sz="2800" b="1" dirty="0">
              <a:solidFill>
                <a:srgbClr val="00B0F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Řídící výbor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(1. předškolní vzdělávání,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školní vzdělávání a další vzdělávání dětí a žáků od 6 do 15 let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pracovní verze </a:t>
            </a:r>
            <a:r>
              <a:rPr lang="cs-CZ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analytické části dokumentu MAP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ávrh </a:t>
            </a:r>
            <a:r>
              <a:rPr lang="cs-CZ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Strategického rámce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včetně vymezení priorit a cílů  seznamu plánovaných investičních záměrů na území ORP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komunitní práce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setkání ředitelů, projektové dny, osobní šetření, konzultace, pracovní schůzky s expertkami, apod.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40E5-C1C1-4709-85F3-78269D5C0B3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3291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1" indent="0" algn="just">
              <a:spcBef>
                <a:spcPts val="400"/>
              </a:spcBef>
              <a:buSzPct val="68000"/>
              <a:buNone/>
            </a:pPr>
            <a:endParaRPr lang="cs-CZ" sz="21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endParaRPr lang="cs-CZ" sz="21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cs-CZ" sz="2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KVALITNÍ </a:t>
            </a:r>
            <a:r>
              <a:rPr lang="cs-CZ" sz="21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DOSTUPNÁ INFRASTRUKTURA PRO </a:t>
            </a:r>
            <a:r>
              <a:rPr lang="cs-CZ" sz="2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VZDĚLÁVÁNÍ DĚTÍ </a:t>
            </a:r>
            <a:r>
              <a:rPr lang="cs-CZ" sz="21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ŽÁKŮ.</a:t>
            </a:r>
            <a:endParaRPr lang="cs-CZ" sz="21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1.1  Modernizovaný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vyhovující technický stav objektů vzdělávacích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zařízení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1.2  Kvalitní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moderní odborné vybavení.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1.3  Dostatečná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vyhovující kapacita.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1.4  Dostupná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kvalitní sportoviště, hřiště a dětské herny.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1.5  Příjemné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bezpečné a podnětné okolí vzdělávacích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40E5-C1C1-4709-85F3-78269D5C0B3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cs-CZ" sz="2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Strategický </a:t>
            </a:r>
            <a:r>
              <a:rPr lang="cs-CZ" sz="31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rámec</a:t>
            </a:r>
            <a:br>
              <a:rPr lang="cs-CZ" sz="31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Priority a </a:t>
            </a:r>
            <a:r>
              <a:rPr lang="cs-CZ" sz="31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</a:t>
            </a:r>
            <a:br>
              <a:rPr lang="cs-CZ" sz="31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4697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cs-CZ" sz="21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KVALITNÍ MOTIVUJÍCÍ A INKLUZIVNÍ VZDĚLÁVÁNÍ. 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2.1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Kompetentní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vedoucí pracovník. 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2.2 Kompetentní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vzdělavatel, pedagog, pracovník zájmového a neformálního vzdělávání. 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2.3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Kvalitní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výukové materiály a pomůcky. 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2.4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Motivovaný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pracovník ve vzdělávání dětí a žáků. 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2.5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Příznivé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pozitivní školní klima.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2.6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Aktivní spolupráce a komunikace škol i dalších subjektů ve vzdělávání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2.7   Připravenost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 zavádění systémových změn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1" indent="0" algn="just">
              <a:spcBef>
                <a:spcPts val="400"/>
              </a:spcBef>
              <a:buSzPct val="6800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2.8   Nižší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počet dětí ve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třídách.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40E5-C1C1-4709-85F3-78269D5C0B3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16399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551325" y="548680"/>
            <a:ext cx="8229600" cy="5184575"/>
          </a:xfrm>
        </p:spPr>
        <p:txBody>
          <a:bodyPr>
            <a:normAutofit/>
          </a:bodyPr>
          <a:lstStyle/>
          <a:p>
            <a:pPr marL="109728" lvl="1" indent="0" algn="just">
              <a:lnSpc>
                <a:spcPct val="90000"/>
              </a:lnSpc>
              <a:spcBef>
                <a:spcPts val="400"/>
              </a:spcBef>
              <a:buSzPct val="68000"/>
              <a:buNone/>
            </a:pPr>
            <a:r>
              <a:rPr lang="it-IT" sz="1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MOTIVOVANÉ A SPOKOJENÉ DÍTĚ/ŽÁK</a:t>
            </a:r>
            <a:endParaRPr lang="cs-CZ" sz="18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3.1 Individuální přístup k osobnosti žáka s ohledem na jeho schopnosti.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3.2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Pozitivní sociální klima ve třídě.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Zvyšující se odborné kompetence u dětí a žáků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3.4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Zvyšující se kompetence pro život.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3.5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Inovativní, aktivizující formy a metody výuky.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3.6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Smysluplné trávení volného času.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3.7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Kariérové poradenství.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3.8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Prohloubení spolupráce s rodiči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1" indent="0" algn="just">
              <a:lnSpc>
                <a:spcPct val="90000"/>
              </a:lnSpc>
              <a:spcBef>
                <a:spcPts val="400"/>
              </a:spcBef>
              <a:buSzPct val="68000"/>
              <a:buNone/>
            </a:pPr>
            <a:r>
              <a:rPr lang="cs-CZ" sz="1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POSÍLENÍ REGIONÁLNÍ IDENTITY </a:t>
            </a:r>
            <a:endParaRPr lang="cs-CZ" sz="18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4.1 Prohloubení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kompetencí vzdělavatelů v oblasti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posilování</a:t>
            </a:r>
          </a:p>
          <a:p>
            <a:pPr marL="457200" indent="-457200" algn="just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regionální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identity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4.2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Vzdělávací cíle a aktivity vedoucí k udržení dětí a žáků v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regionu.</a:t>
            </a:r>
          </a:p>
          <a:p>
            <a:pPr marL="457200" indent="-457200" algn="just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4.3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Osvěta a širší spolupráce mezi aktéry v regionu.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None/>
            </a:pPr>
            <a:endParaRPr lang="cs-CZ" sz="2600" dirty="0" smtClean="0"/>
          </a:p>
          <a:p>
            <a:pPr marL="0" indent="0">
              <a:buFont typeface="Arial" charset="0"/>
              <a:buNone/>
            </a:pPr>
            <a:endParaRPr lang="cs-CZ" b="1" dirty="0" smtClean="0">
              <a:solidFill>
                <a:srgbClr val="008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40E5-C1C1-4709-85F3-78269D5C0B34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896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1364</TotalTime>
  <Words>619</Words>
  <Application>Microsoft Office PowerPoint</Application>
  <PresentationFormat>Předvádění na obrazovce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Shluk</vt:lpstr>
      <vt:lpstr>1. veřejný workshop Místní akční plán  ORP Kraslice</vt:lpstr>
      <vt:lpstr>Program: </vt:lpstr>
      <vt:lpstr>                   </vt:lpstr>
      <vt:lpstr>Snímek 4</vt:lpstr>
      <vt:lpstr>Cíle projektu: </vt:lpstr>
      <vt:lpstr>Snímek 6</vt:lpstr>
      <vt:lpstr> Strategický rámec Priority a cíle  </vt:lpstr>
      <vt:lpstr>Snímek 8</vt:lpstr>
      <vt:lpstr>Snímek 9</vt:lpstr>
      <vt:lpstr>Naladíme se …</vt:lpstr>
      <vt:lpstr>Řešení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Setkání ředitelů škol v rámci projektu MAP ORP Sokolov</dc:title>
  <dc:creator>Uzivatwel R25</dc:creator>
  <cp:lastModifiedBy>ABRI</cp:lastModifiedBy>
  <cp:revision>112</cp:revision>
  <cp:lastPrinted>2016-06-02T05:37:17Z</cp:lastPrinted>
  <dcterms:created xsi:type="dcterms:W3CDTF">2016-06-01T11:34:39Z</dcterms:created>
  <dcterms:modified xsi:type="dcterms:W3CDTF">2016-10-05T13:15:06Z</dcterms:modified>
</cp:coreProperties>
</file>