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257" r:id="rId3"/>
    <p:sldId id="321" r:id="rId4"/>
    <p:sldId id="261" r:id="rId5"/>
    <p:sldId id="288" r:id="rId6"/>
    <p:sldId id="269" r:id="rId7"/>
    <p:sldId id="322" r:id="rId8"/>
    <p:sldId id="271" r:id="rId9"/>
    <p:sldId id="331" r:id="rId10"/>
    <p:sldId id="332" r:id="rId11"/>
    <p:sldId id="278" r:id="rId12"/>
    <p:sldId id="333" r:id="rId13"/>
    <p:sldId id="334" r:id="rId14"/>
    <p:sldId id="285" r:id="rId15"/>
    <p:sldId id="279" r:id="rId16"/>
    <p:sldId id="280" r:id="rId17"/>
    <p:sldId id="287" r:id="rId18"/>
    <p:sldId id="312" r:id="rId19"/>
    <p:sldId id="316" r:id="rId20"/>
    <p:sldId id="330" r:id="rId21"/>
    <p:sldId id="299" r:id="rId22"/>
    <p:sldId id="289" r:id="rId23"/>
    <p:sldId id="290" r:id="rId24"/>
    <p:sldId id="325" r:id="rId25"/>
    <p:sldId id="320" r:id="rId26"/>
    <p:sldId id="291" r:id="rId27"/>
    <p:sldId id="293" r:id="rId28"/>
    <p:sldId id="294" r:id="rId29"/>
    <p:sldId id="323" r:id="rId30"/>
    <p:sldId id="292" r:id="rId31"/>
    <p:sldId id="324" r:id="rId32"/>
    <p:sldId id="296" r:id="rId33"/>
    <p:sldId id="297" r:id="rId34"/>
    <p:sldId id="298" r:id="rId35"/>
    <p:sldId id="308" r:id="rId36"/>
    <p:sldId id="259" r:id="rId37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33"/>
    <a:srgbClr val="0000FF"/>
    <a:srgbClr val="008000"/>
    <a:srgbClr val="00CC00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965D456-6D0C-42AC-B542-14478321A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BBC248-1CF1-4113-BE89-D344EFE3E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2453-EEA5-4F00-8166-5D55397F494E}" type="datetimeFigureOut">
              <a:rPr lang="cs-CZ" smtClean="0"/>
              <a:t>29.06.2017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1D24F8-47B1-4DDA-A2B6-FD8A83F97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6D1188-AFDC-4629-812D-F3F4F78AC3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3B1E-0232-4868-9F51-25BCC35EF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7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1BCDB-77B3-4042-A9BA-ED1A70B7B27E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F32F-16A0-45A2-B9D0-CF9E15C9D8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1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5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2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70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81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75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ECEA-F6A9-4994-AA6E-5DA400E086DC}" type="datetimeFigureOut">
              <a:rPr lang="cs-CZ" smtClean="0"/>
              <a:pPr/>
              <a:t>29.06.2017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onitorovani-podporenych-osob-opz/-/dokument/7988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taceeu.cz/cs/Jak-na-projekt/Elektronicka-zadost/Edukacni-videa" TargetMode="External"/><Relationship Id="rId5" Type="http://schemas.openxmlformats.org/officeDocument/2006/relationships/hyperlink" Target="https://www.esfcr.cz/formulare-a-pokyny-potrebne-v-ramci-pripravy-zadosti-o-podporu-opz" TargetMode="External"/><Relationship Id="rId4" Type="http://schemas.openxmlformats.org/officeDocument/2006/relationships/hyperlink" Target="https://mseu.mssf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-sokolovsko.eu/wp-content/uploads/2016/01/Smernice_01_Transparentnost-komplet-IROPOPZ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-sokolovsko.eu/wp-content/uploads/2016/01/Smernice_01_Pr_2.2_Hodnotici_kriteria-OPZ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fcr.cz/detail-clanku/-/asset_publisher/BBFAoaudKGfE/content/esf-forum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esfcr.cz/formulare-a-pokyny-potrebne-v-ramci-pripravy-zadosti-o-podporu-opz/-/dokument/7979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" TargetMode="External"/><Relationship Id="rId5" Type="http://schemas.openxmlformats.org/officeDocument/2006/relationships/hyperlink" Target="http://mas-sokolovsko.eu/sclld/vyzvy/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hyperlink" Target="mailto:odvody@mas-sokolovsko.e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ctrTitle"/>
          </p:nvPr>
        </p:nvSpPr>
        <p:spPr>
          <a:xfrm>
            <a:off x="970484" y="2271723"/>
            <a:ext cx="7919764" cy="176738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Seminář pro žadatele</a:t>
            </a:r>
            <a:br>
              <a:rPr lang="cs-CZ" sz="3600" b="1"/>
            </a:br>
            <a:r>
              <a:rPr lang="cs-CZ" sz="3600" b="1"/>
              <a:t>3. </a:t>
            </a:r>
            <a:r>
              <a:rPr lang="cs-CZ" sz="3600" b="1" dirty="0"/>
              <a:t>výzva OPZ, č. 100/03_16_047/CLLD_15_01_064 </a:t>
            </a:r>
            <a:br>
              <a:rPr lang="cs-CZ" sz="3600" b="1" dirty="0"/>
            </a:br>
            <a:r>
              <a:rPr lang="cs-CZ" sz="3600" b="1" dirty="0"/>
              <a:t>,,</a:t>
            </a:r>
            <a:r>
              <a:rPr lang="cs-CZ" sz="3100" b="1" dirty="0"/>
              <a:t> Zaměstnanost na území MAS Sokolovsko“</a:t>
            </a:r>
          </a:p>
        </p:txBody>
      </p:sp>
      <p:sp>
        <p:nvSpPr>
          <p:cNvPr id="11" name="Podnadpis 6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1659592"/>
          </a:xfrm>
        </p:spPr>
        <p:txBody>
          <a:bodyPr>
            <a:normAutofit fontScale="92500" lnSpcReduction="20000"/>
          </a:bodyPr>
          <a:lstStyle/>
          <a:p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Datum a místo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cs-CZ" sz="2800" dirty="0"/>
              <a:t>29. 6. 2017, Královské Poříčí, Statek Bernard</a:t>
            </a: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Přednášející: </a:t>
            </a:r>
            <a:r>
              <a:rPr lang="cs-CZ" sz="2800" dirty="0"/>
              <a:t>Mgr. Zuzana Odvody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8" y="6309320"/>
            <a:ext cx="575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0484" y="134076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Název projektu: </a:t>
            </a:r>
            <a:r>
              <a:rPr lang="cs-CZ" dirty="0"/>
              <a:t>Posílení kapacit CLLD pro MAS Sokolovsko na období 2015-2017</a:t>
            </a:r>
            <a:br>
              <a:rPr lang="cs-CZ" dirty="0"/>
            </a:br>
            <a:r>
              <a:rPr lang="cs-CZ" b="1" dirty="0"/>
              <a:t>Registrační číslo: </a:t>
            </a:r>
            <a:r>
              <a:rPr lang="cs-CZ" dirty="0"/>
              <a:t>CZ.06.4.59/0.0/0.0/15_003/0001568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59040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Zaměření výzvy – podporované aktivity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!!! V každém projektu by měla být zařazena aktivita spojená s tvorbou nových udržitelných pracovních míst, umístěním na volná pracovní místa či zprostředkováním zaměstnání, čímž je v maximální míře zajištěno zvýšení pracovního uplatnění cílové skupiny.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964094"/>
            <a:ext cx="8252473" cy="952738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solidFill>
                  <a:srgbClr val="009900"/>
                </a:solidFill>
              </a:rPr>
            </a:br>
            <a:r>
              <a:rPr lang="cs-CZ" sz="2400" b="1" dirty="0">
                <a:solidFill>
                  <a:srgbClr val="009900"/>
                </a:solidFill>
              </a:rPr>
              <a:t>1. Příprava osob z cílových skupin ke vstupu či návratu na trh práce </a:t>
            </a:r>
            <a:br>
              <a:rPr lang="cs-CZ" sz="2400" dirty="0"/>
            </a:br>
            <a:endParaRPr lang="cs-CZ" sz="2400" dirty="0">
              <a:solidFill>
                <a:srgbClr val="339933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8296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a) nástroje a činnosti vedoucí k motivaci a aktivizaci cílových skupin k nalezení zaměstnání a jeho udržení, </a:t>
            </a:r>
          </a:p>
          <a:p>
            <a:pPr marL="0" indent="0" algn="just">
              <a:buNone/>
            </a:pPr>
            <a:r>
              <a:rPr lang="cs-CZ" dirty="0"/>
              <a:t>b) rozvoj základních kompetencí osob z cílových skupin za účelem snazšího uplatnění na trhu práce, </a:t>
            </a:r>
          </a:p>
          <a:p>
            <a:pPr marL="0" indent="0" algn="just">
              <a:buNone/>
            </a:pPr>
            <a:r>
              <a:rPr lang="cs-CZ" dirty="0"/>
              <a:t>c) aktivity zaměřené na zvýšení orientace osob </a:t>
            </a:r>
            <a:br>
              <a:rPr lang="cs-CZ" dirty="0"/>
            </a:br>
            <a:r>
              <a:rPr lang="cs-CZ" dirty="0"/>
              <a:t>z cílových skupin v požadavcích trhu práce </a:t>
            </a:r>
            <a:br>
              <a:rPr lang="cs-CZ" dirty="0"/>
            </a:br>
            <a:r>
              <a:rPr lang="cs-CZ" dirty="0"/>
              <a:t>a realizace poradenských činností a programů, jejichž cílem je zjišťování osobnostních </a:t>
            </a:r>
            <a:br>
              <a:rPr lang="cs-CZ" dirty="0"/>
            </a:br>
            <a:r>
              <a:rPr lang="cs-CZ" dirty="0"/>
              <a:t>a kvalifikačních předpokladů osob pro volbu povolání za účelem zprostředkování vhodného zaměstnání.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0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964094"/>
            <a:ext cx="8252473" cy="952738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solidFill>
                  <a:srgbClr val="009900"/>
                </a:solidFill>
              </a:rPr>
            </a:br>
            <a:r>
              <a:rPr lang="cs-CZ" sz="2400" b="1" dirty="0">
                <a:solidFill>
                  <a:srgbClr val="009900"/>
                </a:solidFill>
              </a:rPr>
              <a:t>1. Příprava osob z cílových skupin ke vstupu či návratu na trh práce </a:t>
            </a:r>
            <a:br>
              <a:rPr lang="cs-CZ" sz="2400" dirty="0"/>
            </a:br>
            <a:endParaRPr lang="cs-CZ" sz="2400" dirty="0">
              <a:solidFill>
                <a:srgbClr val="339933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8296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Příklady podporovaných aktivit: </a:t>
            </a:r>
            <a:endParaRPr lang="cs-CZ" dirty="0"/>
          </a:p>
          <a:p>
            <a:r>
              <a:rPr lang="cs-CZ" dirty="0"/>
              <a:t>podpora pracovního uplatnění osob se zdravotním postižením, </a:t>
            </a:r>
          </a:p>
          <a:p>
            <a:r>
              <a:rPr lang="cs-CZ" dirty="0"/>
              <a:t>profilace (vytvoření přehledu vlastností osoby, které se následně využívá při hledání nejvhodnější pracovní pozice) a </a:t>
            </a:r>
            <a:r>
              <a:rPr lang="cs-CZ" dirty="0" err="1"/>
              <a:t>targeting</a:t>
            </a:r>
            <a:r>
              <a:rPr lang="cs-CZ" dirty="0"/>
              <a:t> (marketingová metoda porovnávající vybrané části pracovního trhu a zhodnocující jejich atraktivitu a výhodnost pro osoby z cílových skupin), u kterých musí být v rámci projektů přesně definován jejich účel a cílové skupiny, </a:t>
            </a:r>
          </a:p>
          <a:p>
            <a:r>
              <a:rPr lang="cs-CZ" dirty="0"/>
              <a:t>JOB - řízené poradenství ke změně kvalifikace, </a:t>
            </a:r>
          </a:p>
          <a:p>
            <a:r>
              <a:rPr lang="cs-CZ" dirty="0"/>
              <a:t>získání či obnova pracovních návyků, např. prostřednictvím mentoringu ,</a:t>
            </a:r>
          </a:p>
          <a:p>
            <a:r>
              <a:rPr lang="cs-CZ" dirty="0"/>
              <a:t>pracovní a kariérové poradenství (ambulantní a terénní forma), </a:t>
            </a:r>
          </a:p>
          <a:p>
            <a:r>
              <a:rPr lang="cs-CZ" dirty="0"/>
              <a:t>bilanční a pracovní diagnostika, ergo diagnostika,</a:t>
            </a:r>
          </a:p>
          <a:p>
            <a:r>
              <a:rPr lang="cs-CZ" dirty="0"/>
              <a:t>rekvalifikace a další profesní vzdělávání ,</a:t>
            </a:r>
          </a:p>
          <a:p>
            <a:r>
              <a:rPr lang="cs-CZ" dirty="0"/>
              <a:t>jazykové vzdělávání, PC kurzy, rozvoj finanční gramotnosti, soft </a:t>
            </a:r>
            <a:r>
              <a:rPr lang="cs-CZ" dirty="0" err="1"/>
              <a:t>skills</a:t>
            </a:r>
            <a:r>
              <a:rPr lang="cs-CZ" dirty="0"/>
              <a:t> (měkké dovednosti, komunikační dovednosti apod.), podpora čtenářské a numerické gramotnosti apod. (aktivity jsou pouze doprovodné a musí vést přímo k uplatnění osob z cílových skupin na trhu práce). </a:t>
            </a:r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59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964094"/>
            <a:ext cx="8252473" cy="952738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solidFill>
                  <a:srgbClr val="009900"/>
                </a:solidFill>
              </a:rPr>
            </a:br>
            <a:r>
              <a:rPr lang="cs-CZ" sz="2400" b="1" dirty="0">
                <a:solidFill>
                  <a:srgbClr val="009900"/>
                </a:solidFill>
              </a:rPr>
              <a:t>1. Příprava osob z cílových skupin ke vstupu či návratu na trh práce </a:t>
            </a:r>
            <a:br>
              <a:rPr lang="cs-CZ" sz="2400" dirty="0"/>
            </a:br>
            <a:endParaRPr lang="cs-CZ" sz="2400" dirty="0">
              <a:solidFill>
                <a:srgbClr val="339933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82962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u="sng" dirty="0"/>
              <a:t>Nebude podporováno: </a:t>
            </a:r>
          </a:p>
          <a:p>
            <a:pPr algn="just"/>
            <a:r>
              <a:rPr lang="cs-CZ" dirty="0"/>
              <a:t>kariérové poradenství pro žáky ZŠ, </a:t>
            </a:r>
          </a:p>
          <a:p>
            <a:pPr algn="just"/>
            <a:r>
              <a:rPr lang="cs-CZ" dirty="0"/>
              <a:t>projekty založené pouze na rekvalifikacích a dalším vzdělávání bez přímé uplatnitelnosti osob z cílových skupin na trhu práce, </a:t>
            </a:r>
          </a:p>
          <a:p>
            <a:pPr algn="just"/>
            <a:r>
              <a:rPr lang="cs-CZ" dirty="0"/>
              <a:t>podpora a poradenství v rozvoji lidských zdrojů </a:t>
            </a:r>
            <a:br>
              <a:rPr lang="cs-CZ" dirty="0"/>
            </a:br>
            <a:r>
              <a:rPr lang="cs-CZ" dirty="0"/>
              <a:t>v podnicích (rozvoj lidských zdrojů bude podporován </a:t>
            </a:r>
            <a:br>
              <a:rPr lang="cs-CZ" dirty="0"/>
            </a:br>
            <a:r>
              <a:rPr lang="cs-CZ" dirty="0"/>
              <a:t>z Investiční priority 1.3 OPZ), </a:t>
            </a:r>
          </a:p>
          <a:p>
            <a:pPr algn="just"/>
            <a:r>
              <a:rPr lang="cs-CZ" dirty="0"/>
              <a:t>aktivity systémového charakteru (např. informační, analytické a monitorovací systémy trhu práce, tvorba systémů dalšího profesního vzdělávání), které jsou podporovány v rámci Investiční priority 1.4 OPZ.</a:t>
            </a:r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87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 </a:t>
            </a:r>
            <a:br>
              <a:rPr lang="cs-CZ" b="1" dirty="0">
                <a:solidFill>
                  <a:srgbClr val="009900"/>
                </a:solidFill>
              </a:rPr>
            </a:br>
            <a:br>
              <a:rPr lang="cs-CZ" b="1" dirty="0">
                <a:solidFill>
                  <a:srgbClr val="009900"/>
                </a:solidFill>
              </a:rPr>
            </a:br>
            <a:r>
              <a:rPr lang="cs-CZ" sz="2700" b="1" dirty="0">
                <a:solidFill>
                  <a:srgbClr val="009900"/>
                </a:solidFill>
              </a:rPr>
              <a:t>2. Zvyšování zaměstnanosti cílových skupin </a:t>
            </a:r>
            <a:br>
              <a:rPr lang="cs-CZ" dirty="0"/>
            </a:br>
            <a:br>
              <a:rPr lang="cs-CZ" dirty="0"/>
            </a:b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/>
              <a:t>a) Zprostředkování zaměstnání</a:t>
            </a:r>
          </a:p>
          <a:p>
            <a:pPr marL="0" indent="0" algn="just">
              <a:buNone/>
            </a:pPr>
            <a:r>
              <a:rPr lang="cs-CZ" dirty="0"/>
              <a:t>b) Podpora vytváření nových pracovních míst </a:t>
            </a:r>
          </a:p>
          <a:p>
            <a:pPr marL="0" indent="0" algn="just">
              <a:buNone/>
            </a:pPr>
            <a:r>
              <a:rPr lang="cs-CZ" dirty="0"/>
              <a:t>c) Podpora umístění na uvolněná pracovní místa </a:t>
            </a:r>
          </a:p>
          <a:p>
            <a:pPr marL="0" indent="0" algn="just">
              <a:buNone/>
            </a:pPr>
            <a:r>
              <a:rPr lang="cs-CZ" dirty="0"/>
              <a:t>d) Podpora zahájení podnikatelské činnosti </a:t>
            </a:r>
          </a:p>
          <a:p>
            <a:pPr marL="0" indent="0" algn="just">
              <a:buNone/>
            </a:pPr>
            <a:r>
              <a:rPr lang="cs-CZ" dirty="0"/>
              <a:t>e) Podpora spolupráce lokálních partnerů na trhu práce </a:t>
            </a:r>
          </a:p>
          <a:p>
            <a:pPr marL="0" indent="0" algn="just">
              <a:buNone/>
            </a:pPr>
            <a:r>
              <a:rPr lang="cs-CZ" u="sng" dirty="0"/>
              <a:t>Nebude podporováno: </a:t>
            </a:r>
          </a:p>
          <a:p>
            <a:pPr algn="just"/>
            <a:r>
              <a:rPr lang="cs-CZ" dirty="0"/>
              <a:t>mzdové příspěvky na vytvoření pracovních míst </a:t>
            </a:r>
            <a:br>
              <a:rPr lang="cs-CZ" dirty="0"/>
            </a:br>
            <a:r>
              <a:rPr lang="cs-CZ" dirty="0"/>
              <a:t>v sociálních službách, které jsou hrazeny z vyrovnávací platby (viz Rozhodnutí Komise č. 2012/21/EU), </a:t>
            </a:r>
          </a:p>
          <a:p>
            <a:pPr algn="just"/>
            <a:r>
              <a:rPr lang="cs-CZ" dirty="0"/>
              <a:t>přijetí předchozích zaměstnanců na uvolněná pracovní místa, </a:t>
            </a:r>
          </a:p>
          <a:p>
            <a:pPr algn="just"/>
            <a:r>
              <a:rPr lang="cs-CZ" dirty="0"/>
              <a:t>projekty založené pouze na systémových aktivitách </a:t>
            </a:r>
            <a:br>
              <a:rPr lang="cs-CZ" dirty="0"/>
            </a:br>
            <a:r>
              <a:rPr lang="cs-CZ" dirty="0"/>
              <a:t>a projekty zaměřené pouze na lokální burzy práce. </a:t>
            </a:r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04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088739"/>
            <a:ext cx="8229600" cy="504055"/>
          </a:xfrm>
        </p:spPr>
        <p:txBody>
          <a:bodyPr>
            <a:normAutofit fontScale="90000"/>
          </a:bodyPr>
          <a:lstStyle/>
          <a:p>
            <a:pPr algn="l"/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r>
              <a:rPr lang="cs-CZ" sz="3100" b="1" dirty="0">
                <a:solidFill>
                  <a:srgbClr val="009900"/>
                </a:solidFill>
              </a:rPr>
              <a:t>3.</a:t>
            </a:r>
            <a:r>
              <a:rPr lang="cs-CZ" sz="2700" b="1" dirty="0">
                <a:solidFill>
                  <a:srgbClr val="009900"/>
                </a:solidFill>
              </a:rPr>
              <a:t> </a:t>
            </a:r>
            <a:r>
              <a:rPr lang="cs-CZ" sz="3100" b="1" dirty="0">
                <a:solidFill>
                  <a:srgbClr val="009900"/>
                </a:solidFill>
              </a:rPr>
              <a:t>Podpora udržitelnosti cílových skupin na trhu práce </a:t>
            </a:r>
            <a:br>
              <a:rPr lang="cs-CZ" dirty="0"/>
            </a:br>
            <a:br>
              <a:rPr lang="cs-CZ" dirty="0"/>
            </a:b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844823"/>
            <a:ext cx="8208912" cy="4901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a) Podpora flexibilních forem zaměstnání </a:t>
            </a:r>
          </a:p>
          <a:p>
            <a:pPr marL="0" indent="0">
              <a:buNone/>
            </a:pPr>
            <a:r>
              <a:rPr lang="cs-CZ" dirty="0"/>
              <a:t>b) Zprostředkování dočasného přidělení zaměstnance k jinému zaměstnavateli </a:t>
            </a:r>
          </a:p>
          <a:p>
            <a:pPr marL="0" indent="0">
              <a:buNone/>
            </a:pPr>
            <a:r>
              <a:rPr lang="cs-CZ" dirty="0"/>
              <a:t>c) Podpora zaměstnanců </a:t>
            </a:r>
          </a:p>
          <a:p>
            <a:pPr marL="0" indent="0">
              <a:buNone/>
            </a:pPr>
            <a:r>
              <a:rPr lang="cs-CZ" u="sng" dirty="0"/>
              <a:t>Nebude podporováno: </a:t>
            </a:r>
          </a:p>
          <a:p>
            <a:r>
              <a:rPr lang="cs-CZ" dirty="0"/>
              <a:t>práce na zkoušku (tzv. „ochutnávky“), při kterých není vyplácena zaměstnanci odměna (nutný soulad s § 109 zákona č. 262/2006 Sb., zákoník práce: </a:t>
            </a:r>
            <a:r>
              <a:rPr lang="cs-CZ" i="1" dirty="0"/>
              <a:t>„Za vykonanou práci přísluší zaměstnanci mzda, plat nebo odměna z dohody.“), </a:t>
            </a:r>
            <a:endParaRPr lang="cs-CZ" dirty="0"/>
          </a:p>
          <a:p>
            <a:r>
              <a:rPr lang="cs-CZ" dirty="0"/>
              <a:t>poskytování mzdových příspěvků již zaměstnaným či podnikajícím osobám z cílových skupin.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1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br>
              <a:rPr lang="cs-CZ" sz="2000" b="1" dirty="0"/>
            </a:br>
            <a:br>
              <a:rPr lang="cs-CZ" sz="2000" b="1" dirty="0"/>
            </a:br>
            <a:r>
              <a:rPr lang="cs-CZ" sz="2800" b="1" dirty="0">
                <a:solidFill>
                  <a:srgbClr val="009900"/>
                </a:solidFill>
              </a:rPr>
              <a:t>4. Podpora prostupného zaměstnávání </a:t>
            </a:r>
            <a:br>
              <a:rPr lang="cs-CZ" dirty="0"/>
            </a:b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72815"/>
            <a:ext cx="8208912" cy="48245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cs-CZ" b="1" dirty="0"/>
              <a:t>Prostupné zaměstnávání</a:t>
            </a:r>
          </a:p>
          <a:p>
            <a:pPr marL="0" indent="0">
              <a:buNone/>
            </a:pPr>
            <a:r>
              <a:rPr lang="cs-CZ" u="sng" dirty="0"/>
              <a:t>Příklady podporovaných aktivit: </a:t>
            </a:r>
            <a:endParaRPr lang="cs-CZ" dirty="0"/>
          </a:p>
          <a:p>
            <a:pPr algn="just"/>
            <a:r>
              <a:rPr lang="cs-CZ" dirty="0"/>
              <a:t>aktivity umožňující za pomoci doprovodných opatření podle individuálních potřeb (podporované zaměstnávání, komplexní práce s cílovou skupinou) postupné zapojování dlouhodobě nezaměstnaných osob a osob s minimálními pracovními zkušenostmi na trh práce, získávání pracovních návyků a zkušeností, a to i s využitím nástrojů podpory zaměstnanosti, které povedou </a:t>
            </a:r>
            <a:br>
              <a:rPr lang="cs-CZ" dirty="0"/>
            </a:br>
            <a:r>
              <a:rPr lang="cs-CZ" dirty="0"/>
              <a:t>k dlouhodobému uplatnění těchto osob na trhu práce, </a:t>
            </a:r>
          </a:p>
          <a:p>
            <a:pPr algn="just"/>
            <a:r>
              <a:rPr lang="cs-CZ" dirty="0"/>
              <a:t>zvyšování motivace zaměstnavatelů k vytváření udržitelných pracovních míst s využitím nástrojů jako jsou pracovní místa na zkoušku, pracovní místa ve prospěch obcí a veřejně prospěšných institucí, pracovní místa u soukromých zaměstnavatelů, krátkodobé pracovní příležitosti, sezónní pracovní místa, pracovní trénink, placené odborné praxe a stáže, mentoring apod.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40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Indikátory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= nástroje pro měření dosažených efektů projektových aktivit</a:t>
            </a:r>
          </a:p>
          <a:p>
            <a:pPr marL="0" indent="0">
              <a:buNone/>
            </a:pPr>
            <a:r>
              <a:rPr lang="cs-CZ" b="1" dirty="0"/>
              <a:t>Dělení:</a:t>
            </a:r>
          </a:p>
          <a:p>
            <a:pPr marL="0" indent="0"/>
            <a:r>
              <a:rPr lang="cs-CZ" dirty="0"/>
              <a:t> indikátory výstupů</a:t>
            </a:r>
          </a:p>
          <a:p>
            <a:pPr marL="0" indent="0"/>
            <a:r>
              <a:rPr lang="cs-CZ" dirty="0"/>
              <a:t> indikátory výsledků</a:t>
            </a:r>
          </a:p>
          <a:p>
            <a:pPr>
              <a:spcBef>
                <a:spcPts val="1000"/>
              </a:spcBef>
              <a:buNone/>
            </a:pPr>
            <a:r>
              <a:rPr lang="cs-CZ" b="1" dirty="0"/>
              <a:t>Pravidla volby závazných indikátorů a jejich sledování: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žadatel volí pouze ty indikátory z výzvy, které jsou </a:t>
            </a:r>
            <a:r>
              <a:rPr lang="cs-CZ" b="1" dirty="0"/>
              <a:t>relevantní</a:t>
            </a:r>
            <a:r>
              <a:rPr lang="cs-CZ" dirty="0"/>
              <a:t> pro jeho projekt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ve zprávách o realizaci projektu se uvádějí kumulativně</a:t>
            </a:r>
            <a:br>
              <a:rPr lang="cs-CZ" dirty="0"/>
            </a:br>
            <a:r>
              <a:rPr lang="cs-CZ" dirty="0"/>
              <a:t>za období od počátku projektu do konce příslušného monitorovacího období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je nutné sledovat také hodnoty pro indikátory o účastnících, které konkretizují podpořené osoby z řady hledisek a další indikátory uvedené ve výzvě (kap. 5.2)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84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Indikátory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Povinnosti související s indikátory: </a:t>
            </a:r>
          </a:p>
          <a:p>
            <a:pPr marL="0" indent="0">
              <a:buNone/>
            </a:pPr>
            <a:endParaRPr lang="cs-CZ" sz="2400" b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povinnost stanovit v žádosti </a:t>
            </a:r>
            <a:r>
              <a:rPr lang="cs-CZ" sz="2400" b="1" dirty="0"/>
              <a:t>cílové hodnoty indikátorů, včetně popisu způsobu stanovení této hodnoty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nastavení je závazné, úprava – </a:t>
            </a:r>
            <a:r>
              <a:rPr lang="cs-CZ" sz="2400" b="1" dirty="0"/>
              <a:t>podstatnou změnou, p</a:t>
            </a:r>
            <a:r>
              <a:rPr lang="cs-CZ" sz="2400" dirty="0"/>
              <a:t>ři nesplnění – </a:t>
            </a:r>
            <a:r>
              <a:rPr lang="cs-CZ" sz="2400" b="1" dirty="0"/>
              <a:t>sankce </a:t>
            </a:r>
            <a:r>
              <a:rPr lang="cs-CZ" sz="2400" dirty="0"/>
              <a:t>(Obecná pravidla, kap.18)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průběžné sledování jejich naplnění ve zprávách o realizaci projektu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prokazatelnost vykazovaných hodnot </a:t>
            </a:r>
            <a:r>
              <a:rPr lang="cs-CZ" sz="2400" dirty="0"/>
              <a:t>- záznamy o každém klientovi, prezenční listiny atd. ověřitelné případnou kontrolou, </a:t>
            </a:r>
            <a:r>
              <a:rPr lang="cs-CZ" sz="2400" b="1" dirty="0"/>
              <a:t>monitorovací listy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04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Indikátory se závazkem:</a:t>
            </a:r>
          </a:p>
          <a:p>
            <a:pPr marL="0" indent="0"/>
            <a:r>
              <a:rPr lang="cs-CZ" sz="2200" dirty="0"/>
              <a:t>    závazek žadatele, kterého má dosáhnout díky realizaci projektu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endParaRPr lang="cs-CZ" sz="2200" dirty="0"/>
          </a:p>
          <a:p>
            <a:pPr marL="0" indent="0"/>
            <a:r>
              <a:rPr lang="cs-CZ" sz="2200" dirty="0"/>
              <a:t> 6 00 00 – osoby podpořené nad bagatelní podporu (min. 40 hodin), vyplňují se monitorovací listy (</a:t>
            </a:r>
            <a:r>
              <a:rPr lang="cs-CZ" sz="2200" dirty="0">
                <a:hlinkClick r:id="rId3"/>
              </a:rPr>
              <a:t>https://www.esfcr.cz/</a:t>
            </a:r>
            <a:r>
              <a:rPr lang="cs-CZ" sz="2200" dirty="0" err="1">
                <a:hlinkClick r:id="rId3"/>
              </a:rPr>
              <a:t>monitorovani</a:t>
            </a:r>
            <a:r>
              <a:rPr lang="cs-CZ" sz="2200" dirty="0">
                <a:hlinkClick r:id="rId3"/>
              </a:rPr>
              <a:t>-</a:t>
            </a:r>
            <a:r>
              <a:rPr lang="cs-CZ" sz="2200" dirty="0" err="1">
                <a:hlinkClick r:id="rId3"/>
              </a:rPr>
              <a:t>podporenych</a:t>
            </a:r>
            <a:r>
              <a:rPr lang="cs-CZ" sz="2200" dirty="0">
                <a:hlinkClick r:id="rId3"/>
              </a:rPr>
              <a:t>-osob-</a:t>
            </a:r>
            <a:r>
              <a:rPr lang="cs-CZ" sz="2200" dirty="0" err="1">
                <a:hlinkClick r:id="rId3"/>
              </a:rPr>
              <a:t>opz</a:t>
            </a:r>
            <a:r>
              <a:rPr lang="cs-CZ" sz="2200" dirty="0">
                <a:hlinkClick r:id="rId3"/>
              </a:rPr>
              <a:t>/-/dokument/798878</a:t>
            </a:r>
            <a:r>
              <a:rPr lang="cs-CZ" sz="2200" dirty="0"/>
              <a:t>)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/>
            <a:endParaRPr lang="cs-CZ" sz="22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3204" y="375871"/>
            <a:ext cx="8229600" cy="532849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  <a:effectLst/>
              </a:rPr>
            </a:br>
            <a:br>
              <a:rPr lang="cs-CZ" dirty="0">
                <a:solidFill>
                  <a:schemeClr val="tx1"/>
                </a:solidFill>
                <a:effectLst/>
              </a:rPr>
            </a:b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7892"/>
              </p:ext>
            </p:extLst>
          </p:nvPr>
        </p:nvGraphicFramePr>
        <p:xfrm>
          <a:off x="788276" y="2259725"/>
          <a:ext cx="78161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Kód indikátoru</a:t>
                      </a:r>
                      <a:endParaRPr lang="cs-CZ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Název </a:t>
                      </a:r>
                    </a:p>
                    <a:p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Měrná jednotka</a:t>
                      </a:r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Typ</a:t>
                      </a:r>
                    </a:p>
                    <a:p>
                      <a:endParaRPr lang="cs-C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6 00 00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Celkový počet účastníků</a:t>
                      </a:r>
                      <a:endParaRPr lang="cs-CZ" sz="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Osoby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Výstup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ogo-mal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555729" cy="9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7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4433" y="792088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Program semináře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085584" cy="45638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Základní specifikace výzvy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Oprávnění žadatelé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Cílové skupiny (vč. analýzy CS)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Zaměření výzvy – podporované aktivity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Indikátory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Podání žádosti – IS KP14+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Způsob hodnocení a výběr projektů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Informační zdroje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/>
              <a:t>Dotazy, diskuze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400" dirty="0"/>
          </a:p>
          <a:p>
            <a:pPr marL="0" indent="0" algn="just">
              <a:spcAft>
                <a:spcPts val="600"/>
              </a:spcAft>
              <a:buNone/>
            </a:pPr>
            <a:endParaRPr lang="cs-CZ" dirty="0"/>
          </a:p>
          <a:p>
            <a:pPr marL="0" lvl="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9451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pro možnost započtení podpořené osoby do indikátorů, musí poskytnutá </a:t>
            </a:r>
            <a:r>
              <a:rPr lang="cs-CZ" sz="2200" b="1" dirty="0"/>
              <a:t>podpora dosáhnout minimální hranice</a:t>
            </a:r>
            <a:br>
              <a:rPr lang="cs-CZ" sz="2200" b="1" dirty="0"/>
            </a:br>
            <a:r>
              <a:rPr lang="cs-CZ" sz="2200" b="1" dirty="0"/>
              <a:t>40 hodin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2200" dirty="0"/>
              <a:t>nižší míra poskytnutých služeb je považována za tzv. </a:t>
            </a:r>
            <a:r>
              <a:rPr lang="cs-CZ" sz="2200" b="1" dirty="0"/>
              <a:t>bagatelní podporu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2200" dirty="0"/>
              <a:t>osoby, u nichž příjemce ví, že jejich zapojení do projektu zůstane v rozsahu bagatelní podpory, nemusí zapisovat</a:t>
            </a:r>
            <a:br>
              <a:rPr lang="cs-CZ" sz="2200" dirty="0"/>
            </a:br>
            <a:r>
              <a:rPr lang="cs-CZ" sz="2200" dirty="0"/>
              <a:t>do IS ESF 2014+, ovšem o jejich zapojení do projektu musí</a:t>
            </a:r>
            <a:br>
              <a:rPr lang="cs-CZ" sz="2200" dirty="0"/>
            </a:br>
            <a:r>
              <a:rPr lang="cs-CZ" sz="2200" dirty="0"/>
              <a:t>i tak mít k dispozici průkazné záznamy</a:t>
            </a:r>
          </a:p>
          <a:p>
            <a:pPr marL="0" indent="0"/>
            <a:endParaRPr lang="cs-CZ" sz="22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3204" y="375871"/>
            <a:ext cx="8229600" cy="532849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  <a:effectLst/>
              </a:rPr>
            </a:br>
            <a:br>
              <a:rPr lang="cs-CZ" dirty="0">
                <a:solidFill>
                  <a:schemeClr val="tx1"/>
                </a:solidFill>
                <a:effectLst/>
              </a:rPr>
            </a:br>
            <a:endParaRPr lang="cs-CZ" dirty="0"/>
          </a:p>
        </p:txBody>
      </p:sp>
      <p:pic>
        <p:nvPicPr>
          <p:cNvPr id="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555729" cy="9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03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Rozpočet – uznatelnost nákladů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99669" y="1529408"/>
            <a:ext cx="8208912" cy="50679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Celkové způsobilé náklady projektu </a:t>
            </a:r>
            <a:r>
              <a:rPr lang="cs-CZ" dirty="0"/>
              <a:t>= přímé náklady + nepřímé náklady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Přímé náklady </a:t>
            </a:r>
          </a:p>
          <a:p>
            <a:pPr marL="0" indent="0">
              <a:buNone/>
            </a:pPr>
            <a:r>
              <a:rPr lang="cs-CZ" dirty="0"/>
              <a:t> 1. Osobní náklady – přímo pracuje s CS nebo dětmi CS</a:t>
            </a:r>
          </a:p>
          <a:p>
            <a:pPr marL="0" indent="0">
              <a:buNone/>
            </a:pPr>
            <a:r>
              <a:rPr lang="cs-CZ" dirty="0"/>
              <a:t> 2. Cestovní náhrady </a:t>
            </a:r>
          </a:p>
          <a:p>
            <a:pPr marL="0" indent="0">
              <a:buNone/>
            </a:pPr>
            <a:r>
              <a:rPr lang="cs-CZ" dirty="0"/>
              <a:t> 3. Zařízení a vybavení a nákup spotřebního materiálu  </a:t>
            </a:r>
          </a:p>
          <a:p>
            <a:pPr marL="0" indent="0">
              <a:buNone/>
            </a:pPr>
            <a:r>
              <a:rPr lang="cs-CZ" dirty="0"/>
              <a:t> 4. Nákup služeb </a:t>
            </a:r>
          </a:p>
          <a:p>
            <a:pPr marL="0" indent="0">
              <a:buNone/>
            </a:pPr>
            <a:r>
              <a:rPr lang="cs-CZ" dirty="0"/>
              <a:t> 5. Drobné stavební úpravy (do 40 tis. Kč) </a:t>
            </a:r>
          </a:p>
          <a:p>
            <a:pPr marL="0" indent="0">
              <a:buNone/>
            </a:pPr>
            <a:r>
              <a:rPr lang="cs-CZ" dirty="0"/>
              <a:t> 6. Přímá podpora CS </a:t>
            </a:r>
          </a:p>
          <a:p>
            <a:pPr marL="0" indent="0">
              <a:buNone/>
            </a:pPr>
            <a:r>
              <a:rPr lang="cs-CZ" dirty="0"/>
              <a:t> 7. Křížové financování – max. 20%, u aktivity 5) Dětské skupiny max. 30%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Nepřímé náklady – 25 %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11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Přílohy výzvy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arenR"/>
            </a:pPr>
            <a:r>
              <a:rPr lang="cs-CZ" dirty="0"/>
              <a:t>Popis podporovaných aktivit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cs-CZ" dirty="0"/>
              <a:t>Podporované cílové skupiny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cs-CZ" dirty="0"/>
              <a:t>Analýza cílové skupiny (osnova)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cs-CZ" dirty="0"/>
              <a:t>Informace o způsobu hodnocení a výběru projektů: Směrnice č. 01 Transparentnost hodnocení a výběru projektů, zamezení střetu zájmů – část pro OPZ včetně přílohy </a:t>
            </a:r>
            <a:br>
              <a:rPr lang="cs-CZ" dirty="0"/>
            </a:br>
            <a:r>
              <a:rPr lang="cs-CZ" dirty="0"/>
              <a:t>č. 1 Etický kodex a přílohy č. 2.2 Hodnotící kritéria pro OPZ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2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vše v elektronickém formuláři IS KP14+: </a:t>
            </a:r>
          </a:p>
          <a:p>
            <a:pPr marL="0" indent="0" algn="just">
              <a:buNone/>
            </a:pPr>
            <a:r>
              <a:rPr lang="cs-CZ" dirty="0">
                <a:hlinkClick r:id="rId4"/>
              </a:rPr>
              <a:t>    https://mseu.mssf.cz</a:t>
            </a: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nutný kvalifikovaný elektronický podpis a aktivní datová schránka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role uživatelů (editor, čtenář, signatář; signatář musí mít zřízený vlastní účet, možná plná moc)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hotline iskp@mpsv.cz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Příručka pro žadatele k vyplnění žádosti na </a:t>
            </a:r>
            <a:r>
              <a:rPr lang="cs-CZ" dirty="0">
                <a:hlinkClick r:id="rId5"/>
              </a:rPr>
              <a:t>https://www.esfcr.cz/formulare-a-pokyny-potrebne-v-ramci-pripravy-zadosti-o-podporu-opz</a:t>
            </a:r>
            <a:endParaRPr lang="cs-CZ" dirty="0"/>
          </a:p>
          <a:p>
            <a:pPr marL="285750" indent="-285750"/>
            <a:r>
              <a:rPr lang="cs-CZ" dirty="0"/>
              <a:t>Edukační videa MMR: </a:t>
            </a:r>
            <a:r>
              <a:rPr lang="cs-CZ" dirty="0">
                <a:hlinkClick r:id="rId6"/>
              </a:rPr>
              <a:t>http://dotaceeu.cz/cs/Jak-na-projekt/Elektronicka-zadost/Edukacni-videa</a:t>
            </a:r>
            <a:endParaRPr lang="cs-CZ" dirty="0"/>
          </a:p>
          <a:p>
            <a:pPr marL="285750" indent="-285750"/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44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285750" indent="-285750"/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31901"/>
            <a:ext cx="8604448" cy="48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Registrace do IS KP14+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31618" r="17403" b="16670"/>
          <a:stretch/>
        </p:blipFill>
        <p:spPr bwMode="auto">
          <a:xfrm>
            <a:off x="1907704" y="1816956"/>
            <a:ext cx="6767984" cy="3704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5"/>
          <a:srcRect l="68082" t="31816" r="15498" b="37681"/>
          <a:stretch/>
        </p:blipFill>
        <p:spPr bwMode="auto">
          <a:xfrm>
            <a:off x="363487" y="2132856"/>
            <a:ext cx="1728192" cy="1800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Šipka doprava 5"/>
          <p:cNvSpPr/>
          <p:nvPr/>
        </p:nvSpPr>
        <p:spPr>
          <a:xfrm>
            <a:off x="1965310" y="2839721"/>
            <a:ext cx="469925" cy="386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4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892090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- založení žádosti o podporu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0" name="Šipka: doprava 9"/>
          <p:cNvSpPr/>
          <p:nvPr/>
        </p:nvSpPr>
        <p:spPr>
          <a:xfrm>
            <a:off x="6804248" y="3393049"/>
            <a:ext cx="864096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8383" r="15008" b="63728"/>
          <a:stretch/>
        </p:blipFill>
        <p:spPr bwMode="auto">
          <a:xfrm>
            <a:off x="422513" y="1955315"/>
            <a:ext cx="8207375" cy="18170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179512" y="2406736"/>
            <a:ext cx="1152128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8758" r="14791" b="67234"/>
          <a:stretch/>
        </p:blipFill>
        <p:spPr bwMode="auto">
          <a:xfrm>
            <a:off x="323180" y="3941153"/>
            <a:ext cx="8406039" cy="16145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4434131"/>
            <a:ext cx="1008112" cy="665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3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o podporu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17331" r="45339" b="43350"/>
          <a:stretch/>
        </p:blipFill>
        <p:spPr bwMode="auto">
          <a:xfrm>
            <a:off x="111551" y="1740361"/>
            <a:ext cx="4732051" cy="382044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51188" r="33668" b="4612"/>
          <a:stretch/>
        </p:blipFill>
        <p:spPr bwMode="auto">
          <a:xfrm>
            <a:off x="4644008" y="1791774"/>
            <a:ext cx="4004001" cy="37176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123728" y="3705686"/>
            <a:ext cx="1368152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850712" y="3429000"/>
            <a:ext cx="16655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51520" y="5642745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           03 –Operační program Zaměstnanost</a:t>
            </a:r>
          </a:p>
          <a:p>
            <a:r>
              <a:rPr lang="cs-CZ" dirty="0"/>
              <a:t>            PO Z – (03_16_047) – Výzva MAS na podporu strategií komunitně vedeného místního rozvoje</a:t>
            </a:r>
          </a:p>
        </p:txBody>
      </p:sp>
      <p:sp>
        <p:nvSpPr>
          <p:cNvPr id="12" name="Šipka: doprava 11"/>
          <p:cNvSpPr/>
          <p:nvPr/>
        </p:nvSpPr>
        <p:spPr>
          <a:xfrm>
            <a:off x="323528" y="569415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/>
          <p:cNvSpPr/>
          <p:nvPr/>
        </p:nvSpPr>
        <p:spPr>
          <a:xfrm>
            <a:off x="321904" y="599639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6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FD843C-1389-4057-9F30-D4A47F800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7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0273"/>
            <a:ext cx="8399384" cy="497618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899592" y="4365104"/>
            <a:ext cx="1080120" cy="2017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7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4433" y="792088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Základní specifikace výzvy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085584" cy="456388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Zahájení příjmu žádostí o podporu: 31. 5. 2017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Ukončení příjmu žádostí o podporu: 31. 7. 2017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Alokace: 3.000.000,-Kč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Místo realizace: území MAS Sokolovsko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Maximální délka projektu: </a:t>
            </a:r>
            <a:r>
              <a:rPr lang="cs-CZ" sz="2400" b="1" dirty="0"/>
              <a:t>36 měsíců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Nejzazší datum pro ukončení fyzické realizace projektu: 31. 7. 2022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Minimální výše celkových způsobilých výdajů: 1.000.000,-Kč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Maximální výše celkových způsobilých výdajů: 3.000.000,-Kč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Míra spolufinancování: </a:t>
            </a:r>
            <a:r>
              <a:rPr lang="cs-CZ" sz="2400" b="1" dirty="0"/>
              <a:t>dle typu příjemce až 15%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Způsob financování: </a:t>
            </a:r>
            <a:r>
              <a:rPr lang="cs-CZ" sz="2400" b="1" dirty="0"/>
              <a:t>ex ante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2400" b="1" dirty="0"/>
          </a:p>
          <a:p>
            <a:pPr marL="0" indent="0" algn="just">
              <a:spcAft>
                <a:spcPts val="600"/>
              </a:spcAft>
              <a:buNone/>
            </a:pPr>
            <a:endParaRPr lang="cs-CZ" sz="2400" dirty="0"/>
          </a:p>
          <a:p>
            <a:pPr marL="0" indent="0" algn="just">
              <a:spcAft>
                <a:spcPts val="600"/>
              </a:spcAft>
              <a:buNone/>
            </a:pPr>
            <a:endParaRPr lang="cs-CZ" dirty="0"/>
          </a:p>
          <a:p>
            <a:pPr marL="0" lvl="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1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539552" y="1614600"/>
            <a:ext cx="8208912" cy="50679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Formulář vyplňovat postupně dle záložek vlevo.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Záložky </a:t>
            </a:r>
            <a:r>
              <a:rPr lang="cs-CZ" sz="2400" u="sng" dirty="0"/>
              <a:t>Popis projektu </a:t>
            </a:r>
            <a:r>
              <a:rPr lang="cs-CZ" sz="2400" dirty="0"/>
              <a:t>a </a:t>
            </a:r>
            <a:r>
              <a:rPr lang="cs-CZ" sz="2400" u="sng" dirty="0"/>
              <a:t>Klíčové aktivity </a:t>
            </a:r>
            <a:r>
              <a:rPr lang="cs-CZ" sz="2400" dirty="0"/>
              <a:t>– nenechte se v popisu omezit počtem znaků (2000) - vytvořte přílohu v doc či </a:t>
            </a:r>
            <a:r>
              <a:rPr lang="cs-CZ" sz="2400" dirty="0" err="1"/>
              <a:t>pdf</a:t>
            </a:r>
            <a:r>
              <a:rPr lang="cs-CZ" sz="2400" dirty="0"/>
              <a:t> a vložte ji do Záložky </a:t>
            </a:r>
            <a:r>
              <a:rPr lang="cs-CZ" sz="2400" u="sng" dirty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stručně, jasně, srozumitelně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klíčové aktivity </a:t>
            </a:r>
            <a:r>
              <a:rPr lang="cs-CZ" sz="2400" dirty="0"/>
              <a:t>– každá zvlášť, včetně pole Náklady na klíčovou aktivitu (pozor na soulad s rozpočtem)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horizontální principy </a:t>
            </a:r>
            <a:r>
              <a:rPr lang="cs-CZ" sz="2400" dirty="0"/>
              <a:t>– všechny tři, doporučeno uvést ,,neutrální vliv“, pokud ,,pozitivní“, pak nutno popsat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Typ subjektu – dle IČ – validace, pokud nefunguje, kontaktovat technickou podporu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Roční obrat – viz Pokyny k vyplnění žádosti(v EUR)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žlutá pole – povinná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šedá – nepovinná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průběžně ukládat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715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podání žádosti – založení žádosti - rozpočet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8377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Spolufinancování</a:t>
            </a:r>
            <a:r>
              <a:rPr lang="cs-CZ" sz="2400" dirty="0"/>
              <a:t> – první řádek ,,Soukromé zdroje“ nevolit, v případě vlastních příjmů volit druhý řádek ,,Národní soukromé zdroje“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Finanční plán </a:t>
            </a:r>
            <a:r>
              <a:rPr lang="cs-CZ" sz="2400" dirty="0"/>
              <a:t>generován automaticky, možno editovat, pozor na shodu s rozpočtem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Příjmy projektu </a:t>
            </a:r>
            <a:r>
              <a:rPr lang="cs-CZ" sz="2400" dirty="0"/>
              <a:t>(tzn. ty vygenerované během realizace projektu) – pokud si žadatel není jistý a neodhadne, dokládá během realizace a platby budou pokráceny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Úroky nejsou příjmy projektu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15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/>
              <a:t>Směrnice 01 Transparentnost hodnocení a výběru projektů, zamezení střetu zájmů </a:t>
            </a:r>
          </a:p>
          <a:p>
            <a:pPr marL="0" indent="0" algn="just">
              <a:buNone/>
            </a:pPr>
            <a:r>
              <a:rPr lang="cs-CZ" b="1" dirty="0">
                <a:hlinkClick r:id="rId4"/>
              </a:rPr>
              <a:t>http://mas-sokolovsko.eu/wp-content/uploads/2016/01/Smernice_01_Transparentnost-komplet-IROPOPZ.pdf</a:t>
            </a: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Fáze hodnocení: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Kontrola přijatelnosti a administrativní kontrola/formální náležitosti </a:t>
            </a:r>
            <a:r>
              <a:rPr lang="cs-CZ" dirty="0"/>
              <a:t>- Kancelář MAS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Věcné hodnocení </a:t>
            </a:r>
            <a:r>
              <a:rPr lang="cs-CZ" dirty="0"/>
              <a:t>– Výběrová komise (hodnotitelé)</a:t>
            </a:r>
          </a:p>
          <a:p>
            <a:pPr marL="514350" indent="-514350" algn="just">
              <a:buAutoNum type="arabicParenR"/>
            </a:pPr>
            <a:r>
              <a:rPr lang="cs-CZ" b="1" dirty="0"/>
              <a:t>Programový výbor </a:t>
            </a:r>
            <a:r>
              <a:rPr lang="cs-CZ" dirty="0"/>
              <a:t>– výběr projektů k financování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37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Kontrola přijatelnosti a formálních náležitostí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provádějí pracovníci Kanceláře MAS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varianty ano/ne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kritéria přijatelnosti nejsou opravitelná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formální náležitosti – max. 1 oprava do 5 PD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max. 30 PD od ukončení výzvy + 15 KD přezkum</a:t>
            </a:r>
          </a:p>
          <a:p>
            <a:pPr marL="514350" indent="-514350" algn="just">
              <a:buAutoNum type="arabicParenR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507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Způsob hodnocení a výběr projektů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Věcné hodnocení </a:t>
            </a:r>
            <a:endParaRPr lang="cs-CZ" sz="2800" dirty="0"/>
          </a:p>
          <a:p>
            <a:pPr marL="0" indent="0" algn="just">
              <a:buNone/>
            </a:pPr>
            <a:r>
              <a:rPr lang="cs-CZ" sz="2400" u="sng" dirty="0"/>
              <a:t>Hodnotící kritéria (př. 2.2 směrnice 01 Hodnotící kritéria pro OPZ):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Účelnost (max. 20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Efektivnost a hospodárnost (max. 30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Proveditelnost (max. 20 bodů)</a:t>
            </a:r>
          </a:p>
          <a:p>
            <a:pPr marL="457200" indent="-457200" algn="just">
              <a:buAutoNum type="arabicPeriod"/>
            </a:pPr>
            <a:r>
              <a:rPr lang="cs-CZ" sz="2400" dirty="0"/>
              <a:t>Potřebnost (max. 30 bodů)</a:t>
            </a:r>
          </a:p>
          <a:p>
            <a:pPr marL="0" indent="0" algn="just">
              <a:buNone/>
            </a:pPr>
            <a:r>
              <a:rPr lang="cs-CZ" sz="2000" dirty="0">
                <a:hlinkClick r:id="rId4"/>
              </a:rPr>
              <a:t>http://mas-sokolovsko.eu/wp-content/uploads/2016/01/Smernice_01_Pr_2.2_Hodnotici_kriteria-OPZ.pdf</a:t>
            </a:r>
            <a:endParaRPr lang="cs-CZ" sz="2000" dirty="0"/>
          </a:p>
          <a:p>
            <a:pPr marL="457200" indent="-457200" algn="just">
              <a:buAutoNum type="arabicPeriod"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Expertní hodnotitel (7 KD) + 2 hodnotitelé (7 KD)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Výběrová komise – long list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Programový výbor – výběr projektů k financování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50 PD od ukončení 1. fáze hodnocení (</a:t>
            </a:r>
            <a:r>
              <a:rPr lang="cs-CZ" sz="2400" dirty="0" err="1"/>
              <a:t>FNaP</a:t>
            </a:r>
            <a:r>
              <a:rPr lang="cs-CZ" sz="2400" dirty="0"/>
              <a:t>)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632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Informační zdroje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0679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>
                <a:hlinkClick r:id="rId5"/>
              </a:rPr>
              <a:t>http://mas-sokolovsko.eu/sclld/vyzvy/</a:t>
            </a:r>
            <a:r>
              <a:rPr lang="cs-CZ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Výzva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Směrnice 01 Transparentnost hodnocení a výběru projektů, zamezení střetu zájmu včetně přílohy </a:t>
            </a:r>
          </a:p>
          <a:p>
            <a:pPr marL="0" indent="0" algn="just">
              <a:buNone/>
            </a:pPr>
            <a:r>
              <a:rPr lang="cs-CZ" dirty="0"/>
              <a:t>    č.  1 Etický kodex a č. 2.2 Hodnotící kritéria pro</a:t>
            </a:r>
          </a:p>
          <a:p>
            <a:pPr marL="0" indent="0" algn="just">
              <a:buNone/>
            </a:pPr>
            <a:r>
              <a:rPr lang="cs-CZ" dirty="0"/>
              <a:t>    OPZ</a:t>
            </a:r>
          </a:p>
          <a:p>
            <a:pPr marL="0" indent="0" algn="just">
              <a:buNone/>
            </a:pPr>
            <a:r>
              <a:rPr lang="cs-CZ" dirty="0">
                <a:hlinkClick r:id="rId6"/>
              </a:rPr>
              <a:t>www.esfcr.cz</a:t>
            </a:r>
            <a:r>
              <a:rPr lang="cs-CZ" dirty="0"/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Obecná část pravidel pro žadatele a příjemce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Specifická část pravidel pro žadatele a příjemce pro projekty se skutečně vzniklými výdaji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Pokyny pro vyplnění žádosti:</a:t>
            </a:r>
          </a:p>
          <a:p>
            <a:pPr marL="0" indent="0" algn="just">
              <a:buNone/>
            </a:pPr>
            <a:r>
              <a:rPr lang="cs-CZ" dirty="0">
                <a:hlinkClick r:id="rId7"/>
              </a:rPr>
              <a:t>https://www.esfcr.cz/formulare-a-pokyny-potrebne-v-ramci-pripravy-zadosti-o-podporu-opz/-/dokument/797956</a:t>
            </a: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/>
              <a:t>FAQ: </a:t>
            </a:r>
            <a:r>
              <a:rPr lang="cs-CZ">
                <a:hlinkClick r:id="rId8"/>
              </a:rPr>
              <a:t>https://www.esfcr.cz/detail-clanku/-/asset_publisher/BBFAoaudKGfE/content/esf-forum</a:t>
            </a:r>
            <a:endParaRPr lang="cs-CZ"/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169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01662" y="1319351"/>
            <a:ext cx="7772400" cy="45346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Děkuji za pozornost.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151620" y="2611139"/>
            <a:ext cx="6912768" cy="1872208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008000"/>
                </a:solidFill>
              </a:rPr>
              <a:t>Kontaktní osoba: Mgr. Zuzana Odvody</a:t>
            </a: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E-mail: 		</a:t>
            </a:r>
            <a:r>
              <a:rPr lang="cs-CZ" sz="2000" b="1" dirty="0">
                <a:solidFill>
                  <a:srgbClr val="008000"/>
                </a:solidFill>
                <a:hlinkClick r:id="rId5"/>
              </a:rPr>
              <a:t>odvody@mas-sokolovsko.eu</a:t>
            </a:r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Mobil:		+420 605 108 877</a:t>
            </a:r>
          </a:p>
          <a:p>
            <a:pPr algn="l"/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dirty="0"/>
              <a:t>Sídlo: 		Nám. Míru 230, 356 01 Březová</a:t>
            </a:r>
          </a:p>
          <a:p>
            <a:pPr algn="l"/>
            <a:endParaRPr lang="cs-CZ" sz="2200" dirty="0">
              <a:solidFill>
                <a:srgbClr val="00B050"/>
              </a:solidFill>
            </a:endParaRPr>
          </a:p>
          <a:p>
            <a:pPr algn="l"/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353944"/>
            <a:ext cx="84249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Oprávnění žadatelé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61059"/>
            <a:ext cx="8208912" cy="44813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dobrovolné svazky obcí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nestátní neziskové organizace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obchodní korporace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OSVČ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poradenské a vzdělávací instituce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profesní a podnikatelská sdružení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sociální partneři</a:t>
            </a:r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000" dirty="0"/>
          </a:p>
          <a:p>
            <a:pPr marL="0" indent="0" algn="l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3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1136700"/>
            <a:ext cx="8229600" cy="785415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Partnerství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61059"/>
            <a:ext cx="8208912" cy="44813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cs-CZ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partner s finančním příspěvkem i bez finančního příspěvku (Úřad práce pouze jako partner bez finančního příspěvku)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partner se podílí na realizaci věcných aktivit projektu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dirty="0"/>
              <a:t>partnerem se NEROZUMÍ subjekt, který je </a:t>
            </a:r>
          </a:p>
          <a:p>
            <a:pPr marL="0" indent="0" algn="just">
              <a:buNone/>
            </a:pPr>
            <a:r>
              <a:rPr lang="cs-CZ" sz="2800" dirty="0"/>
              <a:t>     v dodavatelském či odběratelském vztahu k příjemci </a:t>
            </a:r>
          </a:p>
          <a:p>
            <a:pPr marL="0" indent="0" algn="just">
              <a:buNone/>
            </a:pPr>
            <a:endParaRPr lang="cs-CZ" sz="2800" dirty="0"/>
          </a:p>
          <a:p>
            <a:pPr marL="0" lvl="0" indent="0">
              <a:buNone/>
            </a:pPr>
            <a:endParaRPr lang="cs-CZ" sz="2000" dirty="0"/>
          </a:p>
          <a:p>
            <a:pPr marL="0" indent="0" algn="l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5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Cílové skupiny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415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osoby sociálně vyloučené a osoby ohrožené sociálním vyloučením, osoby se zdravotním postižením, imigranti </a:t>
            </a:r>
            <a:br>
              <a:rPr lang="cs-CZ" dirty="0"/>
            </a:br>
            <a:r>
              <a:rPr lang="cs-CZ" dirty="0"/>
              <a:t>a azylanti, osoby pečující o malé děti,  zaměstnanci, zájemci </a:t>
            </a:r>
            <a:br>
              <a:rPr lang="cs-CZ" dirty="0"/>
            </a:br>
            <a:r>
              <a:rPr lang="cs-CZ" dirty="0"/>
              <a:t> zaměstnání, uchazeči o zaměstnání, neaktivní osoby, osoby s kumulací hendikepů na trhu práce, uchazeči a zájemci </a:t>
            </a:r>
            <a:br>
              <a:rPr lang="cs-CZ" dirty="0"/>
            </a:br>
            <a:r>
              <a:rPr lang="cs-CZ" dirty="0"/>
              <a:t>o zaměstnání a neaktivní osoby mladší 25 let, propuštění zaměstnanci, osoby s nízkou úrovní kvalifikace, osoby dlouhodobě či opakovaně nezaměstnané, osoby nezaměstnané déle než 5 měsíců, lidé mladší 30 let, kteří nejsou v zaměstnání, ve vzdělávání nebo v profesní přípravě, uchazeči a zájemci o zaměstnání a neaktivní osoby ve věku 50 a více let, osoby vracející se na trh práce po návratu z mateřské/rodičovské dovolené</a:t>
            </a:r>
          </a:p>
          <a:p>
            <a:pPr marL="0" indent="0" algn="just">
              <a:buNone/>
            </a:pPr>
            <a:r>
              <a:rPr lang="cs-CZ" b="1" dirty="0"/>
              <a:t>Viz příloha č. 2 výzvy.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5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3610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Analýza cílové skupiny – povinná příloha žádosti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41588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endParaRPr lang="cs-CZ" dirty="0"/>
          </a:p>
          <a:p>
            <a:pPr algn="just">
              <a:buFontTx/>
              <a:buChar char="-"/>
            </a:pPr>
            <a:r>
              <a:rPr lang="cs-CZ" dirty="0"/>
              <a:t>volba cílové skupiny</a:t>
            </a:r>
          </a:p>
          <a:p>
            <a:pPr algn="just">
              <a:buFontTx/>
              <a:buChar char="-"/>
            </a:pPr>
            <a:r>
              <a:rPr lang="cs-CZ" dirty="0"/>
              <a:t>popis specifik a potřeb CS včetně analytických dat, souladu se strategiemi, apod. (kvantifikace)</a:t>
            </a:r>
          </a:p>
          <a:p>
            <a:pPr algn="just">
              <a:buFontTx/>
              <a:buChar char="-"/>
            </a:pPr>
            <a:r>
              <a:rPr lang="cs-CZ" dirty="0"/>
              <a:t>volba aktivit (způsobu řešení) vedoucích k naplnění cílů u CS, popis dosavadního způsobu řešení potřeb CS, proč nefungovalo, apod.</a:t>
            </a:r>
          </a:p>
          <a:p>
            <a:pPr algn="just">
              <a:buFontTx/>
              <a:buChar char="-"/>
            </a:pPr>
            <a:r>
              <a:rPr lang="cs-CZ" dirty="0"/>
              <a:t>způsob kontaktován CS, práce s ohledem na specifické potřeby CS</a:t>
            </a:r>
          </a:p>
          <a:p>
            <a:pPr algn="just">
              <a:buFontTx/>
              <a:buChar char="-"/>
            </a:pPr>
            <a:r>
              <a:rPr lang="cs-CZ" dirty="0"/>
              <a:t>více cílových skupin – popsána každá zvlášť</a:t>
            </a:r>
          </a:p>
          <a:p>
            <a:pPr algn="just">
              <a:buFontTx/>
              <a:buChar char="-"/>
            </a:pPr>
            <a:r>
              <a:rPr lang="cs-CZ" dirty="0"/>
              <a:t>čestné prohlášení, že veškeré údaje v analýze jsou pravdivé (může podléhat kontrole na místě)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64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Zaměření výzvy – podporované aktivity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cs-CZ" sz="2400" dirty="0"/>
              <a:t>Příprava osob z cílových skupin ke vstupu či návratu na trh práce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cs-CZ" sz="2400" dirty="0"/>
              <a:t>Zvyšování zaměstnanosti cílových skupin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cs-CZ" sz="2400" dirty="0"/>
              <a:t>Podpora udržitelnosti cílových skupin na trhu práce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cs-CZ" sz="2400" dirty="0"/>
              <a:t>Podpora prostupného zaměstnávání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58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Zaměření výzvy – podporované aktivity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2170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 projektech realizované aktivity </a:t>
            </a:r>
            <a:r>
              <a:rPr lang="cs-CZ" b="1" dirty="0"/>
              <a:t>by neměly nahrazovat činnosti ÚP ČR, ale naopak je doplňovat a rozšiřovat s ohledem na detailní znalost potřeb lokálního trhu práce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Z </a:t>
            </a:r>
            <a:r>
              <a:rPr lang="cs-CZ" b="1" dirty="0"/>
              <a:t>nástrojů aktivní politiky zaměstnanosti</a:t>
            </a:r>
            <a:r>
              <a:rPr lang="cs-CZ" dirty="0"/>
              <a:t> podle zákona č. 435/2004 Sb., o zaměstnanosti (dále jen „zákon o zaměstnanosti“), jsou </a:t>
            </a:r>
            <a:r>
              <a:rPr lang="cs-CZ" b="1" dirty="0"/>
              <a:t>podporovány pouze rekvalifikace</a:t>
            </a:r>
            <a:r>
              <a:rPr lang="cs-CZ" dirty="0"/>
              <a:t>. </a:t>
            </a:r>
            <a:r>
              <a:rPr lang="cs-CZ" b="1" dirty="0"/>
              <a:t>Zapojení ÚP ČR do projektů je možné pouze formou partnera bez finančního příspěvku.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937F1097-7812-42B7-B597-D0D66857387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198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1945</Words>
  <Application>Microsoft Office PowerPoint</Application>
  <PresentationFormat>Předvádění na obrazovce (4:3)</PresentationFormat>
  <Paragraphs>300</Paragraphs>
  <Slides>36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Motiv sady Office</vt:lpstr>
      <vt:lpstr>Seminář pro žadatele 3. výzva OPZ, č. 100/03_16_047/CLLD_15_01_064  ,, Zaměstnanost na území MAS Sokolovsko“</vt:lpstr>
      <vt:lpstr>Program semináře</vt:lpstr>
      <vt:lpstr>Základní specifikace výzvy</vt:lpstr>
      <vt:lpstr>Oprávnění žadatelé</vt:lpstr>
      <vt:lpstr>Partnerství</vt:lpstr>
      <vt:lpstr>Cílové skupiny</vt:lpstr>
      <vt:lpstr>Analýza cílové skupiny – povinná příloha žádosti</vt:lpstr>
      <vt:lpstr>Zaměření výzvy – podporované aktivity</vt:lpstr>
      <vt:lpstr>Zaměření výzvy – podporované aktivity</vt:lpstr>
      <vt:lpstr>Zaměření výzvy – podporované aktivity</vt:lpstr>
      <vt:lpstr> 1. Příprava osob z cílových skupin ke vstupu či návratu na trh práce  </vt:lpstr>
      <vt:lpstr> 1. Příprava osob z cílových skupin ke vstupu či návratu na trh práce  </vt:lpstr>
      <vt:lpstr> 1. Příprava osob z cílových skupin ke vstupu či návratu na trh práce  </vt:lpstr>
      <vt:lpstr>   2. Zvyšování zaměstnanosti cílových skupin   </vt:lpstr>
      <vt:lpstr>   3. Podpora udržitelnosti cílových skupin na trhu práce   </vt:lpstr>
      <vt:lpstr>  4. Podpora prostupného zaměstnávání  </vt:lpstr>
      <vt:lpstr>Indikátory</vt:lpstr>
      <vt:lpstr>Indikátory</vt:lpstr>
      <vt:lpstr>  </vt:lpstr>
      <vt:lpstr>  </vt:lpstr>
      <vt:lpstr>Rozpočet – uznatelnost nákladů</vt:lpstr>
      <vt:lpstr>Přílohy výzvy</vt:lpstr>
      <vt:lpstr>Způsob podání žádosti – IS KP14+</vt:lpstr>
      <vt:lpstr>Způsob podání žádosti – IS KP14+</vt:lpstr>
      <vt:lpstr>Způsob podání žádosti – Registrace do IS KP14+</vt:lpstr>
      <vt:lpstr>Způsob podání žádosti - založení žádosti o podporu</vt:lpstr>
      <vt:lpstr>Způsob podání žádosti – založení žádosti o podporu</vt:lpstr>
      <vt:lpstr>Způsob podání žádosti – založení žádosti </vt:lpstr>
      <vt:lpstr>Způsob podání žádosti – založení žádosti </vt:lpstr>
      <vt:lpstr>Způsob podání žádosti – založení žádosti</vt:lpstr>
      <vt:lpstr>Způsob podání žádosti – založení žádosti - rozpočet</vt:lpstr>
      <vt:lpstr>Způsob hodnocení a výběr projektů</vt:lpstr>
      <vt:lpstr>Způsob hodnocení a výběr projektů</vt:lpstr>
      <vt:lpstr>Způsob hodnocení a výběr projektů</vt:lpstr>
      <vt:lpstr>Informační zdroje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.</dc:creator>
  <cp:lastModifiedBy>Zuzana Odvody</cp:lastModifiedBy>
  <cp:revision>178</cp:revision>
  <cp:lastPrinted>2017-06-29T05:16:13Z</cp:lastPrinted>
  <dcterms:created xsi:type="dcterms:W3CDTF">2015-01-28T12:34:24Z</dcterms:created>
  <dcterms:modified xsi:type="dcterms:W3CDTF">2017-06-29T05:16:59Z</dcterms:modified>
</cp:coreProperties>
</file>