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76" r:id="rId2"/>
    <p:sldId id="257" r:id="rId3"/>
    <p:sldId id="321" r:id="rId4"/>
    <p:sldId id="261" r:id="rId5"/>
    <p:sldId id="288" r:id="rId6"/>
    <p:sldId id="269" r:id="rId7"/>
    <p:sldId id="277" r:id="rId8"/>
    <p:sldId id="322" r:id="rId9"/>
    <p:sldId id="271" r:id="rId10"/>
    <p:sldId id="278" r:id="rId11"/>
    <p:sldId id="285" r:id="rId12"/>
    <p:sldId id="279" r:id="rId13"/>
    <p:sldId id="280" r:id="rId14"/>
    <p:sldId id="281" r:id="rId15"/>
    <p:sldId id="282" r:id="rId16"/>
    <p:sldId id="283" r:id="rId17"/>
    <p:sldId id="287" r:id="rId18"/>
    <p:sldId id="312" r:id="rId19"/>
    <p:sldId id="316" r:id="rId20"/>
    <p:sldId id="310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289" r:id="rId31"/>
    <p:sldId id="290" r:id="rId32"/>
    <p:sldId id="325" r:id="rId33"/>
    <p:sldId id="320" r:id="rId34"/>
    <p:sldId id="291" r:id="rId35"/>
    <p:sldId id="293" r:id="rId36"/>
    <p:sldId id="294" r:id="rId37"/>
    <p:sldId id="323" r:id="rId38"/>
    <p:sldId id="292" r:id="rId39"/>
    <p:sldId id="324" r:id="rId40"/>
    <p:sldId id="296" r:id="rId41"/>
    <p:sldId id="297" r:id="rId42"/>
    <p:sldId id="298" r:id="rId43"/>
    <p:sldId id="308" r:id="rId44"/>
    <p:sldId id="259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00FF"/>
    <a:srgbClr val="008000"/>
    <a:srgbClr val="00CC00"/>
    <a:srgbClr val="009900"/>
    <a:srgbClr val="33CC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1BCDB-77B3-4042-A9BA-ED1A70B7B27E}" type="datetimeFigureOut">
              <a:rPr lang="cs-CZ" smtClean="0"/>
              <a:pPr/>
              <a:t>14.02.2017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8F32F-16A0-45A2-B9D0-CF9E15C9D8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312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8F32F-16A0-45A2-B9D0-CF9E15C9D841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87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705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8F32F-16A0-45A2-B9D0-CF9E15C9D841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75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CEA-F6A9-4994-AA6E-5DA400E086DC}" type="datetimeFigureOut">
              <a:rPr lang="cs-CZ" smtClean="0"/>
              <a:pPr/>
              <a:t>14.02.2017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CEA-F6A9-4994-AA6E-5DA400E086DC}" type="datetimeFigureOut">
              <a:rPr lang="cs-CZ" smtClean="0"/>
              <a:pPr/>
              <a:t>14.02.2017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CEA-F6A9-4994-AA6E-5DA400E086DC}" type="datetimeFigureOut">
              <a:rPr lang="cs-CZ" smtClean="0"/>
              <a:pPr/>
              <a:t>14.02.2017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CEA-F6A9-4994-AA6E-5DA400E086DC}" type="datetimeFigureOut">
              <a:rPr lang="cs-CZ" smtClean="0"/>
              <a:pPr/>
              <a:t>14.02.2017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CEA-F6A9-4994-AA6E-5DA400E086DC}" type="datetimeFigureOut">
              <a:rPr lang="cs-CZ" smtClean="0"/>
              <a:pPr/>
              <a:t>14.02.2017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CEA-F6A9-4994-AA6E-5DA400E086DC}" type="datetimeFigureOut">
              <a:rPr lang="cs-CZ" smtClean="0"/>
              <a:pPr/>
              <a:t>14.02.2017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CEA-F6A9-4994-AA6E-5DA400E086DC}" type="datetimeFigureOut">
              <a:rPr lang="cs-CZ" smtClean="0"/>
              <a:pPr/>
              <a:t>14.02.2017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CEA-F6A9-4994-AA6E-5DA400E086DC}" type="datetimeFigureOut">
              <a:rPr lang="cs-CZ" smtClean="0"/>
              <a:pPr/>
              <a:t>14.02.2017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CEA-F6A9-4994-AA6E-5DA400E086DC}" type="datetimeFigureOut">
              <a:rPr lang="cs-CZ" smtClean="0"/>
              <a:pPr/>
              <a:t>14.02.2017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CEA-F6A9-4994-AA6E-5DA400E086DC}" type="datetimeFigureOut">
              <a:rPr lang="cs-CZ" smtClean="0"/>
              <a:pPr/>
              <a:t>14.02.2017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CEA-F6A9-4994-AA6E-5DA400E086DC}" type="datetimeFigureOut">
              <a:rPr lang="cs-CZ" smtClean="0"/>
              <a:pPr/>
              <a:t>14.02.2017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DECEA-F6A9-4994-AA6E-5DA400E086DC}" type="datetimeFigureOut">
              <a:rPr lang="cs-CZ" smtClean="0"/>
              <a:pPr/>
              <a:t>14.02.2017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monitorovani-podporenych-osob-opz/-/dokument/79887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taceeu.cz/cs/Jak-na-projekt/Elektronicka-zadost/Edukacni-videa" TargetMode="External"/><Relationship Id="rId5" Type="http://schemas.openxmlformats.org/officeDocument/2006/relationships/hyperlink" Target="https://www.esfcr.cz/formulare-a-pokyny-potrebne-v-ramci-pripravy-zadosti-o-podporu-opz" TargetMode="External"/><Relationship Id="rId4" Type="http://schemas.openxmlformats.org/officeDocument/2006/relationships/hyperlink" Target="https://mseu.mssf.cz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s-sokolovsko.eu/wp-content/uploads/2016/01/Smernice_01_Transparentnost-komplet-IROPOPZ.pd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s-sokolovsko.eu/wp-content/uploads/2016/01/Smernice_01_Pr_2.2_Hodnotici_kriteria-OPZ.pdf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fcr.cz/formulare-a-pokyny-potrebne-v-ramci-pripravy-zadosti-o-podporu-opz/-/dokument/797956" TargetMode="External"/><Relationship Id="rId5" Type="http://schemas.openxmlformats.org/officeDocument/2006/relationships/hyperlink" Target="http://www.esfcr.cz/" TargetMode="External"/><Relationship Id="rId4" Type="http://schemas.openxmlformats.org/officeDocument/2006/relationships/hyperlink" Target="http://mas-sokolovsko.eu/sclld/vyzvy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emf"/><Relationship Id="rId5" Type="http://schemas.openxmlformats.org/officeDocument/2006/relationships/hyperlink" Target="mailto:odvody@mas-sokolovsko.eu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5"/>
          <p:cNvSpPr>
            <a:spLocks noGrp="1"/>
          </p:cNvSpPr>
          <p:nvPr>
            <p:ph type="ctrTitle"/>
          </p:nvPr>
        </p:nvSpPr>
        <p:spPr>
          <a:xfrm>
            <a:off x="970484" y="2271723"/>
            <a:ext cx="7919764" cy="1767381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Seminář pro žadatele</a:t>
            </a:r>
            <a:br>
              <a:rPr lang="cs-CZ" sz="3600" b="1" dirty="0"/>
            </a:br>
            <a:r>
              <a:rPr lang="cs-CZ" sz="3600" b="1" dirty="0"/>
              <a:t>1. výzva OPZ, č. 031/03_16_047/CLLD</a:t>
            </a:r>
            <a:br>
              <a:rPr lang="cs-CZ" sz="3600" b="1" dirty="0"/>
            </a:br>
            <a:r>
              <a:rPr lang="cs-CZ" sz="3600" b="1" dirty="0"/>
              <a:t>,,</a:t>
            </a:r>
            <a:r>
              <a:rPr lang="cs-CZ" sz="3100" b="1" dirty="0"/>
              <a:t>Sociální služby a další programy na podporu sociálního začleňování, komunitní sociální práce a komunitní centra na území MAS Sokolovsko“</a:t>
            </a:r>
          </a:p>
        </p:txBody>
      </p:sp>
      <p:sp>
        <p:nvSpPr>
          <p:cNvPr id="11" name="Podnadpis 6"/>
          <p:cNvSpPr>
            <a:spLocks noGrp="1"/>
          </p:cNvSpPr>
          <p:nvPr>
            <p:ph type="subTitle" idx="1"/>
          </p:nvPr>
        </p:nvSpPr>
        <p:spPr>
          <a:xfrm>
            <a:off x="827584" y="4365104"/>
            <a:ext cx="7632848" cy="1659592"/>
          </a:xfrm>
        </p:spPr>
        <p:txBody>
          <a:bodyPr>
            <a:normAutofit fontScale="92500" lnSpcReduction="20000"/>
          </a:bodyPr>
          <a:lstStyle/>
          <a:p>
            <a:endParaRPr lang="cs-CZ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Datum a místo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r>
              <a:rPr lang="cs-CZ" sz="2800" dirty="0"/>
              <a:t>14. 2. 2017, Královské Poříčí, Statek Bernard</a:t>
            </a:r>
          </a:p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Přednášející: </a:t>
            </a:r>
            <a:r>
              <a:rPr lang="cs-CZ" sz="2800" dirty="0"/>
              <a:t>Mgr. Zuzana Odvody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58" y="6309320"/>
            <a:ext cx="57531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970484" y="134076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Název projektu: </a:t>
            </a:r>
            <a:r>
              <a:rPr lang="cs-CZ" dirty="0"/>
              <a:t>Posílení kapacit CLLD pro MAS Sokolovsko na období 2015-2017</a:t>
            </a:r>
            <a:br>
              <a:rPr lang="cs-CZ" dirty="0"/>
            </a:br>
            <a:r>
              <a:rPr lang="cs-CZ" b="1" dirty="0"/>
              <a:t>Registrační číslo: </a:t>
            </a:r>
            <a:r>
              <a:rPr lang="cs-CZ" dirty="0"/>
              <a:t>CZ.06.4.59/0.0/0.0/15_003/0001568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559040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54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964094"/>
            <a:ext cx="8252473" cy="1395536"/>
          </a:xfrm>
        </p:spPr>
        <p:txBody>
          <a:bodyPr>
            <a:noAutofit/>
          </a:bodyPr>
          <a:lstStyle/>
          <a:p>
            <a:pPr algn="just"/>
            <a:r>
              <a:rPr lang="cs-CZ" sz="2400" b="1" dirty="0">
                <a:solidFill>
                  <a:srgbClr val="339933"/>
                </a:solidFill>
              </a:rPr>
              <a:t>Aktivity 1a) Podpora poskytování vybraných sociálních služeb v souladu se zákonem č. 108/2006 Sb., s cílem sociálního začlenění a prevence sociálního vyloučení osob sociálně vyloučených či sociálním vyloučením ohrožených</a:t>
            </a:r>
            <a:endParaRPr lang="cs-CZ" sz="2400" dirty="0">
              <a:solidFill>
                <a:srgbClr val="339933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2564904"/>
            <a:ext cx="8208912" cy="418154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Odborné sociální poradenství - § 37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Terénní programy - § 69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Sociálně aktivizační služby pro rodiny s dětmi - § 65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Raná péče - § 54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Krizová pomoc - § 60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Kontaktní centra - § 59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Nízkoprahová zařízení pro děti a mládež - § 62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Sociální rehabilitace - § 70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Podpora samostatného bydlení - § 43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Osobní asistence - § 39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Odlehčovací služby - § 44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 algn="l"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109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3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Další specifika k aktivitám 1a)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217045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pouze </a:t>
            </a:r>
            <a:r>
              <a:rPr lang="cs-CZ" b="1" dirty="0"/>
              <a:t>aktivity zaměřené na návrat osob z CS zpět do společnosti, na trh práce</a:t>
            </a:r>
            <a:r>
              <a:rPr lang="cs-CZ" dirty="0"/>
              <a:t>, na udržení se na trhu práce, apod.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b="1" dirty="0"/>
              <a:t>služby registrované dle zákona 108/2006 Sb., </a:t>
            </a:r>
            <a:r>
              <a:rPr lang="cs-CZ" dirty="0"/>
              <a:t>které jsou součástí sítě sociálních služeb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pouze </a:t>
            </a:r>
            <a:r>
              <a:rPr lang="cs-CZ" b="1" dirty="0"/>
              <a:t>terénní a ambulantní forma </a:t>
            </a:r>
            <a:r>
              <a:rPr lang="cs-CZ" dirty="0"/>
              <a:t>s výjimkou odlehčovací služby a krizové pomoci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možno </a:t>
            </a:r>
            <a:r>
              <a:rPr lang="cs-CZ" b="1" dirty="0"/>
              <a:t>vzdělávání pro pracovníky </a:t>
            </a:r>
            <a:r>
              <a:rPr lang="cs-CZ" dirty="0"/>
              <a:t>poskytovatele dle zákona (max. 24 hodin)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projekt na více typů sociálních služeb = každá sociální služba popsána vždy samostatně v aktivitách + každá samostatně zpracovanou přílohu č. 6 Údaje o sociální službě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kombinace aktivit 1a) s jinou aktivitou – sociální služba vždy samostatná aktivita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aktivita 1a) Sociální služby a 1b) písm. i) Sociální bydlení </a:t>
            </a:r>
            <a:r>
              <a:rPr lang="cs-CZ" b="1" dirty="0"/>
              <a:t>nelze výdaje investičního charakteru </a:t>
            </a:r>
            <a:r>
              <a:rPr lang="cs-CZ" dirty="0"/>
              <a:t>spojené s nákupem dlouhodobého hmotného i nehmotného majetku, lze pouze odpisy majetku užívaného pro účely projektu</a:t>
            </a:r>
          </a:p>
          <a:p>
            <a:pPr marL="0" indent="0" algn="l"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9046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864095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Aktivity 1b) Další programy a činnosti v oblasti sociálního začleňování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844823"/>
            <a:ext cx="8208912" cy="490163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cs-CZ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3800" dirty="0"/>
              <a:t>a) Programy prevence a řešení problémů především v SVL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3800" dirty="0"/>
              <a:t>b) Aktivity směřující k podpoře mladým lidem ze sociálně znevýhodněného prostředí při vstupu do samostatného života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3800" dirty="0"/>
              <a:t>c) Aktivity a programy sekundární a terciární prevence pro osoby ohrožené závislostmi 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3800" dirty="0"/>
              <a:t>d) Programy pro osoby opouštějící zařízení pro výkon trestu odnětí svobody, pro osoby ve výkonu trestu a pro osoby s alternativními tresty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3800" dirty="0"/>
              <a:t>e) Motivační programy přispívající k sociálnímu začlenění nebo k prevenci sociálního vyloučení osob v nepříznivé sociální situaci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3800" dirty="0"/>
              <a:t>f) Programy a aktivity v oblasti sociálně-právní ochrany dětí  </a:t>
            </a:r>
            <a:br>
              <a:rPr lang="cs-CZ" sz="3800" dirty="0"/>
            </a:br>
            <a:r>
              <a:rPr lang="cs-CZ" sz="3800" dirty="0"/>
              <a:t>g) Aktivity zaměřené na podporu pečujících osob a neformální péče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3800" dirty="0"/>
              <a:t>h) Aktivity zaměřené na předcházení ekonomické nestability osob z CS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3800" dirty="0"/>
              <a:t>i) Aktivity zaměřené na rozvoj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3800" dirty="0"/>
              <a:t> sociálního/dostupného/podporovaného/prostupného bydlení 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0815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Další specifika k aktivitám 1b) 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koordinace a síťování soc. služeb, další programy soc. začleňování a prevence soc. vyloučení – nutný </a:t>
            </a:r>
            <a:r>
              <a:rPr lang="cs-CZ" b="1" dirty="0"/>
              <a:t>přímý dopad na CS</a:t>
            </a:r>
            <a:r>
              <a:rPr lang="cs-CZ" dirty="0"/>
              <a:t>, nelze samostatně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nelze tvorba střednědobých plánů rozvoje soc. služeb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b="1" dirty="0"/>
              <a:t>vzdělávání pracovníků </a:t>
            </a:r>
            <a:r>
              <a:rPr lang="cs-CZ" dirty="0"/>
              <a:t>- přímá práce s CS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kombinace aktivit 1a) s jinou aktivitou – sociální služba vždy samostatná aktivita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aktivita 1a) Sociální služby a 1b) písm. i) Sociální bydlení </a:t>
            </a:r>
            <a:r>
              <a:rPr lang="cs-CZ" b="1" dirty="0"/>
              <a:t>nelze výdaje investičního charakteru </a:t>
            </a:r>
            <a:r>
              <a:rPr lang="cs-CZ" dirty="0"/>
              <a:t>spojené s nákupem dlouhodobého hmotného i nehmotného majetku, , lze pouze odpisy majetku užívaného pro účely projektu</a:t>
            </a:r>
          </a:p>
          <a:p>
            <a:pPr>
              <a:buFontTx/>
              <a:buChar char="-"/>
            </a:pPr>
            <a:endParaRPr lang="cs-CZ" b="1" dirty="0"/>
          </a:p>
          <a:p>
            <a:pPr marL="0" indent="0" algn="just">
              <a:buNone/>
            </a:pPr>
            <a:endParaRPr lang="cs-CZ" dirty="0"/>
          </a:p>
          <a:p>
            <a:pPr marL="0" indent="0" algn="l"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7404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Aktivity 2a) Komunitní sociální práce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b="1" dirty="0"/>
              <a:t>Komunitní sociální práce </a:t>
            </a:r>
            <a:r>
              <a:rPr lang="cs-CZ" dirty="0"/>
              <a:t>= činnosti nad rámec základních činností sociálních služeb podle zákona č. 108/2006 Sb., o sociálních službách, realizované v přirozené komunitě.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Aktivity podporované v rámci komunitní sociální práce musí mít </a:t>
            </a:r>
            <a:r>
              <a:rPr lang="cs-CZ" b="1" dirty="0"/>
              <a:t>přímou vazbu na sociální začleňování nebo prevenci sociálního vyloučení osob</a:t>
            </a:r>
            <a:r>
              <a:rPr lang="cs-CZ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Gestorem komunitní sociální práce je </a:t>
            </a:r>
            <a:r>
              <a:rPr lang="cs-CZ" b="1" dirty="0"/>
              <a:t>kvalifikovaný sociální pracovník </a:t>
            </a:r>
            <a:r>
              <a:rPr lang="cs-CZ" dirty="0"/>
              <a:t>(dle zákona č. 108/2006 Sb.), například sociální pracovník obce či dobrovolného svazku obcí (i na malých obcích).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Principy komunitní sociální práce – viz P3 </a:t>
            </a:r>
            <a:r>
              <a:rPr lang="cs-CZ" b="1" dirty="0">
                <a:solidFill>
                  <a:srgbClr val="FF0000"/>
                </a:solidFill>
              </a:rPr>
              <a:t>,,Principy komunitní práce a vodítka pro předkládání projektů komunitní práce“</a:t>
            </a:r>
            <a:r>
              <a:rPr lang="cs-CZ" dirty="0"/>
              <a:t> této výzvy.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l"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4780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Aktivity 2b) Komunitní centra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b="1" dirty="0"/>
              <a:t>Komunitní centra = </a:t>
            </a:r>
            <a:r>
              <a:rPr lang="cs-CZ" dirty="0"/>
              <a:t>centra začleněná do běžné komunity. </a:t>
            </a:r>
            <a:r>
              <a:rPr lang="cs-CZ" b="1" dirty="0"/>
              <a:t>Cílovou skupinou je komunita a její členové</a:t>
            </a:r>
            <a:r>
              <a:rPr lang="cs-CZ" dirty="0"/>
              <a:t> (tj. osoby sociálně vyloučené nebo sociálním vyloučením ohrožené a další členové komunity).</a:t>
            </a:r>
          </a:p>
          <a:p>
            <a:pPr algn="just"/>
            <a:r>
              <a:rPr lang="cs-CZ" b="1" dirty="0"/>
              <a:t>Vznik komunitního centra je součástí procesu realizace a rozvoje komunitní (sociální) práce v území</a:t>
            </a:r>
            <a:r>
              <a:rPr lang="cs-CZ" dirty="0"/>
              <a:t>. Členové komunity se aktivně účastní na všech fázích vzniku a fungování komunitního centra - plánování vzniku komunitního centra, rozhodování o jeho podobě, jeho budování, řízení a zajištění běžného provozu, vyhodnocování funkčnosti a efektivity.</a:t>
            </a:r>
          </a:p>
          <a:p>
            <a:pPr algn="just"/>
            <a:r>
              <a:rPr lang="cs-CZ" b="1" dirty="0"/>
              <a:t>Komunitní centrum slouží jako veřejný prostor pro uskutečňování aktivit komunitní (sociální) práce.</a:t>
            </a:r>
            <a:r>
              <a:rPr lang="cs-CZ" dirty="0"/>
              <a:t> </a:t>
            </a:r>
          </a:p>
          <a:p>
            <a:pPr algn="just"/>
            <a:r>
              <a:rPr lang="cs-CZ" dirty="0"/>
              <a:t>Činnost komunitního centra </a:t>
            </a:r>
            <a:r>
              <a:rPr lang="cs-CZ" b="1" dirty="0"/>
              <a:t>musí mít vždy přímou vazbu na sociální začleňování nebo prevenci sociálního vyloučení osob. </a:t>
            </a:r>
            <a:r>
              <a:rPr lang="cs-CZ" dirty="0"/>
              <a:t>Musí být koordinována a zastřešena minimálně jednou osobou </a:t>
            </a:r>
            <a:br>
              <a:rPr lang="cs-CZ" dirty="0"/>
            </a:br>
            <a:r>
              <a:rPr lang="cs-CZ" dirty="0"/>
              <a:t>s odbornou způsobilostí </a:t>
            </a:r>
            <a:r>
              <a:rPr lang="cs-CZ" b="1" dirty="0"/>
              <a:t>sociálního pracovníka </a:t>
            </a:r>
            <a:r>
              <a:rPr lang="cs-CZ" dirty="0"/>
              <a:t>podle zákona č. 108/2006 Sb., o sociálních službách, popř. dalšími odbornými pracovníky, pokud to vyžaduje daný druh aktivity. </a:t>
            </a:r>
          </a:p>
          <a:p>
            <a:pPr marL="0" indent="0">
              <a:buNone/>
            </a:pPr>
            <a:endParaRPr lang="cs-CZ" b="1" dirty="0"/>
          </a:p>
          <a:p>
            <a:pPr marL="0" indent="0" algn="just">
              <a:buNone/>
            </a:pPr>
            <a:endParaRPr lang="cs-CZ" dirty="0"/>
          </a:p>
          <a:p>
            <a:pPr marL="0" indent="0" algn="l"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1569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Další specifika k aktivitám 2b)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b="1" dirty="0"/>
              <a:t>Aktivity realizované v KC </a:t>
            </a:r>
            <a:r>
              <a:rPr lang="cs-CZ" dirty="0"/>
              <a:t>mohou navazovat na poskytování základních činností registrovaných sociálních služeb podle zákona č. 108/2006 Sb., avšak </a:t>
            </a:r>
            <a:r>
              <a:rPr lang="cs-CZ" b="1" dirty="0"/>
              <a:t>nenahrazují poskytování sociálních služeb. </a:t>
            </a:r>
            <a:r>
              <a:rPr lang="cs-CZ" dirty="0"/>
              <a:t>Je nezbytné vždy jasně oddělit aktivity a programy realizované v komunitním centru od poskytování registrované sociální služby.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Primárním cílem fungování komunitního centra je vytvořit </a:t>
            </a:r>
            <a:r>
              <a:rPr lang="cs-CZ" b="1" dirty="0"/>
              <a:t>prostor pro mobilizaci zdrojů uvnitř komunity</a:t>
            </a:r>
            <a:r>
              <a:rPr lang="cs-CZ" dirty="0"/>
              <a:t>. Sekundárním cílem pak je pomáhat řešit problémy místní komunity a do jejich řešení zapojit všechny strany, kterých se tyto problémy dotýkají.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Vedle aktivit přispívajících k řešení sociálních problémů komunity a jejích členů mohou komunitní centra </a:t>
            </a:r>
            <a:r>
              <a:rPr lang="cs-CZ" b="1" dirty="0"/>
              <a:t>realizovat také</a:t>
            </a:r>
            <a:r>
              <a:rPr lang="cs-CZ" dirty="0"/>
              <a:t>:</a:t>
            </a:r>
          </a:p>
          <a:p>
            <a:pPr marL="0" indent="0" algn="just">
              <a:buNone/>
            </a:pPr>
            <a:r>
              <a:rPr lang="cs-CZ" b="1" dirty="0"/>
              <a:t>	</a:t>
            </a:r>
            <a:r>
              <a:rPr lang="cs-CZ" dirty="0"/>
              <a:t>a) Kulturní/multikulturní aktivity realizované „samosprávně“ </a:t>
            </a:r>
          </a:p>
          <a:p>
            <a:pPr marL="0" indent="0" algn="just">
              <a:buNone/>
            </a:pPr>
            <a:r>
              <a:rPr lang="cs-CZ" dirty="0"/>
              <a:t>	b) Výchovně/vzdělávací aktivity </a:t>
            </a:r>
          </a:p>
          <a:p>
            <a:pPr marL="0" indent="0" algn="just">
              <a:buNone/>
            </a:pPr>
            <a:r>
              <a:rPr lang="cs-CZ" dirty="0"/>
              <a:t>	c) Aktivity neformálních skupin veřejnosti a občanských iniciativ </a:t>
            </a:r>
          </a:p>
          <a:p>
            <a:pPr marL="0" indent="0" algn="just">
              <a:buNone/>
            </a:pPr>
            <a:r>
              <a:rPr lang="cs-CZ" dirty="0"/>
              <a:t>	d) Environmentální aktivity a podpora jejich využití </a:t>
            </a:r>
          </a:p>
          <a:p>
            <a:pPr marL="0" indent="0" algn="just">
              <a:buNone/>
            </a:pPr>
            <a:r>
              <a:rPr lang="cs-CZ" dirty="0"/>
              <a:t>	e) Aktivity podporující zapojování CS do dobrovolnické činnosti </a:t>
            </a:r>
          </a:p>
          <a:p>
            <a:pPr marL="0" indent="0" algn="just">
              <a:buNone/>
            </a:pPr>
            <a:r>
              <a:rPr lang="cs-CZ" dirty="0"/>
              <a:t>     Také u těchto doplňkových aktivit musí být v žádosti o podporu jednoznačně </a:t>
            </a:r>
          </a:p>
          <a:p>
            <a:pPr marL="0" indent="0" algn="just">
              <a:buNone/>
            </a:pPr>
            <a:r>
              <a:rPr lang="cs-CZ" dirty="0"/>
              <a:t>     popsán jejich </a:t>
            </a:r>
            <a:r>
              <a:rPr lang="cs-CZ" b="1" dirty="0"/>
              <a:t>vliv na sociální začleňování osob sociálně vyloučených </a:t>
            </a:r>
            <a:r>
              <a:rPr lang="cs-CZ" dirty="0"/>
              <a:t>nebo</a:t>
            </a:r>
          </a:p>
          <a:p>
            <a:pPr marL="0" indent="0" algn="just">
              <a:buNone/>
            </a:pPr>
            <a:r>
              <a:rPr lang="cs-CZ" dirty="0"/>
              <a:t>     sociálním vyloučením ohrožených a dalších členů komunity. </a:t>
            </a:r>
          </a:p>
          <a:p>
            <a:pPr algn="just"/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 algn="just">
              <a:buNone/>
            </a:pPr>
            <a:endParaRPr lang="cs-CZ" dirty="0"/>
          </a:p>
          <a:p>
            <a:pPr marL="0" indent="0" algn="l"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15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Indikátory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= nástroje pro měření dosažených efektů projektových aktivit</a:t>
            </a:r>
          </a:p>
          <a:p>
            <a:pPr marL="0" indent="0">
              <a:buNone/>
            </a:pPr>
            <a:r>
              <a:rPr lang="cs-CZ" b="1" dirty="0"/>
              <a:t>Dělení:</a:t>
            </a:r>
          </a:p>
          <a:p>
            <a:pPr marL="0" indent="0"/>
            <a:r>
              <a:rPr lang="cs-CZ" dirty="0"/>
              <a:t> indikátory výstupů</a:t>
            </a:r>
          </a:p>
          <a:p>
            <a:pPr marL="0" indent="0"/>
            <a:r>
              <a:rPr lang="cs-CZ" dirty="0"/>
              <a:t> indikátory výsledků</a:t>
            </a:r>
          </a:p>
          <a:p>
            <a:pPr>
              <a:spcBef>
                <a:spcPts val="1000"/>
              </a:spcBef>
              <a:buNone/>
            </a:pPr>
            <a:r>
              <a:rPr lang="cs-CZ" b="1" dirty="0"/>
              <a:t>Pravidla volby závazných indikátorů a jejich sledování: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žadatel volí pouze ty indikátory z výzvy, které jsou </a:t>
            </a:r>
            <a:r>
              <a:rPr lang="cs-CZ" b="1" dirty="0"/>
              <a:t>relevantní</a:t>
            </a:r>
            <a:r>
              <a:rPr lang="cs-CZ" dirty="0"/>
              <a:t> pro jeho projekt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1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ve zprávách o realizaci projektu se uvádějí kumulativně</a:t>
            </a:r>
            <a:br>
              <a:rPr lang="cs-CZ" dirty="0"/>
            </a:br>
            <a:r>
              <a:rPr lang="cs-CZ" dirty="0"/>
              <a:t>za období od počátku projektu do konce příslušného monitorovacího období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1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je nutné sledovat také hodnoty pro indikátory o účastnících, které konkretizují podpořené osoby z řady hledisek a další indikátory uvedené ve výzvě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4845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Indikátory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Povinnosti související s indikátory: </a:t>
            </a:r>
          </a:p>
          <a:p>
            <a:pPr marL="0" indent="0">
              <a:buNone/>
            </a:pPr>
            <a:endParaRPr lang="cs-CZ" sz="2400" b="1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povinnost stanovit v žádosti </a:t>
            </a:r>
            <a:r>
              <a:rPr lang="cs-CZ" sz="2400" b="1" dirty="0"/>
              <a:t>cílové hodnoty indikátorů, včetně popisu způsobu stanovení této hodnoty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nastavení je závazné, úprava – </a:t>
            </a:r>
            <a:r>
              <a:rPr lang="cs-CZ" sz="2400" b="1" dirty="0"/>
              <a:t>podstatnou změnou, p</a:t>
            </a:r>
            <a:r>
              <a:rPr lang="cs-CZ" sz="2400" dirty="0"/>
              <a:t>ři nesplnění – </a:t>
            </a:r>
            <a:r>
              <a:rPr lang="cs-CZ" sz="2400" b="1" dirty="0"/>
              <a:t>sankce </a:t>
            </a:r>
            <a:r>
              <a:rPr lang="cs-CZ" sz="2400" dirty="0"/>
              <a:t>(Obecná pravidla, kap.18)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průběžné sledování jejich naplnění ve zprávách o realizaci projektu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b="1" dirty="0"/>
              <a:t>prokazatelnost vykazovaných hodnot </a:t>
            </a:r>
            <a:r>
              <a:rPr lang="cs-CZ" sz="2400" dirty="0"/>
              <a:t>- záznamy o každém klientovi, prezenční listiny atd. ověřitelné případnou kontrolou, </a:t>
            </a:r>
            <a:r>
              <a:rPr lang="cs-CZ" sz="2400" b="1" dirty="0"/>
              <a:t>monitorovací listy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045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5945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/>
              <a:t>Indikátory se závazkem:</a:t>
            </a:r>
          </a:p>
          <a:p>
            <a:pPr marL="0" indent="0"/>
            <a:r>
              <a:rPr lang="cs-CZ" sz="2200" dirty="0"/>
              <a:t>    závazek žadatele, kterého má dosáhnout díky realizaci projektu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200" dirty="0"/>
          </a:p>
          <a:p>
            <a:pPr marL="0" indent="0"/>
            <a:endParaRPr lang="cs-CZ" sz="2200" dirty="0"/>
          </a:p>
          <a:p>
            <a:pPr marL="0" indent="0"/>
            <a:endParaRPr lang="cs-CZ" sz="2200" dirty="0"/>
          </a:p>
          <a:p>
            <a:pPr marL="0" indent="0"/>
            <a:endParaRPr lang="cs-CZ" sz="2200" dirty="0"/>
          </a:p>
          <a:p>
            <a:pPr marL="0" indent="0"/>
            <a:endParaRPr lang="cs-CZ" sz="2200" dirty="0"/>
          </a:p>
          <a:p>
            <a:pPr marL="0" indent="0"/>
            <a:endParaRPr lang="cs-CZ" sz="2200"/>
          </a:p>
          <a:p>
            <a:pPr marL="0" indent="0"/>
            <a:r>
              <a:rPr lang="cs-CZ" sz="2200"/>
              <a:t> </a:t>
            </a:r>
            <a:r>
              <a:rPr lang="cs-CZ" sz="2200" dirty="0"/>
              <a:t>6 00 00 – osoby podpořené nad bagatelní podporu (min. 40 hodin), vyplňují se monitorovací listy (</a:t>
            </a:r>
            <a:r>
              <a:rPr lang="cs-CZ" sz="2200" dirty="0">
                <a:hlinkClick r:id="rId3"/>
              </a:rPr>
              <a:t>https://www.esfcr.cz/</a:t>
            </a:r>
            <a:r>
              <a:rPr lang="cs-CZ" sz="2200" dirty="0" err="1">
                <a:hlinkClick r:id="rId3"/>
              </a:rPr>
              <a:t>monitorovani</a:t>
            </a:r>
            <a:r>
              <a:rPr lang="cs-CZ" sz="2200" dirty="0">
                <a:hlinkClick r:id="rId3"/>
              </a:rPr>
              <a:t>-</a:t>
            </a:r>
            <a:r>
              <a:rPr lang="cs-CZ" sz="2200" dirty="0" err="1">
                <a:hlinkClick r:id="rId3"/>
              </a:rPr>
              <a:t>podporenych</a:t>
            </a:r>
            <a:r>
              <a:rPr lang="cs-CZ" sz="2200" dirty="0">
                <a:hlinkClick r:id="rId3"/>
              </a:rPr>
              <a:t>-osob-</a:t>
            </a:r>
            <a:r>
              <a:rPr lang="cs-CZ" sz="2200" dirty="0" err="1">
                <a:hlinkClick r:id="rId3"/>
              </a:rPr>
              <a:t>opz</a:t>
            </a:r>
            <a:r>
              <a:rPr lang="cs-CZ" sz="2200" dirty="0">
                <a:hlinkClick r:id="rId3"/>
              </a:rPr>
              <a:t>/-/dokument/798878</a:t>
            </a:r>
            <a:r>
              <a:rPr lang="cs-CZ" sz="2200" dirty="0"/>
              <a:t>)</a:t>
            </a:r>
          </a:p>
          <a:p>
            <a:pPr marL="0" indent="0"/>
            <a:r>
              <a:rPr lang="cs-CZ" sz="2200" dirty="0"/>
              <a:t> 6 70 10 – osoby neidentifikované, s bagatelní podporou (v žádosti zdůvodnit, proč účastníci nedosáhnou nad limit bagatelní podpory)</a:t>
            </a:r>
          </a:p>
          <a:p>
            <a:pPr marL="0" indent="0">
              <a:buNone/>
            </a:pPr>
            <a:endParaRPr lang="cs-CZ" sz="800" b="1" dirty="0"/>
          </a:p>
          <a:p>
            <a:pPr marL="0" indent="0"/>
            <a:endParaRPr lang="cs-CZ" sz="2200" dirty="0"/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3204" y="375871"/>
            <a:ext cx="8229600" cy="532849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>
                <a:solidFill>
                  <a:schemeClr val="tx1"/>
                </a:solidFill>
                <a:effectLst/>
              </a:rPr>
            </a:br>
            <a:br>
              <a:rPr lang="cs-CZ" dirty="0">
                <a:solidFill>
                  <a:schemeClr val="tx1"/>
                </a:solidFill>
                <a:effectLst/>
              </a:rPr>
            </a:b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042689"/>
              </p:ext>
            </p:extLst>
          </p:nvPr>
        </p:nvGraphicFramePr>
        <p:xfrm>
          <a:off x="788276" y="2259725"/>
          <a:ext cx="7816171" cy="2205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27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Kód indikátoru</a:t>
                      </a:r>
                      <a:endParaRPr lang="cs-CZ" sz="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Název </a:t>
                      </a:r>
                    </a:p>
                    <a:p>
                      <a:endParaRPr lang="cs-CZ" sz="16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Měrná jednotka</a:t>
                      </a:r>
                      <a:endParaRPr lang="cs-CZ" sz="16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Typ</a:t>
                      </a:r>
                    </a:p>
                    <a:p>
                      <a:endParaRPr lang="cs-CZ" sz="16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6 00 00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Celkový počet účastníků</a:t>
                      </a:r>
                      <a:endParaRPr lang="cs-CZ" sz="8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Osoby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Výstup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0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6 70 01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Kapacita podpořených služeb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Místa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Výstup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6 70 10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Využívání podpořených služeb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Osoby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Výsledek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8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5 51 021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Počet podpořených komunitních center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Zařízení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Výstup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2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logo-malé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0"/>
            <a:ext cx="1555729" cy="93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7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34433" y="792088"/>
            <a:ext cx="8229600" cy="692696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Program semináře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085584" cy="456388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000" b="1" dirty="0"/>
              <a:t>  </a:t>
            </a:r>
            <a:r>
              <a:rPr lang="cs-CZ" sz="2400" b="1" dirty="0"/>
              <a:t>1. Základní specifikace výzvy</a:t>
            </a:r>
            <a:br>
              <a:rPr lang="cs-CZ" sz="2400" b="1" dirty="0"/>
            </a:br>
            <a:r>
              <a:rPr lang="cs-CZ" sz="2400" b="1" dirty="0"/>
              <a:t>  2. Oprávnění žadatelé</a:t>
            </a:r>
            <a:br>
              <a:rPr lang="cs-CZ" sz="2400" b="1" dirty="0"/>
            </a:br>
            <a:r>
              <a:rPr lang="cs-CZ" sz="2400" b="1" dirty="0"/>
              <a:t>  3. Partnerství</a:t>
            </a:r>
            <a:br>
              <a:rPr lang="cs-CZ" sz="2400" b="1" dirty="0"/>
            </a:br>
            <a:r>
              <a:rPr lang="cs-CZ" sz="2400" b="1" dirty="0"/>
              <a:t>  4. Cílové skupiny (vč. analýzy CS)</a:t>
            </a:r>
            <a:br>
              <a:rPr lang="cs-CZ" sz="2400" b="1" dirty="0"/>
            </a:br>
            <a:r>
              <a:rPr lang="cs-CZ" sz="2400" b="1" dirty="0"/>
              <a:t>  5. Zaměření výzvy – podporované aktivity</a:t>
            </a:r>
            <a:br>
              <a:rPr lang="cs-CZ" sz="2400" b="1" dirty="0"/>
            </a:br>
            <a:r>
              <a:rPr lang="cs-CZ" sz="2400" b="1" dirty="0"/>
              <a:t>  6. Indikátory</a:t>
            </a:r>
            <a:br>
              <a:rPr lang="cs-CZ" sz="2400" b="1" dirty="0"/>
            </a:br>
            <a:r>
              <a:rPr lang="cs-CZ" sz="2400" b="1" dirty="0"/>
              <a:t>  7. Rozpočet – uznatelnost výdajů</a:t>
            </a:r>
            <a:br>
              <a:rPr lang="cs-CZ" sz="2400" b="1" dirty="0"/>
            </a:br>
            <a:r>
              <a:rPr lang="cs-CZ" sz="2400" b="1" dirty="0"/>
              <a:t>  8. Přílohy výzvy</a:t>
            </a:r>
            <a:br>
              <a:rPr lang="cs-CZ" sz="2400" b="1" dirty="0"/>
            </a:br>
            <a:r>
              <a:rPr lang="cs-CZ" sz="2400" b="1" dirty="0"/>
              <a:t>  9. Způsob podání žádosti – IS KP14+</a:t>
            </a:r>
            <a:br>
              <a:rPr lang="cs-CZ" sz="2400" b="1" dirty="0"/>
            </a:br>
            <a:r>
              <a:rPr lang="cs-CZ" sz="2400" b="1" dirty="0"/>
              <a:t>10. Způsob hodnocení a výběr projektů</a:t>
            </a:r>
            <a:br>
              <a:rPr lang="cs-CZ" sz="2400" b="1" dirty="0"/>
            </a:br>
            <a:r>
              <a:rPr lang="cs-CZ" sz="2400" b="1" dirty="0"/>
              <a:t>11. Informační zdroje</a:t>
            </a:r>
            <a:br>
              <a:rPr lang="cs-CZ" sz="2400" b="1" dirty="0"/>
            </a:br>
            <a:r>
              <a:rPr lang="cs-CZ" sz="2400" b="1" dirty="0"/>
              <a:t>12. Dotazy, diskuze</a:t>
            </a:r>
          </a:p>
          <a:p>
            <a:pPr marL="0" indent="0" algn="just">
              <a:spcAft>
                <a:spcPts val="600"/>
              </a:spcAft>
              <a:buNone/>
            </a:pPr>
            <a:endParaRPr lang="cs-CZ" sz="2400" dirty="0"/>
          </a:p>
          <a:p>
            <a:pPr marL="0" indent="0" algn="just">
              <a:spcAft>
                <a:spcPts val="600"/>
              </a:spcAft>
              <a:buNone/>
            </a:pPr>
            <a:endParaRPr lang="cs-CZ" dirty="0"/>
          </a:p>
          <a:p>
            <a:pPr marL="0" lvl="0" indent="0" algn="just">
              <a:spcAft>
                <a:spcPts val="600"/>
              </a:spcAft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836714"/>
            <a:ext cx="820891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Indikátory bez závazku:</a:t>
            </a:r>
          </a:p>
          <a:p>
            <a:pPr marL="0" indent="0"/>
            <a:r>
              <a:rPr lang="cs-CZ" sz="1800" dirty="0"/>
              <a:t>   nepředstavují závazek žadatele, ale je nutné sledovat, </a:t>
            </a:r>
            <a:r>
              <a:rPr lang="cs-CZ" sz="1800" dirty="0">
                <a:solidFill>
                  <a:srgbClr val="FF0000"/>
                </a:solidFill>
              </a:rPr>
              <a:t>žadatel uvádí v žádosti ,,0“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20</a:t>
            </a:fld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500200"/>
              </p:ext>
            </p:extLst>
          </p:nvPr>
        </p:nvGraphicFramePr>
        <p:xfrm>
          <a:off x="584988" y="1772816"/>
          <a:ext cx="8075240" cy="4392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8628">
                  <a:extLst>
                    <a:ext uri="{9D8B030D-6E8A-4147-A177-3AD203B41FA5}">
                      <a16:colId xmlns:a16="http://schemas.microsoft.com/office/drawing/2014/main" val="255602318"/>
                    </a:ext>
                  </a:extLst>
                </a:gridCol>
                <a:gridCol w="4735312">
                  <a:extLst>
                    <a:ext uri="{9D8B030D-6E8A-4147-A177-3AD203B41FA5}">
                      <a16:colId xmlns:a16="http://schemas.microsoft.com/office/drawing/2014/main" val="2236684670"/>
                    </a:ext>
                  </a:extLst>
                </a:gridCol>
                <a:gridCol w="1081369">
                  <a:extLst>
                    <a:ext uri="{9D8B030D-6E8A-4147-A177-3AD203B41FA5}">
                      <a16:colId xmlns:a16="http://schemas.microsoft.com/office/drawing/2014/main" val="1784867419"/>
                    </a:ext>
                  </a:extLst>
                </a:gridCol>
                <a:gridCol w="1459931">
                  <a:extLst>
                    <a:ext uri="{9D8B030D-6E8A-4147-A177-3AD203B41FA5}">
                      <a16:colId xmlns:a16="http://schemas.microsoft.com/office/drawing/2014/main" val="365315249"/>
                    </a:ext>
                  </a:extLst>
                </a:gridCol>
              </a:tblGrid>
              <a:tr h="503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Kód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Název indikátoru 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Měrná jednotka 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Typ indikátoru 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127450"/>
                  </a:ext>
                </a:extLst>
              </a:tr>
              <a:tr h="503100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80500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Počet napsaných a zveřejněných analytických a strategických dokumentů (vč. evaluačních) 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Dokumenty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Výstup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724502"/>
                  </a:ext>
                </a:extLst>
              </a:tr>
              <a:tr h="259162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67401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Nové nebo inovované sociální služby týkající se bydlení 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Služby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Výstup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24522"/>
                  </a:ext>
                </a:extLst>
              </a:tr>
              <a:tr h="802505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67315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Bývalí účastníci projektů v oblasti sociálních služeb, u nichž služba naplnila svůj účel </a:t>
                      </a:r>
                    </a:p>
                    <a:p>
                      <a:pPr marL="36195" marR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Osoby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Výsledek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49164"/>
                  </a:ext>
                </a:extLst>
              </a:tr>
              <a:tr h="802505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67310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Bývalí účastníci projektů, u nichž intervence formou sociální práce naplnila svůj účel </a:t>
                      </a:r>
                    </a:p>
                    <a:p>
                      <a:pPr marL="36195" marR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 Osoby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Výsledek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590910"/>
                  </a:ext>
                </a:extLst>
              </a:tr>
              <a:tr h="501893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62500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Účastníci v procesu vzdělávání/odborné přípravy po ukončení své účasti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 Osoby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Výsledek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723570"/>
                  </a:ext>
                </a:extLst>
              </a:tr>
              <a:tr h="259162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62600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Účastníci, kteří získali kvalifikaci po ukončení své účasti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 Osoby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Výsledek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485443"/>
                  </a:ext>
                </a:extLst>
              </a:tr>
              <a:tr h="761055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62800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Znevýhodnění účastníci, kteří po ukončení své účasti hledají zaměstnání, jsou v procesu vzdělávání/ odborné přípravy, rozšiřují si kvalifikaci nebo jsou zaměstnaní, a to i OSVČ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025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054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Rozpočet – uznatelnost nákladů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99669" y="1529408"/>
            <a:ext cx="8208912" cy="506794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Celkové způsobilé náklady projektu </a:t>
            </a:r>
            <a:r>
              <a:rPr lang="cs-CZ" dirty="0"/>
              <a:t>= přímé náklady + nepřímé náklady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Přímé náklady </a:t>
            </a:r>
          </a:p>
          <a:p>
            <a:pPr marL="0" indent="0">
              <a:buNone/>
            </a:pPr>
            <a:r>
              <a:rPr lang="cs-CZ" dirty="0"/>
              <a:t> 1. Osobní náklady </a:t>
            </a:r>
          </a:p>
          <a:p>
            <a:pPr marL="0" indent="0">
              <a:buNone/>
            </a:pPr>
            <a:r>
              <a:rPr lang="cs-CZ" dirty="0"/>
              <a:t> 2. Cestovní náhrady </a:t>
            </a:r>
          </a:p>
          <a:p>
            <a:pPr marL="0" indent="0">
              <a:buNone/>
            </a:pPr>
            <a:r>
              <a:rPr lang="cs-CZ" dirty="0"/>
              <a:t> 3. Zařízení a vybavení a nákup spotřebního materiálu  </a:t>
            </a:r>
          </a:p>
          <a:p>
            <a:pPr marL="0" indent="0">
              <a:buNone/>
            </a:pPr>
            <a:r>
              <a:rPr lang="cs-CZ" dirty="0"/>
              <a:t> 4. Nákup služeb </a:t>
            </a:r>
          </a:p>
          <a:p>
            <a:pPr marL="0" indent="0">
              <a:buNone/>
            </a:pPr>
            <a:r>
              <a:rPr lang="cs-CZ" dirty="0"/>
              <a:t> 5. Drobné stavební úpravy (do 40 tis. Kč) </a:t>
            </a:r>
          </a:p>
          <a:p>
            <a:pPr marL="0" indent="0">
              <a:buNone/>
            </a:pPr>
            <a:r>
              <a:rPr lang="cs-CZ" dirty="0"/>
              <a:t> 6. Přímá podpora CS </a:t>
            </a:r>
          </a:p>
          <a:p>
            <a:pPr marL="0" indent="0">
              <a:buNone/>
            </a:pPr>
            <a:r>
              <a:rPr lang="cs-CZ" dirty="0"/>
              <a:t> 7. Křížové financování – max. 10%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Nepřímé náklady – 25 %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7110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1. Osobní náklady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b="1" dirty="0"/>
              <a:t>mzdy </a:t>
            </a:r>
            <a:r>
              <a:rPr lang="cs-CZ" dirty="0"/>
              <a:t>(včetně DPČ, DPP, odměny, náhrady za dovolenou, překážky v práci, apod.)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obvyklé ceny a mzdy – www.esfcr.cz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b="1" dirty="0"/>
              <a:t>max. úvazek 1,0 </a:t>
            </a:r>
            <a:r>
              <a:rPr lang="cs-CZ" dirty="0"/>
              <a:t>dohromady u všech subjektů zapojených do daného projektu (tj. součet veškerých úvazků zaměstnance u zaměstnavatele/ů včetně případných DPP a DPČ nesmí překročit jeden pracovní úvazek), a to po celou dobu zapojení daného pracovníka do realizace projektu OPZ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přímé (mzdy pracovníků s CS) x nepřímé (administrativní pozice – finanční manažer, apod.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6463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2. Cestovní náhrady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Výdaje za jízdné, ubytování, stravné a další nezbytné výdaje (přímé x nepřímé)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zahraniční služební cesty (vyhláška MF)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cestovné zahraničních expertů (per </a:t>
            </a:r>
            <a:r>
              <a:rPr lang="cs-CZ" dirty="0" err="1"/>
              <a:t>diems</a:t>
            </a:r>
            <a:r>
              <a:rPr lang="cs-CZ" dirty="0"/>
              <a:t>) do ČR – přímé náklady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6974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3. Zařízení a vybavení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b="1" dirty="0"/>
              <a:t>investiční výdaje </a:t>
            </a:r>
            <a:r>
              <a:rPr lang="cs-CZ" dirty="0"/>
              <a:t>- odpisovaný hmotný majetek (pořizovací hodnota vyšší než 40 tis. Kč) a nehmotný majetek (pořizovací cena vyšší než 60 tis. Kč), lze pořizovat i část investičního výdaje </a:t>
            </a:r>
          </a:p>
          <a:p>
            <a:pPr marL="0" indent="0" algn="just">
              <a:buNone/>
            </a:pPr>
            <a:r>
              <a:rPr lang="cs-CZ" dirty="0">
                <a:solidFill>
                  <a:srgbClr val="0000FF"/>
                </a:solidFill>
              </a:rPr>
              <a:t>investice: max. 10 % celkových přímých způsobilých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výdajů (zahrnuje i 10 % křížového financování)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b="1" dirty="0"/>
              <a:t>neinvestiční výdaje </a:t>
            </a:r>
            <a:r>
              <a:rPr lang="cs-CZ" dirty="0"/>
              <a:t>– neodpisovaný hmotný pořizovací hodnota nižší než 40 tis. Kč) a nehmotný majetek (pořizovací cena nižší než 60 tis. Kč), možno i nábytek</a:t>
            </a:r>
          </a:p>
          <a:p>
            <a:pPr marL="0" indent="0" algn="just">
              <a:buNone/>
            </a:pPr>
            <a:r>
              <a:rPr lang="cs-CZ" dirty="0"/>
              <a:t>u nákupu vybavení pro realizační tým např. PC, lze do nákladu uvést pouze 1 ks na 1 úvazek, pokud je úvazek nižší, lze uplatnit pouze část pořizovací ceny, vztahující se k danému úvazku (1 úvazek = cena 1 PC, 0,3 úvazek = 0,3 ceny PC)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8054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br>
              <a:rPr lang="cs-CZ" sz="3200" b="1" dirty="0">
                <a:solidFill>
                  <a:srgbClr val="008000"/>
                </a:solidFill>
              </a:rPr>
            </a:br>
            <a:r>
              <a:rPr lang="cs-CZ" sz="3200" b="1" dirty="0">
                <a:solidFill>
                  <a:srgbClr val="008000"/>
                </a:solidFill>
              </a:rPr>
              <a:t>4. Nákup služeb</a:t>
            </a:r>
            <a:br>
              <a:rPr lang="cs-CZ" sz="3200" b="1" dirty="0">
                <a:solidFill>
                  <a:srgbClr val="008000"/>
                </a:solidFill>
              </a:rPr>
            </a:br>
            <a:br>
              <a:rPr lang="cs-CZ" sz="3200" b="1" dirty="0">
                <a:solidFill>
                  <a:srgbClr val="008000"/>
                </a:solidFill>
              </a:rPr>
            </a:b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cs-CZ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služby nezbytné pro realizaci aktivit, musí vytvářet novou hodnotu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např. zpracování analýz, studií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lektorské služby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školení, kurzy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pronájem prostor pro práci s CS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vytvoření publikací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2732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br>
              <a:rPr lang="cs-CZ" sz="3200" b="1" dirty="0">
                <a:solidFill>
                  <a:srgbClr val="008000"/>
                </a:solidFill>
              </a:rPr>
            </a:br>
            <a:r>
              <a:rPr lang="cs-CZ" sz="3200" b="1" dirty="0">
                <a:solidFill>
                  <a:srgbClr val="008000"/>
                </a:solidFill>
              </a:rPr>
              <a:t>5. Drobné stavební úpravy</a:t>
            </a:r>
            <a:br>
              <a:rPr lang="cs-CZ" sz="3200" b="1" dirty="0">
                <a:solidFill>
                  <a:srgbClr val="008000"/>
                </a:solidFill>
              </a:rPr>
            </a:b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cs-CZ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max. 40.000 Kč na každou jednotlivou účetní položku majetku v jednom zdaňovacím období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např. úprava pracovního místa, které usnadní přístup osobám zdravotně postiženým 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8417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br>
              <a:rPr lang="cs-CZ" sz="3200" b="1" dirty="0">
                <a:solidFill>
                  <a:srgbClr val="008000"/>
                </a:solidFill>
              </a:rPr>
            </a:br>
            <a:r>
              <a:rPr lang="cs-CZ" sz="3200" b="1" dirty="0">
                <a:solidFill>
                  <a:srgbClr val="008000"/>
                </a:solidFill>
              </a:rPr>
              <a:t>6. Přímá podpora cílové skupiny</a:t>
            </a:r>
            <a:br>
              <a:rPr lang="cs-CZ" sz="3200" b="1" dirty="0">
                <a:solidFill>
                  <a:srgbClr val="008000"/>
                </a:solidFill>
              </a:rPr>
            </a:b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mzdy zaměstnanců z cílové skupiny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jen pracovní smlouva nebo DPČ (DPP ne)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motivační složka mzdy - dodržení max. limitu položky v rozpočtu a úprava v pracovní smlouvě o motivační složce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cestovné, ubytování, při služebních cestách pro CS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jiné nezbytné náklady pro CS pro realizování projektu (zdravotní prohlídka….) 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7469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br>
              <a:rPr lang="cs-CZ" sz="3200" b="1" dirty="0">
                <a:solidFill>
                  <a:srgbClr val="008000"/>
                </a:solidFill>
              </a:rPr>
            </a:br>
            <a:r>
              <a:rPr lang="cs-CZ" sz="3200" b="1" dirty="0">
                <a:solidFill>
                  <a:srgbClr val="008000"/>
                </a:solidFill>
              </a:rPr>
              <a:t>7. Křížové financování</a:t>
            </a:r>
            <a:br>
              <a:rPr lang="cs-CZ" sz="3200" b="1" dirty="0">
                <a:solidFill>
                  <a:srgbClr val="008000"/>
                </a:solidFill>
              </a:rPr>
            </a:b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cs-CZ" dirty="0"/>
              <a:t>Max. podíl nákladů na křížové financování na celkových přímých způsobilých nákladech projektu: 10 %</a:t>
            </a:r>
          </a:p>
          <a:p>
            <a:pPr algn="just"/>
            <a:r>
              <a:rPr lang="cs-CZ" dirty="0"/>
              <a:t>U aktivit 1a), 1b) s výjimkou bodu i), 2a) a 2b) nejsou způsobilými výdaje na nákup infrastruktury (nákup budov, staveb, pozemků, bytů). </a:t>
            </a:r>
            <a:r>
              <a:rPr lang="cs-CZ" b="1" dirty="0"/>
              <a:t>Způsobilými výdaji jsou pouze výdaje spojené s technickým zhodnocením budovy, stavby, bytů. </a:t>
            </a:r>
          </a:p>
          <a:p>
            <a:pPr algn="just"/>
            <a:r>
              <a:rPr lang="cs-CZ" b="1" dirty="0"/>
              <a:t>U aktivity 1b) bod i) </a:t>
            </a:r>
            <a:r>
              <a:rPr lang="cs-CZ" dirty="0"/>
              <a:t>zaměřené na rozvoj sociálního / dostupného / podporovaného / prostupného bydlení nejsou způsobilými výdaje na nákup infrastruktury (nákup budov, staveb, pozemků, bytů), ani výdaje spojené s technickým zhodnocením budov, staveb a bytů (</a:t>
            </a:r>
            <a:r>
              <a:rPr lang="cs-CZ" b="1" dirty="0"/>
              <a:t>tj. křížové financování není vůbec povoleno</a:t>
            </a:r>
            <a:r>
              <a:rPr lang="cs-CZ" dirty="0"/>
              <a:t>).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8757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br>
              <a:rPr lang="cs-CZ" sz="3200" b="1" dirty="0">
                <a:solidFill>
                  <a:srgbClr val="008000"/>
                </a:solidFill>
              </a:rPr>
            </a:br>
            <a:r>
              <a:rPr lang="cs-CZ" sz="3200" b="1" dirty="0">
                <a:solidFill>
                  <a:srgbClr val="008000"/>
                </a:solidFill>
              </a:rPr>
              <a:t>Nepřímé náklady</a:t>
            </a:r>
            <a:br>
              <a:rPr lang="cs-CZ" sz="3200" b="1" dirty="0">
                <a:solidFill>
                  <a:srgbClr val="008000"/>
                </a:solidFill>
              </a:rPr>
            </a:b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25% přímých způsobilých nákladů projektu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administrativa, řízení projektu (včetně finančního), účetnictví, personalistika komunikační a informační opatření, občerstvení a stravování a podpůrné procesy pro provoz projektu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cestovní náhrady spojené s pracovními cestami realizačního týmu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spotřební materiál, zařízení a vybavení (papír…)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prostory pro realizaci projektu (nájemné, vodné, stočné, energie..)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ostatní provozní výdaje (internet, poštovné, telefon…)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pozor na snížení výše nepřímých nákladů při nákupu služeb od externích dodavatelů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685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34433" y="792088"/>
            <a:ext cx="8229600" cy="692696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Základní specifikace výzvy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085584" cy="4563888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Vyhlášení výzvy: 23. 1. 2017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b="1" dirty="0"/>
              <a:t>Ukončení výzvy: 27. 2. 2017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Alokace: 3.800.000,-Kč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Místo realizace: území MAS Sokolovsko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Maximální délka projektu: </a:t>
            </a:r>
            <a:r>
              <a:rPr lang="cs-CZ" sz="2400" b="1" dirty="0"/>
              <a:t>36 měsíců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Nejzazší datum pro ukončení fyzické realizace projektu: 30. 6. 2021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b="1" dirty="0"/>
              <a:t>Minimální výše celkových způsobilých výdajů: 400.000,-Kč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b="1" dirty="0"/>
              <a:t>Maximální výše celkových způsobilých výdajů: 3.800.000,-Kč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Míra spolufinancování: </a:t>
            </a:r>
            <a:r>
              <a:rPr lang="cs-CZ" sz="2400" b="1" dirty="0"/>
              <a:t>dle typu příjemce až 15%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Způsob financování: </a:t>
            </a:r>
            <a:r>
              <a:rPr lang="cs-CZ" sz="2400" b="1" dirty="0"/>
              <a:t>ex ante</a:t>
            </a:r>
          </a:p>
          <a:p>
            <a:pPr marL="0" indent="0" algn="just">
              <a:spcAft>
                <a:spcPts val="600"/>
              </a:spcAft>
              <a:buNone/>
            </a:pPr>
            <a:endParaRPr lang="cs-CZ" sz="2400" b="1" dirty="0"/>
          </a:p>
          <a:p>
            <a:pPr marL="0" indent="0" algn="just">
              <a:spcAft>
                <a:spcPts val="600"/>
              </a:spcAft>
              <a:buNone/>
            </a:pPr>
            <a:endParaRPr lang="cs-CZ" sz="2400" dirty="0"/>
          </a:p>
          <a:p>
            <a:pPr marL="0" indent="0" algn="just">
              <a:spcAft>
                <a:spcPts val="600"/>
              </a:spcAft>
              <a:buNone/>
            </a:pPr>
            <a:endParaRPr lang="cs-CZ" dirty="0"/>
          </a:p>
          <a:p>
            <a:pPr marL="0" lvl="0" indent="0" algn="just">
              <a:spcAft>
                <a:spcPts val="600"/>
              </a:spcAft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812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Přílohy výzvy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 fontScale="55000" lnSpcReduction="20000"/>
          </a:bodyPr>
          <a:lstStyle/>
          <a:p>
            <a:pPr marL="514350" lvl="0" indent="-514350" algn="just">
              <a:buFont typeface="+mj-lt"/>
              <a:buAutoNum type="arabicPeriod"/>
            </a:pPr>
            <a:endParaRPr lang="cs-CZ" sz="3800" dirty="0"/>
          </a:p>
          <a:p>
            <a:pPr marL="514350" lvl="0" indent="-514350" algn="just">
              <a:buFont typeface="+mj-lt"/>
              <a:buAutoNum type="arabicPeriod"/>
            </a:pPr>
            <a:r>
              <a:rPr lang="cs-CZ" sz="3800" dirty="0"/>
              <a:t>Popis podporovaných aktivit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cs-CZ" sz="3800" dirty="0"/>
              <a:t>Podporované cílové skupiny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cs-CZ" sz="3800" dirty="0"/>
              <a:t>Principy komunitní práce a vodítka pro předkládání projektů komunitní práce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cs-CZ" sz="3800" dirty="0"/>
              <a:t>Analýza cílové skupiny (osnova) – </a:t>
            </a:r>
            <a:r>
              <a:rPr lang="cs-CZ" sz="3800" dirty="0">
                <a:solidFill>
                  <a:srgbClr val="FF0000"/>
                </a:solidFill>
              </a:rPr>
              <a:t>povinná příloha žádosti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cs-CZ" sz="3800" dirty="0"/>
              <a:t>Podpora sociálních služeb na území MAS z OPZ - Vyrovnávací platba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cs-CZ" sz="3800" dirty="0"/>
              <a:t>Údaje o sociální službě – </a:t>
            </a:r>
            <a:r>
              <a:rPr lang="cs-CZ" sz="3800" dirty="0">
                <a:solidFill>
                  <a:srgbClr val="FF0000"/>
                </a:solidFill>
              </a:rPr>
              <a:t>povinná příloha žádosti pro aktivity 1a)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cs-CZ" sz="3800" dirty="0"/>
              <a:t>Pomůcka k vyplnění přílohy 6. Údaje o sociální službě 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cs-CZ" sz="3800" dirty="0"/>
              <a:t>Přehled čerpání vyrovnávací platby na sociální službu (skutečnost)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cs-CZ" sz="3800" dirty="0"/>
              <a:t>Informace o způsobu hodnocení a výběru projektů: Směrnice č. 01 Transparentnost hodnocení a výběru projektů, zamezení střetu zájmů – část pro OPZ včetně přílohy č. 1 Etický kodex a přílohy č. 2.2 Hodnotící kritéria pro OPZ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1424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Způsob podání žádosti – IS KP14+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vše v elektronickém formuláři IS KP14+: </a:t>
            </a:r>
          </a:p>
          <a:p>
            <a:pPr marL="0" indent="0" algn="just">
              <a:buNone/>
            </a:pPr>
            <a:r>
              <a:rPr lang="cs-CZ" dirty="0">
                <a:hlinkClick r:id="rId4"/>
              </a:rPr>
              <a:t>    https://mseu.mssf.cz</a:t>
            </a:r>
            <a:endParaRPr lang="cs-CZ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nutný kvalifikovaný elektronický podpis a aktivní datová schránka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role uživatelů (editor, čtenář, signatář; signatář musí mít zřízený vlastní účet, možná plná moc)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hotline iskp@mpsv.cz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Příručka pro žadatele k vyplnění žádosti na </a:t>
            </a:r>
            <a:r>
              <a:rPr lang="cs-CZ" dirty="0">
                <a:hlinkClick r:id="rId5"/>
              </a:rPr>
              <a:t>https://www.esfcr.cz/formulare-a-pokyny-potrebne-v-ramci-pripravy-zadosti-o-podporu-opz</a:t>
            </a:r>
            <a:endParaRPr lang="cs-CZ" dirty="0"/>
          </a:p>
          <a:p>
            <a:pPr marL="285750" indent="-285750"/>
            <a:r>
              <a:rPr lang="cs-CZ" dirty="0"/>
              <a:t>Edukační videa MMR: </a:t>
            </a:r>
            <a:r>
              <a:rPr lang="cs-CZ" dirty="0">
                <a:hlinkClick r:id="rId6"/>
              </a:rPr>
              <a:t>http://dotaceeu.cz/cs/Jak-na-projekt/Elektronicka-zadost/Edukacni-videa</a:t>
            </a:r>
            <a:endParaRPr lang="cs-CZ" dirty="0"/>
          </a:p>
          <a:p>
            <a:pPr marL="285750" indent="-285750"/>
            <a:endParaRPr lang="cs-CZ" dirty="0"/>
          </a:p>
          <a:p>
            <a:pPr algn="just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344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Způsob podání žádosti – IS KP14+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/>
          </a:bodyPr>
          <a:lstStyle/>
          <a:p>
            <a:pPr marL="285750" indent="-285750"/>
            <a:endParaRPr lang="cs-CZ" dirty="0"/>
          </a:p>
          <a:p>
            <a:pPr algn="just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32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831901"/>
            <a:ext cx="8604448" cy="48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6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Způsob podání žádosti – Registrace do IS KP14+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33</a:t>
            </a:fld>
            <a:endParaRPr lang="cs-CZ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6" t="31618" r="17403" b="16670"/>
          <a:stretch/>
        </p:blipFill>
        <p:spPr bwMode="auto">
          <a:xfrm>
            <a:off x="1907704" y="1816956"/>
            <a:ext cx="6767984" cy="37046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Obrázek 9"/>
          <p:cNvPicPr/>
          <p:nvPr/>
        </p:nvPicPr>
        <p:blipFill rotWithShape="1">
          <a:blip r:embed="rId5"/>
          <a:srcRect l="68082" t="31816" r="15498" b="37681"/>
          <a:stretch/>
        </p:blipFill>
        <p:spPr bwMode="auto">
          <a:xfrm>
            <a:off x="363487" y="2132856"/>
            <a:ext cx="1728192" cy="18002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Šipka doprava 5"/>
          <p:cNvSpPr/>
          <p:nvPr/>
        </p:nvSpPr>
        <p:spPr>
          <a:xfrm>
            <a:off x="1965310" y="2839721"/>
            <a:ext cx="469925" cy="3864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145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39552" y="892090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Způsob podání žádosti - založení žádosti o podporu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34</a:t>
            </a:fld>
            <a:endParaRPr lang="cs-CZ" dirty="0"/>
          </a:p>
        </p:txBody>
      </p:sp>
      <p:sp>
        <p:nvSpPr>
          <p:cNvPr id="10" name="Šipka: doprava 9"/>
          <p:cNvSpPr/>
          <p:nvPr/>
        </p:nvSpPr>
        <p:spPr>
          <a:xfrm>
            <a:off x="6804248" y="3393049"/>
            <a:ext cx="864096" cy="412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5" t="8383" r="15008" b="63728"/>
          <a:stretch/>
        </p:blipFill>
        <p:spPr bwMode="auto">
          <a:xfrm>
            <a:off x="422513" y="1955315"/>
            <a:ext cx="8207375" cy="181709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ál 2"/>
          <p:cNvSpPr/>
          <p:nvPr/>
        </p:nvSpPr>
        <p:spPr>
          <a:xfrm>
            <a:off x="179512" y="2406736"/>
            <a:ext cx="1152128" cy="540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t="8758" r="14791" b="67234"/>
          <a:stretch/>
        </p:blipFill>
        <p:spPr bwMode="auto">
          <a:xfrm>
            <a:off x="323180" y="3941153"/>
            <a:ext cx="8406039" cy="161456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1547664" y="4434131"/>
            <a:ext cx="1008112" cy="665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238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Způsob podání žádosti – založení žádosti o podporu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35</a:t>
            </a:fld>
            <a:endParaRPr lang="cs-CZ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17331" r="45339" b="43350"/>
          <a:stretch/>
        </p:blipFill>
        <p:spPr bwMode="auto">
          <a:xfrm>
            <a:off x="111551" y="1740361"/>
            <a:ext cx="4732051" cy="382044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7" t="51188" r="33668" b="4612"/>
          <a:stretch/>
        </p:blipFill>
        <p:spPr bwMode="auto">
          <a:xfrm>
            <a:off x="4644008" y="1791774"/>
            <a:ext cx="4004001" cy="371761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2123728" y="3705686"/>
            <a:ext cx="1368152" cy="482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4850712" y="3429000"/>
            <a:ext cx="16655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51520" y="5642745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            03 –Operační program Zaměstnanost</a:t>
            </a:r>
          </a:p>
          <a:p>
            <a:r>
              <a:rPr lang="cs-CZ" dirty="0"/>
              <a:t>            PO Z – (03_16_047) – Výzva MAS na podporu strategií komunitně vedeného místního rozvoje</a:t>
            </a:r>
          </a:p>
        </p:txBody>
      </p:sp>
      <p:sp>
        <p:nvSpPr>
          <p:cNvPr id="12" name="Šipka: doprava 11"/>
          <p:cNvSpPr/>
          <p:nvPr/>
        </p:nvSpPr>
        <p:spPr>
          <a:xfrm>
            <a:off x="323528" y="569415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doprava 14"/>
          <p:cNvSpPr/>
          <p:nvPr/>
        </p:nvSpPr>
        <p:spPr>
          <a:xfrm>
            <a:off x="321904" y="599639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168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Způsob podání žádosti – založení žádosti 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36</a:t>
            </a:fld>
            <a:endParaRPr lang="cs-CZ" dirty="0"/>
          </a:p>
        </p:txBody>
      </p:sp>
      <p:sp>
        <p:nvSpPr>
          <p:cNvPr id="7" name="Ovál 6"/>
          <p:cNvSpPr/>
          <p:nvPr/>
        </p:nvSpPr>
        <p:spPr>
          <a:xfrm flipV="1">
            <a:off x="1115616" y="4113077"/>
            <a:ext cx="792088" cy="504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 flipH="1">
            <a:off x="5868144" y="2996950"/>
            <a:ext cx="432047" cy="4680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Zástupný symbol pro obsah 1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1527" y="1600200"/>
            <a:ext cx="8627795" cy="4853136"/>
          </a:xfrm>
          <a:prstGeom prst="rect">
            <a:avLst/>
          </a:prstGeom>
        </p:spPr>
      </p:pic>
      <p:sp>
        <p:nvSpPr>
          <p:cNvPr id="15" name="Ovál 14"/>
          <p:cNvSpPr/>
          <p:nvPr/>
        </p:nvSpPr>
        <p:spPr>
          <a:xfrm>
            <a:off x="899592" y="4365104"/>
            <a:ext cx="100811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2194589" y="3777985"/>
            <a:ext cx="994407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prava 10"/>
          <p:cNvSpPr/>
          <p:nvPr/>
        </p:nvSpPr>
        <p:spPr>
          <a:xfrm>
            <a:off x="1915703" y="4186613"/>
            <a:ext cx="576064" cy="331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757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Způsob podání žádosti – založení žádosti 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37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770273"/>
            <a:ext cx="8399384" cy="4976180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899592" y="4365104"/>
            <a:ext cx="1080120" cy="20174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7375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Způsob podání žádosti – založení žádosti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539552" y="1614600"/>
            <a:ext cx="8208912" cy="506794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Formulář vyplňovat postupně dle záložek vlevo.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Záložky </a:t>
            </a:r>
            <a:r>
              <a:rPr lang="cs-CZ" sz="2400" u="sng" dirty="0"/>
              <a:t>Popis projektu </a:t>
            </a:r>
            <a:r>
              <a:rPr lang="cs-CZ" sz="2400" dirty="0"/>
              <a:t>a </a:t>
            </a:r>
            <a:r>
              <a:rPr lang="cs-CZ" sz="2400" u="sng" dirty="0"/>
              <a:t>Klíčové aktivity </a:t>
            </a:r>
            <a:r>
              <a:rPr lang="cs-CZ" sz="2400" dirty="0"/>
              <a:t>– nenechte se v popisu omezit počtem znaků (2000) - vytvořte přílohu v doc či </a:t>
            </a:r>
            <a:r>
              <a:rPr lang="cs-CZ" sz="2400" dirty="0" err="1"/>
              <a:t>pdf</a:t>
            </a:r>
            <a:r>
              <a:rPr lang="cs-CZ" sz="2400" dirty="0"/>
              <a:t> a vložte ji do Záložky </a:t>
            </a:r>
            <a:r>
              <a:rPr lang="cs-CZ" sz="2400" u="sng" dirty="0"/>
              <a:t>Dokumenty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stručně, jasně, srozumitelně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klíčové aktivity </a:t>
            </a:r>
            <a:r>
              <a:rPr lang="cs-CZ" sz="2400" dirty="0"/>
              <a:t>– každá zvlášť, včetně pole Náklady na klíčovou aktivitu (pozor na soulad s rozpočtem)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horizontální principy </a:t>
            </a:r>
            <a:r>
              <a:rPr lang="cs-CZ" sz="2400" dirty="0"/>
              <a:t>– všechny tři, doporučeno uvést ,,neutrální vliv“, pokud ,,pozitivní“, pak nutno popsat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Typ subjektu – dle IČ – validace, pokud nefunguje, kontaktovat technickou podporu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Roční obrat – viz Pokyny k vyplnění žádosti(v EUR)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žlutá pole – povinná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šedá – nepovinná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průběžně ukládat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57158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Způsob podání žádosti – založení žádosti - rozpočet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483772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/>
              <a:t>Spolufinancování</a:t>
            </a:r>
            <a:r>
              <a:rPr lang="cs-CZ" sz="2400" dirty="0"/>
              <a:t> – první řádek ,,Soukromé zdroje“ nevolit, v případě vlastních příjmů volit druhý řádek ,,Národní soukromé zdroje“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/>
              <a:t>Finanční plán </a:t>
            </a:r>
            <a:r>
              <a:rPr lang="cs-CZ" sz="2400" dirty="0"/>
              <a:t>generován automaticky, možno editovat, pozor na shodu s rozpočtem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/>
              <a:t>Příjmy projektu </a:t>
            </a:r>
            <a:r>
              <a:rPr lang="cs-CZ" sz="2400" dirty="0"/>
              <a:t>(tzn. ty vygenerované během realizace projektu) – pokud si žadatel není jistý a neodhadne, dokládá během realizace a platby budou pokráceny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dirty="0"/>
              <a:t>Úroky nejsou příjmy projektu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1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80331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Oprávnění žadatelé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761059"/>
            <a:ext cx="8208912" cy="44813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obce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dobrovolné svazky obcí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organizace zřizované obcemi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organizace zřizované krajem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příspěvkové organizace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nestátní neziskové organizace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poskytovatelé sociálních služeb</a:t>
            </a:r>
          </a:p>
          <a:p>
            <a:pPr marL="0" lvl="0" indent="0">
              <a:buNone/>
            </a:pPr>
            <a:endParaRPr lang="cs-CZ" sz="2000" dirty="0"/>
          </a:p>
          <a:p>
            <a:pPr marL="0" indent="0" algn="l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1635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Způsob hodnocení a výběr projektů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b="1" dirty="0"/>
              <a:t>Směrnice 01 Transparentnost hodnocení a výběru projektů, zamezení střetu zájmů </a:t>
            </a:r>
          </a:p>
          <a:p>
            <a:pPr marL="0" indent="0" algn="just">
              <a:buNone/>
            </a:pPr>
            <a:r>
              <a:rPr lang="cs-CZ" b="1" dirty="0">
                <a:hlinkClick r:id="rId4"/>
              </a:rPr>
              <a:t>http://mas-sokolovsko.eu/wp-content/uploads/2016/01/Smernice_01_Transparentnost-komplet-IROPOPZ.pdf</a:t>
            </a:r>
            <a:endParaRPr lang="cs-CZ" b="1" dirty="0"/>
          </a:p>
          <a:p>
            <a:pPr marL="0" indent="0" algn="just">
              <a:buNone/>
            </a:pPr>
            <a:endParaRPr lang="cs-CZ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Fáze hodnocení:</a:t>
            </a:r>
          </a:p>
          <a:p>
            <a:pPr marL="514350" indent="-514350" algn="just">
              <a:buAutoNum type="arabicParenR"/>
            </a:pPr>
            <a:r>
              <a:rPr lang="cs-CZ" b="1" dirty="0"/>
              <a:t>Kontrola přijatelnosti a administrativní kontrola/formální náležitosti </a:t>
            </a:r>
            <a:r>
              <a:rPr lang="cs-CZ" dirty="0"/>
              <a:t>- Kancelář MAS</a:t>
            </a:r>
          </a:p>
          <a:p>
            <a:pPr marL="514350" indent="-514350" algn="just">
              <a:buAutoNum type="arabicParenR"/>
            </a:pPr>
            <a:r>
              <a:rPr lang="cs-CZ" b="1" dirty="0"/>
              <a:t>Věcné hodnocení </a:t>
            </a:r>
            <a:r>
              <a:rPr lang="cs-CZ" dirty="0"/>
              <a:t>– Výběrová komise (hodnotitelé)</a:t>
            </a:r>
          </a:p>
          <a:p>
            <a:pPr marL="514350" indent="-514350" algn="just">
              <a:buAutoNum type="arabicParenR"/>
            </a:pPr>
            <a:r>
              <a:rPr lang="cs-CZ" b="1" dirty="0"/>
              <a:t>Programový výbor </a:t>
            </a:r>
            <a:r>
              <a:rPr lang="cs-CZ" dirty="0"/>
              <a:t>– výběr projektů k financování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4137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Způsob hodnocení a výběr projektů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Kontrola přijatelnosti a formálních náležitostí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provádějí pracovníci Kanceláře MAS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varianty ano/ne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kritéria přijatelnosti nejsou opravitelná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formální náležitosti – max. 1 oprava do 5 PD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max. 30 PD od ukončení výzvy + 15 KD přezkum</a:t>
            </a:r>
          </a:p>
          <a:p>
            <a:pPr marL="514350" indent="-514350" algn="just">
              <a:buAutoNum type="arabicParenR"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5078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Způsob hodnocení a výběr projektů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b="1" dirty="0"/>
              <a:t>Věcné hodnocení </a:t>
            </a:r>
            <a:endParaRPr lang="cs-CZ" sz="2800" dirty="0"/>
          </a:p>
          <a:p>
            <a:pPr marL="0" indent="0" algn="just">
              <a:buNone/>
            </a:pPr>
            <a:r>
              <a:rPr lang="cs-CZ" sz="2400" u="sng" dirty="0"/>
              <a:t>Hodnotící kritéria (př. 2.2 směrnice 01 Hodnotící kritéria pro OPZ):</a:t>
            </a:r>
          </a:p>
          <a:p>
            <a:pPr marL="457200" indent="-457200" algn="just">
              <a:buAutoNum type="arabicPeriod"/>
            </a:pPr>
            <a:r>
              <a:rPr lang="cs-CZ" sz="2400" dirty="0"/>
              <a:t>Účelnost (max. 20 bodů)</a:t>
            </a:r>
          </a:p>
          <a:p>
            <a:pPr marL="457200" indent="-457200" algn="just">
              <a:buAutoNum type="arabicPeriod"/>
            </a:pPr>
            <a:r>
              <a:rPr lang="cs-CZ" sz="2400" dirty="0"/>
              <a:t>Efektivnost a hospodárnost (max. 30 bodů)</a:t>
            </a:r>
          </a:p>
          <a:p>
            <a:pPr marL="457200" indent="-457200" algn="just">
              <a:buAutoNum type="arabicPeriod"/>
            </a:pPr>
            <a:r>
              <a:rPr lang="cs-CZ" sz="2400" dirty="0"/>
              <a:t>Proveditelnost (max. 20 bodů)</a:t>
            </a:r>
          </a:p>
          <a:p>
            <a:pPr marL="457200" indent="-457200" algn="just">
              <a:buAutoNum type="arabicPeriod"/>
            </a:pPr>
            <a:r>
              <a:rPr lang="cs-CZ" sz="2400" dirty="0"/>
              <a:t>Potřebnost (max. 30 bodů)</a:t>
            </a:r>
          </a:p>
          <a:p>
            <a:pPr marL="0" indent="0" algn="just">
              <a:buNone/>
            </a:pPr>
            <a:r>
              <a:rPr lang="cs-CZ" sz="2000" dirty="0">
                <a:hlinkClick r:id="rId4"/>
              </a:rPr>
              <a:t>http://mas-sokolovsko.eu/wp-content/uploads/2016/01/Smernice_01_Pr_2.2_Hodnotici_kriteria-OPZ.pdf</a:t>
            </a:r>
            <a:endParaRPr lang="cs-CZ" sz="2000" dirty="0"/>
          </a:p>
          <a:p>
            <a:pPr marL="457200" indent="-457200" algn="just">
              <a:buAutoNum type="arabicPeriod"/>
            </a:pPr>
            <a:endParaRPr lang="cs-CZ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dirty="0"/>
              <a:t>Expertní hodnotitel (7 KD) + 2 hodnotitelé (7 KD)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dirty="0"/>
              <a:t>Výběrová komise – long list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dirty="0"/>
              <a:t>Programový výbor – výběr projektů k financování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dirty="0"/>
              <a:t>50 PD od ukončení 1. fáze hodnocení (</a:t>
            </a:r>
            <a:r>
              <a:rPr lang="cs-CZ" sz="2400" dirty="0" err="1"/>
              <a:t>FNaP</a:t>
            </a:r>
            <a:r>
              <a:rPr lang="cs-CZ" sz="2400" dirty="0"/>
              <a:t>)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16327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Informační zdroje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cs-CZ" dirty="0">
                <a:hlinkClick r:id="rId4"/>
              </a:rPr>
              <a:t>http://mas-sokolovsko.eu/sclld/vyzvy/</a:t>
            </a:r>
            <a:r>
              <a:rPr lang="cs-CZ" dirty="0"/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Výzva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Směrnice 01 Transparentnost hodnocení a výběru projektů, zamezení střetu zájmu včetně přílohy </a:t>
            </a:r>
          </a:p>
          <a:p>
            <a:pPr marL="0" indent="0" algn="just">
              <a:buNone/>
            </a:pPr>
            <a:r>
              <a:rPr lang="cs-CZ" dirty="0"/>
              <a:t>    č.  1 Etický kodex a č. 2.2 Hodnotící kritéria pro</a:t>
            </a:r>
          </a:p>
          <a:p>
            <a:pPr marL="0" indent="0" algn="just">
              <a:buNone/>
            </a:pPr>
            <a:r>
              <a:rPr lang="cs-CZ" dirty="0"/>
              <a:t>    OPZ</a:t>
            </a:r>
          </a:p>
          <a:p>
            <a:pPr marL="0" indent="0" algn="just">
              <a:buNone/>
            </a:pPr>
            <a:r>
              <a:rPr lang="cs-CZ" dirty="0">
                <a:hlinkClick r:id="rId5"/>
              </a:rPr>
              <a:t>www.esfcr.cz</a:t>
            </a:r>
            <a:r>
              <a:rPr lang="cs-CZ" dirty="0"/>
              <a:t>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Obecná část pravidel pro žadatele a příjemce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Specifická část pravidel pro žadatele a příjemce pro projekty se skutečně vzniklými výdaji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Pokyny pro vyplnění žádosti:</a:t>
            </a:r>
          </a:p>
          <a:p>
            <a:pPr marL="0" indent="0" algn="just">
              <a:buNone/>
            </a:pPr>
            <a:r>
              <a:rPr lang="cs-CZ" dirty="0">
                <a:hlinkClick r:id="rId6"/>
              </a:rPr>
              <a:t>https://www.esfcr.cz/formulare-a-pokyny-potrebne-v-ramci-pripravy-zadosti-o-podporu-opz/-/dokument/797956</a:t>
            </a:r>
            <a:endParaRPr lang="cs-CZ" dirty="0"/>
          </a:p>
          <a:p>
            <a:pPr algn="just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1696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601662" y="1319351"/>
            <a:ext cx="7772400" cy="453465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Děkuji za pozornost.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1151620" y="2611139"/>
            <a:ext cx="6912768" cy="1872208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rgbClr val="008000"/>
                </a:solidFill>
              </a:rPr>
              <a:t>Kontaktní osoba: Mgr. Zuzana Odvody</a:t>
            </a:r>
          </a:p>
          <a:p>
            <a:pPr algn="l"/>
            <a:r>
              <a:rPr lang="cs-CZ" sz="2000" b="1" dirty="0">
                <a:solidFill>
                  <a:srgbClr val="008000"/>
                </a:solidFill>
              </a:rPr>
              <a:t>E-mail: 		</a:t>
            </a:r>
            <a:r>
              <a:rPr lang="cs-CZ" sz="2000" b="1" dirty="0">
                <a:solidFill>
                  <a:srgbClr val="008000"/>
                </a:solidFill>
                <a:hlinkClick r:id="rId5"/>
              </a:rPr>
              <a:t>odvody@mas-sokolovsko.eu</a:t>
            </a:r>
            <a:endParaRPr lang="cs-CZ" sz="2000" b="1" dirty="0">
              <a:solidFill>
                <a:srgbClr val="008000"/>
              </a:solidFill>
            </a:endParaRPr>
          </a:p>
          <a:p>
            <a:pPr algn="l"/>
            <a:r>
              <a:rPr lang="cs-CZ" sz="2000" b="1" dirty="0">
                <a:solidFill>
                  <a:srgbClr val="008000"/>
                </a:solidFill>
              </a:rPr>
              <a:t>Mobil:		+420 605 108 877</a:t>
            </a:r>
          </a:p>
          <a:p>
            <a:pPr algn="l"/>
            <a:endParaRPr lang="cs-CZ" sz="2000" b="1" dirty="0">
              <a:solidFill>
                <a:srgbClr val="008000"/>
              </a:solidFill>
            </a:endParaRPr>
          </a:p>
          <a:p>
            <a:pPr algn="l"/>
            <a:r>
              <a:rPr lang="cs-CZ" sz="2000" dirty="0"/>
              <a:t>Sídlo: 		Nám. Míru 230, 356 01 Březová</a:t>
            </a:r>
          </a:p>
          <a:p>
            <a:pPr algn="l"/>
            <a:endParaRPr lang="cs-CZ" sz="2200" dirty="0">
              <a:solidFill>
                <a:srgbClr val="00B050"/>
              </a:solidFill>
            </a:endParaRPr>
          </a:p>
          <a:p>
            <a:pPr algn="l"/>
            <a:endParaRPr lang="cs-CZ" sz="2800" dirty="0">
              <a:solidFill>
                <a:srgbClr val="00B05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6353944"/>
            <a:ext cx="84249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69999" y="1136700"/>
            <a:ext cx="8229600" cy="785415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Partnerství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761059"/>
            <a:ext cx="8208912" cy="448133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cs-CZ" sz="28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800" dirty="0"/>
              <a:t>Aktivity 1a) pouze partner bez finančního příspěvku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800" dirty="0"/>
              <a:t>Ostatní aktivity: partner s finančním příspěvkem i bez finančního příspěvku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800" dirty="0"/>
              <a:t>partner se podílí na realizaci věcných aktivit projektu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800" dirty="0"/>
              <a:t>partnerem se NEROZUMÍ subjekt, který je </a:t>
            </a:r>
          </a:p>
          <a:p>
            <a:pPr marL="0" indent="0" algn="just">
              <a:buNone/>
            </a:pPr>
            <a:r>
              <a:rPr lang="cs-CZ" sz="2800" dirty="0"/>
              <a:t>     v dodavatelském či odběratelském vztahu k příjemci </a:t>
            </a:r>
          </a:p>
          <a:p>
            <a:pPr marL="0" indent="0" algn="just">
              <a:buNone/>
            </a:pPr>
            <a:endParaRPr lang="cs-CZ" sz="2800" dirty="0"/>
          </a:p>
          <a:p>
            <a:pPr marL="0" lvl="0" indent="0">
              <a:buNone/>
            </a:pPr>
            <a:endParaRPr lang="cs-CZ" sz="2000" dirty="0"/>
          </a:p>
          <a:p>
            <a:pPr marL="0" indent="0" algn="l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05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936103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Cílové skupiny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541588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endParaRPr lang="cs-CZ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9600" dirty="0"/>
              <a:t>osoby sociálně vyloučené a osoby soc. vyloučením ohrožené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9600" dirty="0"/>
              <a:t>osoby se zdravotním postižením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9600" dirty="0"/>
              <a:t>osoby s kombinovanými diagnózami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9600" dirty="0"/>
              <a:t>osoby ohrožené specifickými zdravotními riziky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9600" dirty="0"/>
              <a:t>osoby žijící v sociálně vyloučených lokalitách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9600" dirty="0"/>
              <a:t>bezdomovci a osoby žijící v nevyhovujícím nebo nejistém ubytování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9600" dirty="0"/>
              <a:t>osoby pečující o malé děti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9600" dirty="0"/>
              <a:t>osoby pečující o jiné závislé osoby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9600" dirty="0"/>
              <a:t>rodiče samoživitelé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9600" dirty="0"/>
              <a:t>neformální pečovatelé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9600" dirty="0"/>
              <a:t>oběti trestné činnosti </a:t>
            </a:r>
          </a:p>
          <a:p>
            <a:pPr marL="0" indent="0" algn="l"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952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936103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Cílové skupiny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54158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4400" dirty="0"/>
              <a:t>osoby ohrožené domácím násilím a závislostmi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4400" dirty="0"/>
              <a:t>osoby ohrožené předlužeností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4400" dirty="0"/>
              <a:t>osoby ohrožené vícenásobnými riziky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4400" dirty="0"/>
              <a:t>osoby v nebo po výkonu trestu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4400" dirty="0"/>
              <a:t>osoby opouštějící institucionální zařízení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4400" dirty="0"/>
              <a:t>osoby, které jsou znevýhodněny vzhledem k věku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4400" dirty="0"/>
              <a:t>sociální pracovníci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4400" dirty="0"/>
              <a:t>pracovníci v sociálních službách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4400" dirty="0"/>
              <a:t>zaměstnanci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4400" dirty="0"/>
              <a:t>osoby s kumulací hendikepů na trhu práce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4400" dirty="0"/>
              <a:t>osoby vracející se na trh práce po návratu z mateřské/rodičovské dovolené </a:t>
            </a:r>
          </a:p>
          <a:p>
            <a:pPr marL="0" indent="0" algn="l"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81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936103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Analýza cílové skupiny – povinná příloha žádosti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541588"/>
          </a:xfrm>
        </p:spPr>
        <p:txBody>
          <a:bodyPr>
            <a:normAutofit fontScale="85000" lnSpcReduction="20000"/>
          </a:bodyPr>
          <a:lstStyle/>
          <a:p>
            <a:pPr algn="l">
              <a:buFontTx/>
              <a:buChar char="-"/>
            </a:pPr>
            <a:endParaRPr lang="cs-CZ" dirty="0"/>
          </a:p>
          <a:p>
            <a:pPr algn="just">
              <a:buFontTx/>
              <a:buChar char="-"/>
            </a:pPr>
            <a:r>
              <a:rPr lang="cs-CZ" dirty="0"/>
              <a:t>volba cílové skupiny</a:t>
            </a:r>
          </a:p>
          <a:p>
            <a:pPr algn="just">
              <a:buFontTx/>
              <a:buChar char="-"/>
            </a:pPr>
            <a:r>
              <a:rPr lang="cs-CZ" dirty="0"/>
              <a:t>popis specifik a potřeb CS včetně analytických dat, souladu se strategiemi, apod. (kvantifikace)</a:t>
            </a:r>
          </a:p>
          <a:p>
            <a:pPr algn="just">
              <a:buFontTx/>
              <a:buChar char="-"/>
            </a:pPr>
            <a:r>
              <a:rPr lang="cs-CZ" dirty="0"/>
              <a:t>volba aktivit (způsobu řešení) vedoucích k naplnění cílů u CS, popis dosavadního způsobu řešení potřeb CS, proč nefungovalo, apod.</a:t>
            </a:r>
          </a:p>
          <a:p>
            <a:pPr algn="just">
              <a:buFontTx/>
              <a:buChar char="-"/>
            </a:pPr>
            <a:r>
              <a:rPr lang="cs-CZ" dirty="0"/>
              <a:t>způsob kontaktován CS, práce s ohledem na specifické potřeby CS</a:t>
            </a:r>
          </a:p>
          <a:p>
            <a:pPr algn="just">
              <a:buFontTx/>
              <a:buChar char="-"/>
            </a:pPr>
            <a:r>
              <a:rPr lang="cs-CZ" dirty="0"/>
              <a:t>více cílových skupin – popsána každá zvlášť</a:t>
            </a:r>
          </a:p>
          <a:p>
            <a:pPr algn="just">
              <a:buFontTx/>
              <a:buChar char="-"/>
            </a:pPr>
            <a:r>
              <a:rPr lang="cs-CZ" dirty="0"/>
              <a:t>čestné prohlášení, že veškeré údaje v analýze jsou pravdivé (může podléhat kontrole na místě)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64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3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Zaměření výzvy – podporované aktivity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217045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cs-CZ" sz="5000" dirty="0"/>
              <a:t>1. Podpora sociálního začleňování osob sociálně vyloučených či sociálním vyloučením ohrožených prostřednictvím poskytování vybraných sociálních služeb a prostřednictvím dalších programů </a:t>
            </a:r>
          </a:p>
          <a:p>
            <a:pPr marL="0" indent="0" algn="just">
              <a:buNone/>
            </a:pPr>
            <a:r>
              <a:rPr lang="cs-CZ" sz="5000" dirty="0"/>
              <a:t>a činností v oblasti sociálního začleňování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5000" dirty="0"/>
              <a:t>1a) </a:t>
            </a:r>
            <a:r>
              <a:rPr lang="cs-CZ" sz="5000" b="1" dirty="0"/>
              <a:t>Podpora poskytování vybraných sociálních služeb v souladu se zákonem č. 108/2006 Sb., s cílem sociálního začlenění a prevence sociálního vyloučení osob sociálně vyloučených či sociálním vyloučením ohrožených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5000" dirty="0"/>
              <a:t>1b) </a:t>
            </a:r>
            <a:r>
              <a:rPr lang="cs-CZ" sz="5000" b="1" dirty="0"/>
              <a:t>Další programy a činnosti v oblasti sociálního začleňování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5000" b="1" dirty="0"/>
          </a:p>
          <a:p>
            <a:pPr marL="0" indent="0" algn="just">
              <a:buNone/>
            </a:pPr>
            <a:r>
              <a:rPr lang="cs-CZ" sz="5000" i="1" dirty="0"/>
              <a:t>2. </a:t>
            </a:r>
            <a:r>
              <a:rPr lang="cs-CZ" sz="5000" dirty="0"/>
              <a:t>Podpora komunitní sociální práce a komunitních center jako prostředků sociálního začleňování nebo prevence sociálního vyloučení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5000" dirty="0"/>
              <a:t>2a) </a:t>
            </a:r>
            <a:r>
              <a:rPr lang="cs-CZ" sz="5000" b="1" dirty="0"/>
              <a:t>Komunitní sociální práce</a:t>
            </a:r>
            <a:r>
              <a:rPr lang="cs-CZ" sz="5000" dirty="0"/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5000" dirty="0"/>
              <a:t>2b) </a:t>
            </a:r>
            <a:r>
              <a:rPr lang="cs-CZ" sz="5000" b="1" dirty="0"/>
              <a:t>Komunitní centra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4200" b="1" dirty="0"/>
          </a:p>
          <a:p>
            <a:pPr marL="0" indent="0" algn="just">
              <a:buNone/>
            </a:pPr>
            <a:r>
              <a:rPr lang="cs-CZ" sz="4500" dirty="0">
                <a:solidFill>
                  <a:srgbClr val="0000FF"/>
                </a:solidFill>
              </a:rPr>
              <a:t>Jednotlivé aktivity lze při realizaci projektů mezi sebou navzájem kombinovat. Z popisu projektu však musí být jasně zřejmé, které činnosti spadají do dané aktivity a stejně tak musí být náklady na jednotlivé typy aktivit odděleny v rozpočtu projektu s ohledem na různé typy financování. </a:t>
            </a:r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l"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5829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</TotalTime>
  <Words>3002</Words>
  <Application>Microsoft Office PowerPoint</Application>
  <PresentationFormat>Předvádění na obrazovce (4:3)</PresentationFormat>
  <Paragraphs>426</Paragraphs>
  <Slides>44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Wingdings</vt:lpstr>
      <vt:lpstr>Motiv sady Office</vt:lpstr>
      <vt:lpstr>Seminář pro žadatele 1. výzva OPZ, č. 031/03_16_047/CLLD ,,Sociální služby a další programy na podporu sociálního začleňování, komunitní sociální práce a komunitní centra na území MAS Sokolovsko“</vt:lpstr>
      <vt:lpstr>Program semináře</vt:lpstr>
      <vt:lpstr>Základní specifikace výzvy</vt:lpstr>
      <vt:lpstr>Oprávnění žadatelé</vt:lpstr>
      <vt:lpstr>Partnerství</vt:lpstr>
      <vt:lpstr>Cílové skupiny</vt:lpstr>
      <vt:lpstr>Cílové skupiny</vt:lpstr>
      <vt:lpstr>Analýza cílové skupiny – povinná příloha žádosti</vt:lpstr>
      <vt:lpstr>Zaměření výzvy – podporované aktivity</vt:lpstr>
      <vt:lpstr>Aktivity 1a) Podpora poskytování vybraných sociálních služeb v souladu se zákonem č. 108/2006 Sb., s cílem sociálního začlenění a prevence sociálního vyloučení osob sociálně vyloučených či sociálním vyloučením ohrožených</vt:lpstr>
      <vt:lpstr>Další specifika k aktivitám 1a)</vt:lpstr>
      <vt:lpstr>Aktivity 1b) Další programy a činnosti v oblasti sociálního začleňování</vt:lpstr>
      <vt:lpstr>Další specifika k aktivitám 1b) </vt:lpstr>
      <vt:lpstr>Aktivity 2a) Komunitní sociální práce</vt:lpstr>
      <vt:lpstr>Aktivity 2b) Komunitní centra</vt:lpstr>
      <vt:lpstr>Další specifika k aktivitám 2b)</vt:lpstr>
      <vt:lpstr>Indikátory</vt:lpstr>
      <vt:lpstr>Indikátory</vt:lpstr>
      <vt:lpstr>  </vt:lpstr>
      <vt:lpstr>Prezentace aplikace PowerPoint</vt:lpstr>
      <vt:lpstr>Rozpočet – uznatelnost nákladů</vt:lpstr>
      <vt:lpstr>1. Osobní náklady</vt:lpstr>
      <vt:lpstr>2. Cestovní náhrady</vt:lpstr>
      <vt:lpstr>3. Zařízení a vybavení</vt:lpstr>
      <vt:lpstr> 4. Nákup služeb  </vt:lpstr>
      <vt:lpstr> 5. Drobné stavební úpravy </vt:lpstr>
      <vt:lpstr> 6. Přímá podpora cílové skupiny </vt:lpstr>
      <vt:lpstr> 7. Křížové financování </vt:lpstr>
      <vt:lpstr> Nepřímé náklady </vt:lpstr>
      <vt:lpstr>Přílohy výzvy</vt:lpstr>
      <vt:lpstr>Způsob podání žádosti – IS KP14+</vt:lpstr>
      <vt:lpstr>Způsob podání žádosti – IS KP14+</vt:lpstr>
      <vt:lpstr>Způsob podání žádosti – Registrace do IS KP14+</vt:lpstr>
      <vt:lpstr>Způsob podání žádosti - založení žádosti o podporu</vt:lpstr>
      <vt:lpstr>Způsob podání žádosti – založení žádosti o podporu</vt:lpstr>
      <vt:lpstr>Způsob podání žádosti – založení žádosti </vt:lpstr>
      <vt:lpstr>Způsob podání žádosti – založení žádosti </vt:lpstr>
      <vt:lpstr>Způsob podání žádosti – založení žádosti</vt:lpstr>
      <vt:lpstr>Způsob podání žádosti – založení žádosti - rozpočet</vt:lpstr>
      <vt:lpstr>Způsob hodnocení a výběr projektů</vt:lpstr>
      <vt:lpstr>Způsob hodnocení a výběr projektů</vt:lpstr>
      <vt:lpstr>Způsob hodnocení a výběr projektů</vt:lpstr>
      <vt:lpstr>Informační zdroje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.</dc:creator>
  <cp:lastModifiedBy>Zuzana Odvody</cp:lastModifiedBy>
  <cp:revision>131</cp:revision>
  <dcterms:created xsi:type="dcterms:W3CDTF">2015-01-28T12:34:24Z</dcterms:created>
  <dcterms:modified xsi:type="dcterms:W3CDTF">2017-02-14T05:12:46Z</dcterms:modified>
</cp:coreProperties>
</file>