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1.xml" ContentType="application/vnd.openxmlformats-officedocument.themeOverr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0"/>
  </p:notesMasterIdLst>
  <p:sldIdLst>
    <p:sldId id="276" r:id="rId2"/>
    <p:sldId id="257" r:id="rId3"/>
    <p:sldId id="321" r:id="rId4"/>
    <p:sldId id="261" r:id="rId5"/>
    <p:sldId id="288" r:id="rId6"/>
    <p:sldId id="269" r:id="rId7"/>
    <p:sldId id="322" r:id="rId8"/>
    <p:sldId id="271" r:id="rId9"/>
    <p:sldId id="278" r:id="rId10"/>
    <p:sldId id="285" r:id="rId11"/>
    <p:sldId id="279" r:id="rId12"/>
    <p:sldId id="280" r:id="rId13"/>
    <p:sldId id="281" r:id="rId14"/>
    <p:sldId id="282" r:id="rId15"/>
    <p:sldId id="326" r:id="rId16"/>
    <p:sldId id="327" r:id="rId17"/>
    <p:sldId id="328" r:id="rId18"/>
    <p:sldId id="287" r:id="rId19"/>
    <p:sldId id="312" r:id="rId20"/>
    <p:sldId id="316" r:id="rId21"/>
    <p:sldId id="329" r:id="rId22"/>
    <p:sldId id="330" r:id="rId23"/>
    <p:sldId id="299" r:id="rId24"/>
    <p:sldId id="289" r:id="rId25"/>
    <p:sldId id="290" r:id="rId26"/>
    <p:sldId id="325" r:id="rId27"/>
    <p:sldId id="320" r:id="rId28"/>
    <p:sldId id="291" r:id="rId29"/>
    <p:sldId id="293" r:id="rId30"/>
    <p:sldId id="294" r:id="rId31"/>
    <p:sldId id="323" r:id="rId32"/>
    <p:sldId id="292" r:id="rId33"/>
    <p:sldId id="324" r:id="rId34"/>
    <p:sldId id="296" r:id="rId35"/>
    <p:sldId id="297" r:id="rId36"/>
    <p:sldId id="298" r:id="rId37"/>
    <p:sldId id="308" r:id="rId38"/>
    <p:sldId id="259" r:id="rId39"/>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339933"/>
    <a:srgbClr val="0000FF"/>
    <a:srgbClr val="008000"/>
    <a:srgbClr val="00CC00"/>
    <a:srgbClr val="33CC33"/>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474"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A1BCDB-77B3-4042-A9BA-ED1A70B7B27E}" type="datetimeFigureOut">
              <a:rPr lang="cs-CZ" smtClean="0"/>
              <a:pPr/>
              <a:t>28.06.2017</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58F32F-16A0-45A2-B9D0-CF9E15C9D841}" type="slidenum">
              <a:rPr lang="cs-CZ" smtClean="0"/>
              <a:pPr/>
              <a:t>‹#›</a:t>
            </a:fld>
            <a:endParaRPr lang="cs-CZ"/>
          </a:p>
        </p:txBody>
      </p:sp>
    </p:spTree>
    <p:extLst>
      <p:ext uri="{BB962C8B-B14F-4D97-AF65-F5344CB8AC3E}">
        <p14:creationId xmlns:p14="http://schemas.microsoft.com/office/powerpoint/2010/main" val="1006312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9258F32F-16A0-45A2-B9D0-CF9E15C9D841}" type="slidenum">
              <a:rPr lang="cs-CZ" smtClean="0"/>
              <a:pPr/>
              <a:t>9</a:t>
            </a:fld>
            <a:endParaRPr lang="cs-CZ"/>
          </a:p>
        </p:txBody>
      </p:sp>
    </p:spTree>
    <p:extLst>
      <p:ext uri="{BB962C8B-B14F-4D97-AF65-F5344CB8AC3E}">
        <p14:creationId xmlns:p14="http://schemas.microsoft.com/office/powerpoint/2010/main" val="3730872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9258F32F-16A0-45A2-B9D0-CF9E15C9D841}" type="slidenum">
              <a:rPr lang="cs-CZ" smtClean="0"/>
              <a:pPr/>
              <a:t>15</a:t>
            </a:fld>
            <a:endParaRPr lang="cs-CZ"/>
          </a:p>
        </p:txBody>
      </p:sp>
    </p:spTree>
    <p:extLst>
      <p:ext uri="{BB962C8B-B14F-4D97-AF65-F5344CB8AC3E}">
        <p14:creationId xmlns:p14="http://schemas.microsoft.com/office/powerpoint/2010/main" val="1879147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9258F32F-16A0-45A2-B9D0-CF9E15C9D841}" type="slidenum">
              <a:rPr lang="cs-CZ" smtClean="0"/>
              <a:pPr/>
              <a:t>16</a:t>
            </a:fld>
            <a:endParaRPr lang="cs-CZ"/>
          </a:p>
        </p:txBody>
      </p:sp>
    </p:spTree>
    <p:extLst>
      <p:ext uri="{BB962C8B-B14F-4D97-AF65-F5344CB8AC3E}">
        <p14:creationId xmlns:p14="http://schemas.microsoft.com/office/powerpoint/2010/main" val="18600821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9258F32F-16A0-45A2-B9D0-CF9E15C9D841}" type="slidenum">
              <a:rPr lang="cs-CZ" smtClean="0"/>
              <a:pPr/>
              <a:t>17</a:t>
            </a:fld>
            <a:endParaRPr lang="cs-CZ"/>
          </a:p>
        </p:txBody>
      </p:sp>
    </p:spTree>
    <p:extLst>
      <p:ext uri="{BB962C8B-B14F-4D97-AF65-F5344CB8AC3E}">
        <p14:creationId xmlns:p14="http://schemas.microsoft.com/office/powerpoint/2010/main" val="8241674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pPr/>
              <a:t>20</a:t>
            </a:fld>
            <a:endParaRPr lang="cs-CZ"/>
          </a:p>
        </p:txBody>
      </p:sp>
    </p:spTree>
    <p:extLst>
      <p:ext uri="{BB962C8B-B14F-4D97-AF65-F5344CB8AC3E}">
        <p14:creationId xmlns:p14="http://schemas.microsoft.com/office/powerpoint/2010/main" val="1677705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pPr/>
              <a:t>21</a:t>
            </a:fld>
            <a:endParaRPr lang="cs-CZ"/>
          </a:p>
        </p:txBody>
      </p:sp>
    </p:spTree>
    <p:extLst>
      <p:ext uri="{BB962C8B-B14F-4D97-AF65-F5344CB8AC3E}">
        <p14:creationId xmlns:p14="http://schemas.microsoft.com/office/powerpoint/2010/main" val="22741730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pPr/>
              <a:t>22</a:t>
            </a:fld>
            <a:endParaRPr lang="cs-CZ"/>
          </a:p>
        </p:txBody>
      </p:sp>
    </p:spTree>
    <p:extLst>
      <p:ext uri="{BB962C8B-B14F-4D97-AF65-F5344CB8AC3E}">
        <p14:creationId xmlns:p14="http://schemas.microsoft.com/office/powerpoint/2010/main" val="32178160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9258F32F-16A0-45A2-B9D0-CF9E15C9D841}" type="slidenum">
              <a:rPr lang="cs-CZ" smtClean="0"/>
              <a:pPr/>
              <a:t>29</a:t>
            </a:fld>
            <a:endParaRPr lang="cs-CZ"/>
          </a:p>
        </p:txBody>
      </p:sp>
    </p:spTree>
    <p:extLst>
      <p:ext uri="{BB962C8B-B14F-4D97-AF65-F5344CB8AC3E}">
        <p14:creationId xmlns:p14="http://schemas.microsoft.com/office/powerpoint/2010/main" val="12097586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Klepnutím lze upravit styl předlohy nadpisů.</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Klepnutím lze upravit styl předlohy podnadpisů.</a:t>
            </a:r>
          </a:p>
        </p:txBody>
      </p:sp>
      <p:sp>
        <p:nvSpPr>
          <p:cNvPr id="4" name="Zástupný symbol pro datum 3"/>
          <p:cNvSpPr>
            <a:spLocks noGrp="1"/>
          </p:cNvSpPr>
          <p:nvPr>
            <p:ph type="dt" sz="half" idx="10"/>
          </p:nvPr>
        </p:nvSpPr>
        <p:spPr/>
        <p:txBody>
          <a:bodyPr/>
          <a:lstStyle/>
          <a:p>
            <a:fld id="{F8BDECEA-F6A9-4994-AA6E-5DA400E086DC}" type="datetimeFigureOut">
              <a:rPr lang="cs-CZ" smtClean="0"/>
              <a:pPr/>
              <a:t>28.06.2017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37F1097-7812-42B7-B597-D0D668573878}"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F8BDECEA-F6A9-4994-AA6E-5DA400E086DC}" type="datetimeFigureOut">
              <a:rPr lang="cs-CZ" smtClean="0"/>
              <a:pPr/>
              <a:t>28.06.2017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37F1097-7812-42B7-B597-D0D668573878}"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F8BDECEA-F6A9-4994-AA6E-5DA400E086DC}" type="datetimeFigureOut">
              <a:rPr lang="cs-CZ" smtClean="0"/>
              <a:pPr/>
              <a:t>28.06.2017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37F1097-7812-42B7-B597-D0D668573878}"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F8BDECEA-F6A9-4994-AA6E-5DA400E086DC}" type="datetimeFigureOut">
              <a:rPr lang="cs-CZ" smtClean="0"/>
              <a:pPr/>
              <a:t>28.06.2017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37F1097-7812-42B7-B597-D0D668573878}"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Klepnutím lze upravit styly předlohy textu.</a:t>
            </a:r>
          </a:p>
        </p:txBody>
      </p:sp>
      <p:sp>
        <p:nvSpPr>
          <p:cNvPr id="4" name="Zástupný symbol pro datum 3"/>
          <p:cNvSpPr>
            <a:spLocks noGrp="1"/>
          </p:cNvSpPr>
          <p:nvPr>
            <p:ph type="dt" sz="half" idx="10"/>
          </p:nvPr>
        </p:nvSpPr>
        <p:spPr/>
        <p:txBody>
          <a:bodyPr/>
          <a:lstStyle/>
          <a:p>
            <a:fld id="{F8BDECEA-F6A9-4994-AA6E-5DA400E086DC}" type="datetimeFigureOut">
              <a:rPr lang="cs-CZ" smtClean="0"/>
              <a:pPr/>
              <a:t>28.06.2017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37F1097-7812-42B7-B597-D0D668573878}"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F8BDECEA-F6A9-4994-AA6E-5DA400E086DC}" type="datetimeFigureOut">
              <a:rPr lang="cs-CZ" smtClean="0"/>
              <a:pPr/>
              <a:t>28.06.2017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937F1097-7812-42B7-B597-D0D668573878}"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F8BDECEA-F6A9-4994-AA6E-5DA400E086DC}" type="datetimeFigureOut">
              <a:rPr lang="cs-CZ" smtClean="0"/>
              <a:pPr/>
              <a:t>28.06.2017</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937F1097-7812-42B7-B597-D0D668573878}"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datum 2"/>
          <p:cNvSpPr>
            <a:spLocks noGrp="1"/>
          </p:cNvSpPr>
          <p:nvPr>
            <p:ph type="dt" sz="half" idx="10"/>
          </p:nvPr>
        </p:nvSpPr>
        <p:spPr/>
        <p:txBody>
          <a:bodyPr/>
          <a:lstStyle/>
          <a:p>
            <a:fld id="{F8BDECEA-F6A9-4994-AA6E-5DA400E086DC}" type="datetimeFigureOut">
              <a:rPr lang="cs-CZ" smtClean="0"/>
              <a:pPr/>
              <a:t>28.06.2017</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937F1097-7812-42B7-B597-D0D668573878}"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F8BDECEA-F6A9-4994-AA6E-5DA400E086DC}" type="datetimeFigureOut">
              <a:rPr lang="cs-CZ" smtClean="0"/>
              <a:pPr/>
              <a:t>28.06.2017</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937F1097-7812-42B7-B597-D0D668573878}"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Zástupný symbol pro datum 4"/>
          <p:cNvSpPr>
            <a:spLocks noGrp="1"/>
          </p:cNvSpPr>
          <p:nvPr>
            <p:ph type="dt" sz="half" idx="10"/>
          </p:nvPr>
        </p:nvSpPr>
        <p:spPr/>
        <p:txBody>
          <a:bodyPr/>
          <a:lstStyle/>
          <a:p>
            <a:fld id="{F8BDECEA-F6A9-4994-AA6E-5DA400E086DC}" type="datetimeFigureOut">
              <a:rPr lang="cs-CZ" smtClean="0"/>
              <a:pPr/>
              <a:t>28.06.2017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937F1097-7812-42B7-B597-D0D668573878}"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Zástupný symbol pro datum 4"/>
          <p:cNvSpPr>
            <a:spLocks noGrp="1"/>
          </p:cNvSpPr>
          <p:nvPr>
            <p:ph type="dt" sz="half" idx="10"/>
          </p:nvPr>
        </p:nvSpPr>
        <p:spPr/>
        <p:txBody>
          <a:bodyPr/>
          <a:lstStyle/>
          <a:p>
            <a:fld id="{F8BDECEA-F6A9-4994-AA6E-5DA400E086DC}" type="datetimeFigureOut">
              <a:rPr lang="cs-CZ" smtClean="0"/>
              <a:pPr/>
              <a:t>28.06.2017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937F1097-7812-42B7-B597-D0D668573878}"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Klepnutím lze upravit styl předlohy nadpisů.</a:t>
            </a:r>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BDECEA-F6A9-4994-AA6E-5DA400E086DC}" type="datetimeFigureOut">
              <a:rPr lang="cs-CZ" smtClean="0"/>
              <a:pPr/>
              <a:t>28.06.2017</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7F1097-7812-42B7-B597-D0D668573878}"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esfcr.cz/monitorovani-podporenych-osob-opz/-/dokument/798878"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hyperlink" Target="http://dotaceeu.cz/cs/Jak-na-projekt/Elektronicka-zadost/Edukacni-videa" TargetMode="External"/><Relationship Id="rId5" Type="http://schemas.openxmlformats.org/officeDocument/2006/relationships/hyperlink" Target="https://www.esfcr.cz/formulare-a-pokyny-potrebne-v-ramci-pripravy-zadosti-o-podporu-opz" TargetMode="External"/><Relationship Id="rId4" Type="http://schemas.openxmlformats.org/officeDocument/2006/relationships/hyperlink" Target="https://mseu.mssf.cz/"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hyperlink" Target="http://mas-sokolovsko.eu/wp-content/uploads/2016/01/Smernice_01_Transparentnost-komplet-IROPOPZ.pdf"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hyperlink" Target="http://mas-sokolovsko.eu/wp-content/uploads/2016/01/Smernice_01_Pr_2.2_Hodnotici_kriteria-OPZ.pdf"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https://www.esfcr.cz/detail-clanku/-/asset_publisher/BBFAoaudKGfE/content/esf-forum" TargetMode="Externa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hyperlink" Target="https://www.esfcr.cz/formulare-a-pokyny-potrebne-v-ramci-pripravy-zadosti-o-podporu-opz/-/dokument/797956" TargetMode="External"/><Relationship Id="rId5" Type="http://schemas.openxmlformats.org/officeDocument/2006/relationships/hyperlink" Target="http://www.esfcr.cz/" TargetMode="External"/><Relationship Id="rId4" Type="http://schemas.openxmlformats.org/officeDocument/2006/relationships/hyperlink" Target="http://mas-sokolovsko.eu/sclld/vyzvy/"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14.emf"/><Relationship Id="rId5" Type="http://schemas.openxmlformats.org/officeDocument/2006/relationships/hyperlink" Target="mailto:odvody@mas-sokolovsko.eu" TargetMode="Externa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5"/>
          <p:cNvSpPr>
            <a:spLocks noGrp="1"/>
          </p:cNvSpPr>
          <p:nvPr>
            <p:ph type="ctrTitle"/>
          </p:nvPr>
        </p:nvSpPr>
        <p:spPr>
          <a:xfrm>
            <a:off x="970484" y="2271723"/>
            <a:ext cx="7919764" cy="1767381"/>
          </a:xfrm>
        </p:spPr>
        <p:txBody>
          <a:bodyPr>
            <a:normAutofit fontScale="90000"/>
          </a:bodyPr>
          <a:lstStyle/>
          <a:p>
            <a:r>
              <a:rPr lang="cs-CZ" sz="3600" b="1" dirty="0"/>
              <a:t>Seminář pro žadatele</a:t>
            </a:r>
            <a:br>
              <a:rPr lang="cs-CZ" sz="3600" b="1" dirty="0"/>
            </a:br>
            <a:r>
              <a:rPr lang="cs-CZ" sz="3600" b="1" dirty="0"/>
              <a:t>4. výzva OPZ, č. 101/03_16_047/CLLD_15_01_064 </a:t>
            </a:r>
            <a:br>
              <a:rPr lang="cs-CZ" sz="3600" b="1" dirty="0"/>
            </a:br>
            <a:r>
              <a:rPr lang="cs-CZ" sz="3600" b="1" dirty="0"/>
              <a:t>,,</a:t>
            </a:r>
            <a:r>
              <a:rPr lang="cs-CZ" sz="3100" b="1" dirty="0"/>
              <a:t> Prorodinná opatření na území MAS Sokolovsko“</a:t>
            </a:r>
          </a:p>
        </p:txBody>
      </p:sp>
      <p:sp>
        <p:nvSpPr>
          <p:cNvPr id="11" name="Podnadpis 6"/>
          <p:cNvSpPr>
            <a:spLocks noGrp="1"/>
          </p:cNvSpPr>
          <p:nvPr>
            <p:ph type="subTitle" idx="1"/>
          </p:nvPr>
        </p:nvSpPr>
        <p:spPr>
          <a:xfrm>
            <a:off x="827584" y="4365104"/>
            <a:ext cx="7632848" cy="1659592"/>
          </a:xfrm>
        </p:spPr>
        <p:txBody>
          <a:bodyPr>
            <a:normAutofit fontScale="92500" lnSpcReduction="20000"/>
          </a:bodyPr>
          <a:lstStyle/>
          <a:p>
            <a:endParaRPr lang="cs-CZ" sz="2400" b="1" dirty="0">
              <a:solidFill>
                <a:schemeClr val="accent1">
                  <a:lumMod val="75000"/>
                </a:schemeClr>
              </a:solidFill>
            </a:endParaRPr>
          </a:p>
          <a:p>
            <a:r>
              <a:rPr lang="cs-CZ" sz="2800" b="1" dirty="0">
                <a:solidFill>
                  <a:schemeClr val="accent1">
                    <a:lumMod val="75000"/>
                  </a:schemeClr>
                </a:solidFill>
              </a:rPr>
              <a:t>Datum a místo</a:t>
            </a:r>
            <a:r>
              <a:rPr lang="cs-CZ" sz="2800" dirty="0">
                <a:solidFill>
                  <a:schemeClr val="accent1">
                    <a:lumMod val="75000"/>
                  </a:schemeClr>
                </a:solidFill>
              </a:rPr>
              <a:t>: </a:t>
            </a:r>
          </a:p>
          <a:p>
            <a:r>
              <a:rPr lang="cs-CZ" sz="2800" dirty="0"/>
              <a:t>29. 6. 2017, Královské Poříčí, Statek Bernard</a:t>
            </a:r>
          </a:p>
          <a:p>
            <a:r>
              <a:rPr lang="cs-CZ" sz="2800" b="1" dirty="0">
                <a:solidFill>
                  <a:schemeClr val="accent1">
                    <a:lumMod val="75000"/>
                  </a:schemeClr>
                </a:solidFill>
              </a:rPr>
              <a:t>Přednášející: </a:t>
            </a:r>
            <a:r>
              <a:rPr lang="cs-CZ" sz="2800" dirty="0"/>
              <a:t>Mgr. Zuzana Odvody</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7458" y="6309320"/>
            <a:ext cx="57531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bdélník 2"/>
          <p:cNvSpPr/>
          <p:nvPr/>
        </p:nvSpPr>
        <p:spPr>
          <a:xfrm>
            <a:off x="970484" y="1340768"/>
            <a:ext cx="7704856" cy="646331"/>
          </a:xfrm>
          <a:prstGeom prst="rect">
            <a:avLst/>
          </a:prstGeom>
        </p:spPr>
        <p:txBody>
          <a:bodyPr wrap="square">
            <a:spAutoFit/>
          </a:bodyPr>
          <a:lstStyle/>
          <a:p>
            <a:pPr algn="ctr"/>
            <a:r>
              <a:rPr lang="cs-CZ" b="1" dirty="0"/>
              <a:t>Název projektu: </a:t>
            </a:r>
            <a:r>
              <a:rPr lang="cs-CZ" dirty="0"/>
              <a:t>Posílení kapacit CLLD pro MAS Sokolovsko na období 2015-2017</a:t>
            </a:r>
            <a:br>
              <a:rPr lang="cs-CZ" dirty="0"/>
            </a:br>
            <a:r>
              <a:rPr lang="cs-CZ" b="1" dirty="0"/>
              <a:t>Registrační číslo: </a:t>
            </a:r>
            <a:r>
              <a:rPr lang="cs-CZ" dirty="0"/>
              <a:t>CZ.06.4.59/0.0/0.0/15_003/0001568 </a:t>
            </a: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576" y="0"/>
            <a:ext cx="7559040" cy="1438656"/>
          </a:xfrm>
          <a:prstGeom prst="rect">
            <a:avLst/>
          </a:prstGeom>
        </p:spPr>
      </p:pic>
    </p:spTree>
    <p:extLst>
      <p:ext uri="{BB962C8B-B14F-4D97-AF65-F5344CB8AC3E}">
        <p14:creationId xmlns:p14="http://schemas.microsoft.com/office/powerpoint/2010/main" val="3585554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anner"/>
          <p:cNvPicPr>
            <a:picLocks noChangeAspect="1" noChangeArrowheads="1"/>
          </p:cNvPicPr>
          <p:nvPr/>
        </p:nvPicPr>
        <p:blipFill>
          <a:blip r:embed="rId2" cstate="print"/>
          <a:srcRect/>
          <a:stretch>
            <a:fillRect/>
          </a:stretch>
        </p:blipFill>
        <p:spPr bwMode="auto">
          <a:xfrm>
            <a:off x="395536" y="332656"/>
            <a:ext cx="7978526" cy="360040"/>
          </a:xfrm>
          <a:prstGeom prst="rect">
            <a:avLst/>
          </a:prstGeom>
          <a:noFill/>
          <a:ln w="9525">
            <a:noFill/>
            <a:miter lim="800000"/>
            <a:headEnd/>
            <a:tailEnd/>
          </a:ln>
        </p:spPr>
      </p:pic>
      <p:pic>
        <p:nvPicPr>
          <p:cNvPr id="1027" name="Picture 3" descr="logo-malé"/>
          <p:cNvPicPr>
            <a:picLocks noChangeAspect="1" noChangeArrowheads="1"/>
          </p:cNvPicPr>
          <p:nvPr/>
        </p:nvPicPr>
        <p:blipFill>
          <a:blip r:embed="rId3" cstate="print"/>
          <a:srcRect/>
          <a:stretch>
            <a:fillRect/>
          </a:stretch>
        </p:blipFill>
        <p:spPr bwMode="auto">
          <a:xfrm>
            <a:off x="6876256" y="0"/>
            <a:ext cx="1987777" cy="1196752"/>
          </a:xfrm>
          <a:prstGeom prst="rect">
            <a:avLst/>
          </a:prstGeom>
          <a:noFill/>
          <a:ln w="9525">
            <a:noFill/>
            <a:miter lim="800000"/>
            <a:headEnd/>
            <a:tailEnd/>
          </a:ln>
        </p:spPr>
      </p:pic>
      <p:sp>
        <p:nvSpPr>
          <p:cNvPr id="6" name="Nadpis 5"/>
          <p:cNvSpPr>
            <a:spLocks noGrp="1"/>
          </p:cNvSpPr>
          <p:nvPr>
            <p:ph type="title"/>
          </p:nvPr>
        </p:nvSpPr>
        <p:spPr>
          <a:xfrm>
            <a:off x="323528" y="836713"/>
            <a:ext cx="8229600" cy="576064"/>
          </a:xfrm>
        </p:spPr>
        <p:txBody>
          <a:bodyPr>
            <a:normAutofit fontScale="90000"/>
          </a:bodyPr>
          <a:lstStyle/>
          <a:p>
            <a:pPr algn="l"/>
            <a:r>
              <a:rPr lang="cs-CZ" b="1" dirty="0"/>
              <a:t> </a:t>
            </a:r>
            <a:br>
              <a:rPr lang="cs-CZ" b="1" dirty="0">
                <a:solidFill>
                  <a:srgbClr val="009900"/>
                </a:solidFill>
              </a:rPr>
            </a:br>
            <a:r>
              <a:rPr lang="cs-CZ" sz="2700" b="1" dirty="0">
                <a:solidFill>
                  <a:srgbClr val="009900"/>
                </a:solidFill>
              </a:rPr>
              <a:t>2. Doprovody na kroužky a zájmové aktivity  </a:t>
            </a:r>
            <a:br>
              <a:rPr lang="cs-CZ" dirty="0"/>
            </a:br>
            <a:endParaRPr lang="cs-CZ" sz="3200" b="1" dirty="0">
              <a:solidFill>
                <a:srgbClr val="008000"/>
              </a:solidFill>
            </a:endParaRPr>
          </a:p>
        </p:txBody>
      </p:sp>
      <p:sp>
        <p:nvSpPr>
          <p:cNvPr id="7" name="Podnadpis 6"/>
          <p:cNvSpPr>
            <a:spLocks noGrp="1"/>
          </p:cNvSpPr>
          <p:nvPr>
            <p:ph idx="1"/>
          </p:nvPr>
        </p:nvSpPr>
        <p:spPr>
          <a:xfrm>
            <a:off x="467544" y="1529408"/>
            <a:ext cx="8208912" cy="5217045"/>
          </a:xfrm>
        </p:spPr>
        <p:txBody>
          <a:bodyPr>
            <a:normAutofit fontScale="77500" lnSpcReduction="20000"/>
          </a:bodyPr>
          <a:lstStyle/>
          <a:p>
            <a:pPr algn="just">
              <a:buFont typeface="Wingdings" panose="05000000000000000000" pitchFamily="2" charset="2"/>
              <a:buChar char="§"/>
            </a:pPr>
            <a:r>
              <a:rPr lang="cs-CZ" dirty="0"/>
              <a:t>Doprovody musí být vždy vázány na další aktivity </a:t>
            </a:r>
            <a:br>
              <a:rPr lang="cs-CZ" dirty="0"/>
            </a:br>
            <a:r>
              <a:rPr lang="cs-CZ" dirty="0"/>
              <a:t>v prorodinných aktivitách (bod 1) a 5)), nemohou být realizovány jako samostatný projekt.  </a:t>
            </a:r>
          </a:p>
          <a:p>
            <a:pPr marL="0" indent="0" algn="just">
              <a:buNone/>
            </a:pPr>
            <a:r>
              <a:rPr lang="cs-CZ" u="sng" dirty="0"/>
              <a:t>Podmínky realizace:</a:t>
            </a:r>
          </a:p>
          <a:p>
            <a:pPr algn="just"/>
            <a:r>
              <a:rPr lang="cs-CZ" dirty="0"/>
              <a:t>týká se rodičů s předškolními a školními dětmi (1. stupeň ZŠ) </a:t>
            </a:r>
          </a:p>
          <a:p>
            <a:pPr algn="just"/>
            <a:r>
              <a:rPr lang="cs-CZ" dirty="0"/>
              <a:t>v rozpočtu projektu mohou být doprovody zahrnuty buď jako služba nebo jako DPČ/DPP </a:t>
            </a:r>
          </a:p>
          <a:p>
            <a:pPr algn="just"/>
            <a:r>
              <a:rPr lang="cs-CZ" dirty="0"/>
              <a:t>jedno dítě může využít doprovod (tam a zpět) maximálně </a:t>
            </a:r>
            <a:br>
              <a:rPr lang="cs-CZ" dirty="0"/>
            </a:br>
            <a:r>
              <a:rPr lang="cs-CZ" dirty="0"/>
              <a:t>3 x týdně </a:t>
            </a:r>
          </a:p>
          <a:p>
            <a:pPr algn="just"/>
            <a:r>
              <a:rPr lang="cs-CZ" dirty="0"/>
              <a:t> s rodiči dětí musí příjemce uzavřít písemnou smlouvu </a:t>
            </a:r>
            <a:br>
              <a:rPr lang="cs-CZ" dirty="0"/>
            </a:br>
            <a:r>
              <a:rPr lang="cs-CZ" dirty="0"/>
              <a:t>o poskytování služby s aktualizací na každé pololetí školního roku (podmínka realizace projektu; není součástí žádosti </a:t>
            </a:r>
            <a:br>
              <a:rPr lang="cs-CZ" dirty="0"/>
            </a:br>
            <a:r>
              <a:rPr lang="cs-CZ" dirty="0"/>
              <a:t>o podporu) </a:t>
            </a:r>
          </a:p>
          <a:p>
            <a:pPr algn="just"/>
            <a:r>
              <a:rPr lang="cs-CZ" dirty="0"/>
              <a:t>vedení denní evidence doprovázených dětí </a:t>
            </a:r>
          </a:p>
        </p:txBody>
      </p:sp>
      <p:sp>
        <p:nvSpPr>
          <p:cNvPr id="8" name="Zástupný symbol pro číslo snímku 7"/>
          <p:cNvSpPr>
            <a:spLocks noGrp="1"/>
          </p:cNvSpPr>
          <p:nvPr>
            <p:ph type="sldNum" sz="quarter" idx="12"/>
          </p:nvPr>
        </p:nvSpPr>
        <p:spPr>
          <a:xfrm>
            <a:off x="6876256" y="6381328"/>
            <a:ext cx="2133600" cy="365125"/>
          </a:xfrm>
        </p:spPr>
        <p:txBody>
          <a:bodyPr/>
          <a:lstStyle/>
          <a:p>
            <a:fld id="{937F1097-7812-42B7-B597-D0D668573878}" type="slidenum">
              <a:rPr lang="cs-CZ" smtClean="0"/>
              <a:pPr/>
              <a:t>10</a:t>
            </a:fld>
            <a:endParaRPr lang="cs-CZ" dirty="0"/>
          </a:p>
        </p:txBody>
      </p:sp>
    </p:spTree>
    <p:extLst>
      <p:ext uri="{BB962C8B-B14F-4D97-AF65-F5344CB8AC3E}">
        <p14:creationId xmlns:p14="http://schemas.microsoft.com/office/powerpoint/2010/main" val="1159046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anner"/>
          <p:cNvPicPr>
            <a:picLocks noChangeAspect="1" noChangeArrowheads="1"/>
          </p:cNvPicPr>
          <p:nvPr/>
        </p:nvPicPr>
        <p:blipFill>
          <a:blip r:embed="rId2" cstate="print"/>
          <a:srcRect/>
          <a:stretch>
            <a:fillRect/>
          </a:stretch>
        </p:blipFill>
        <p:spPr bwMode="auto">
          <a:xfrm>
            <a:off x="395536" y="332656"/>
            <a:ext cx="7978526" cy="360040"/>
          </a:xfrm>
          <a:prstGeom prst="rect">
            <a:avLst/>
          </a:prstGeom>
          <a:noFill/>
          <a:ln w="9525">
            <a:noFill/>
            <a:miter lim="800000"/>
            <a:headEnd/>
            <a:tailEnd/>
          </a:ln>
        </p:spPr>
      </p:pic>
      <p:pic>
        <p:nvPicPr>
          <p:cNvPr id="1027" name="Picture 3" descr="logo-malé"/>
          <p:cNvPicPr>
            <a:picLocks noChangeAspect="1" noChangeArrowheads="1"/>
          </p:cNvPicPr>
          <p:nvPr/>
        </p:nvPicPr>
        <p:blipFill>
          <a:blip r:embed="rId3" cstate="print"/>
          <a:srcRect/>
          <a:stretch>
            <a:fillRect/>
          </a:stretch>
        </p:blipFill>
        <p:spPr bwMode="auto">
          <a:xfrm>
            <a:off x="6876256" y="0"/>
            <a:ext cx="1987777" cy="1196752"/>
          </a:xfrm>
          <a:prstGeom prst="rect">
            <a:avLst/>
          </a:prstGeom>
          <a:noFill/>
          <a:ln w="9525">
            <a:noFill/>
            <a:miter lim="800000"/>
            <a:headEnd/>
            <a:tailEnd/>
          </a:ln>
        </p:spPr>
      </p:pic>
      <p:sp>
        <p:nvSpPr>
          <p:cNvPr id="6" name="Nadpis 5"/>
          <p:cNvSpPr>
            <a:spLocks noGrp="1"/>
          </p:cNvSpPr>
          <p:nvPr>
            <p:ph type="title"/>
          </p:nvPr>
        </p:nvSpPr>
        <p:spPr>
          <a:xfrm>
            <a:off x="395536" y="1088739"/>
            <a:ext cx="8229600" cy="504055"/>
          </a:xfrm>
        </p:spPr>
        <p:txBody>
          <a:bodyPr>
            <a:normAutofit fontScale="90000"/>
          </a:bodyPr>
          <a:lstStyle/>
          <a:p>
            <a:pPr algn="l"/>
            <a:br>
              <a:rPr lang="cs-CZ" sz="2700" b="1" dirty="0"/>
            </a:br>
            <a:r>
              <a:rPr lang="cs-CZ" sz="2700" b="1" dirty="0">
                <a:solidFill>
                  <a:srgbClr val="009900"/>
                </a:solidFill>
              </a:rPr>
              <a:t>3. Příměstské tábory </a:t>
            </a:r>
            <a:br>
              <a:rPr lang="cs-CZ" dirty="0"/>
            </a:br>
            <a:endParaRPr lang="cs-CZ" sz="3200" b="1" dirty="0">
              <a:solidFill>
                <a:srgbClr val="008000"/>
              </a:solidFill>
            </a:endParaRPr>
          </a:p>
        </p:txBody>
      </p:sp>
      <p:sp>
        <p:nvSpPr>
          <p:cNvPr id="7" name="Podnadpis 6"/>
          <p:cNvSpPr>
            <a:spLocks noGrp="1"/>
          </p:cNvSpPr>
          <p:nvPr>
            <p:ph idx="1"/>
          </p:nvPr>
        </p:nvSpPr>
        <p:spPr>
          <a:xfrm>
            <a:off x="467544" y="1844823"/>
            <a:ext cx="8208912" cy="4901630"/>
          </a:xfrm>
        </p:spPr>
        <p:txBody>
          <a:bodyPr>
            <a:normAutofit fontScale="85000" lnSpcReduction="20000"/>
          </a:bodyPr>
          <a:lstStyle/>
          <a:p>
            <a:pPr algn="just"/>
            <a:r>
              <a:rPr lang="cs-CZ" dirty="0"/>
              <a:t>Podpora je určena na zajištění služeb péče o děti v době školních prázdnin. Příměstský tábor může být realizován i jako samostatný projekt. Současně nemůže být souběžně realizován v kombinaci s aktivitou 2) (doprovody na kroužky a zájmové aktivity).  </a:t>
            </a:r>
          </a:p>
          <a:p>
            <a:pPr marL="0" indent="0" algn="just">
              <a:buNone/>
            </a:pPr>
            <a:r>
              <a:rPr lang="cs-CZ" u="sng" dirty="0"/>
              <a:t>Podmínky realizace: </a:t>
            </a:r>
            <a:endParaRPr lang="cs-CZ" dirty="0"/>
          </a:p>
          <a:p>
            <a:pPr algn="just"/>
            <a:r>
              <a:rPr lang="cs-CZ" dirty="0"/>
              <a:t>doba konání příměstského tábora je omezena pouze </a:t>
            </a:r>
            <a:br>
              <a:rPr lang="cs-CZ" dirty="0"/>
            </a:br>
            <a:r>
              <a:rPr lang="cs-CZ" dirty="0"/>
              <a:t>pracovní dny </a:t>
            </a:r>
          </a:p>
          <a:p>
            <a:pPr algn="just"/>
            <a:r>
              <a:rPr lang="cs-CZ" dirty="0"/>
              <a:t>minimální kapacita příměstského tábora je 10 dětí  </a:t>
            </a:r>
          </a:p>
          <a:p>
            <a:pPr algn="just"/>
            <a:r>
              <a:rPr lang="cs-CZ" dirty="0"/>
              <a:t>s rodiči dětí musí příjemce uzavřít písemnou smlouvu </a:t>
            </a:r>
            <a:br>
              <a:rPr lang="cs-CZ" dirty="0"/>
            </a:br>
            <a:r>
              <a:rPr lang="cs-CZ" dirty="0"/>
              <a:t>o poskytování služby  </a:t>
            </a:r>
          </a:p>
          <a:p>
            <a:pPr algn="just"/>
            <a:r>
              <a:rPr lang="cs-CZ" dirty="0"/>
              <a:t>je nutné vést denní evidenci přítomných dětí  </a:t>
            </a:r>
          </a:p>
          <a:p>
            <a:pPr marL="0" indent="0" algn="just">
              <a:buNone/>
            </a:pPr>
            <a:endParaRPr lang="cs-CZ" b="1" dirty="0"/>
          </a:p>
          <a:p>
            <a:pPr marL="0" indent="0" algn="just">
              <a:buNone/>
            </a:pPr>
            <a:endParaRPr lang="cs-CZ" dirty="0"/>
          </a:p>
        </p:txBody>
      </p:sp>
      <p:sp>
        <p:nvSpPr>
          <p:cNvPr id="8" name="Zástupný symbol pro číslo snímku 7"/>
          <p:cNvSpPr>
            <a:spLocks noGrp="1"/>
          </p:cNvSpPr>
          <p:nvPr>
            <p:ph type="sldNum" sz="quarter" idx="12"/>
          </p:nvPr>
        </p:nvSpPr>
        <p:spPr>
          <a:xfrm>
            <a:off x="6876256" y="6381328"/>
            <a:ext cx="2133600" cy="365125"/>
          </a:xfrm>
        </p:spPr>
        <p:txBody>
          <a:bodyPr/>
          <a:lstStyle/>
          <a:p>
            <a:fld id="{937F1097-7812-42B7-B597-D0D668573878}" type="slidenum">
              <a:rPr lang="cs-CZ" smtClean="0"/>
              <a:pPr/>
              <a:t>11</a:t>
            </a:fld>
            <a:endParaRPr lang="cs-CZ" dirty="0"/>
          </a:p>
        </p:txBody>
      </p:sp>
    </p:spTree>
    <p:extLst>
      <p:ext uri="{BB962C8B-B14F-4D97-AF65-F5344CB8AC3E}">
        <p14:creationId xmlns:p14="http://schemas.microsoft.com/office/powerpoint/2010/main" val="12408156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anner"/>
          <p:cNvPicPr>
            <a:picLocks noChangeAspect="1" noChangeArrowheads="1"/>
          </p:cNvPicPr>
          <p:nvPr/>
        </p:nvPicPr>
        <p:blipFill>
          <a:blip r:embed="rId2" cstate="print"/>
          <a:srcRect/>
          <a:stretch>
            <a:fillRect/>
          </a:stretch>
        </p:blipFill>
        <p:spPr bwMode="auto">
          <a:xfrm>
            <a:off x="395536" y="332656"/>
            <a:ext cx="7978526" cy="360040"/>
          </a:xfrm>
          <a:prstGeom prst="rect">
            <a:avLst/>
          </a:prstGeom>
          <a:noFill/>
          <a:ln w="9525">
            <a:noFill/>
            <a:miter lim="800000"/>
            <a:headEnd/>
            <a:tailEnd/>
          </a:ln>
        </p:spPr>
      </p:pic>
      <p:pic>
        <p:nvPicPr>
          <p:cNvPr id="1027" name="Picture 3" descr="logo-malé"/>
          <p:cNvPicPr>
            <a:picLocks noChangeAspect="1" noChangeArrowheads="1"/>
          </p:cNvPicPr>
          <p:nvPr/>
        </p:nvPicPr>
        <p:blipFill>
          <a:blip r:embed="rId3" cstate="print"/>
          <a:srcRect/>
          <a:stretch>
            <a:fillRect/>
          </a:stretch>
        </p:blipFill>
        <p:spPr bwMode="auto">
          <a:xfrm>
            <a:off x="6876256" y="0"/>
            <a:ext cx="1987777" cy="1196752"/>
          </a:xfrm>
          <a:prstGeom prst="rect">
            <a:avLst/>
          </a:prstGeom>
          <a:noFill/>
          <a:ln w="9525">
            <a:noFill/>
            <a:miter lim="800000"/>
            <a:headEnd/>
            <a:tailEnd/>
          </a:ln>
        </p:spPr>
      </p:pic>
      <p:sp>
        <p:nvSpPr>
          <p:cNvPr id="6" name="Nadpis 5"/>
          <p:cNvSpPr>
            <a:spLocks noGrp="1"/>
          </p:cNvSpPr>
          <p:nvPr>
            <p:ph type="title"/>
          </p:nvPr>
        </p:nvSpPr>
        <p:spPr>
          <a:xfrm>
            <a:off x="323528" y="836712"/>
            <a:ext cx="8229600" cy="792087"/>
          </a:xfrm>
        </p:spPr>
        <p:txBody>
          <a:bodyPr>
            <a:noAutofit/>
          </a:bodyPr>
          <a:lstStyle/>
          <a:p>
            <a:pPr algn="l"/>
            <a:br>
              <a:rPr lang="cs-CZ" sz="2000" b="1" dirty="0"/>
            </a:br>
            <a:br>
              <a:rPr lang="cs-CZ" sz="2000" b="1" dirty="0"/>
            </a:br>
            <a:r>
              <a:rPr lang="cs-CZ" sz="2400" b="1" dirty="0">
                <a:solidFill>
                  <a:srgbClr val="009900"/>
                </a:solidFill>
              </a:rPr>
              <a:t>4. Společná doprava dětí do/ze školy, dětské skupiny a/nebo příměstského tábora</a:t>
            </a:r>
            <a:br>
              <a:rPr lang="cs-CZ" dirty="0"/>
            </a:br>
            <a:endParaRPr lang="cs-CZ" sz="3200" dirty="0">
              <a:solidFill>
                <a:srgbClr val="008000"/>
              </a:solidFill>
            </a:endParaRPr>
          </a:p>
        </p:txBody>
      </p:sp>
      <p:sp>
        <p:nvSpPr>
          <p:cNvPr id="7" name="Podnadpis 6"/>
          <p:cNvSpPr>
            <a:spLocks noGrp="1"/>
          </p:cNvSpPr>
          <p:nvPr>
            <p:ph idx="1"/>
          </p:nvPr>
        </p:nvSpPr>
        <p:spPr>
          <a:xfrm>
            <a:off x="467544" y="1772815"/>
            <a:ext cx="8208912" cy="4824538"/>
          </a:xfrm>
        </p:spPr>
        <p:txBody>
          <a:bodyPr>
            <a:normAutofit fontScale="92500" lnSpcReduction="10000"/>
          </a:bodyPr>
          <a:lstStyle/>
          <a:p>
            <a:pPr lvl="1">
              <a:spcAft>
                <a:spcPts val="600"/>
              </a:spcAft>
              <a:buFont typeface="Arial" panose="020B0604020202020204" pitchFamily="34" charset="0"/>
              <a:buChar char="•"/>
            </a:pPr>
            <a:r>
              <a:rPr lang="cs-CZ" sz="2200" dirty="0"/>
              <a:t>lze realizovat  jako samostatný projekt</a:t>
            </a:r>
          </a:p>
          <a:p>
            <a:pPr lvl="1">
              <a:spcAft>
                <a:spcPts val="600"/>
              </a:spcAft>
              <a:buFont typeface="Arial" panose="020B0604020202020204" pitchFamily="34" charset="0"/>
              <a:buChar char="•"/>
            </a:pPr>
            <a:r>
              <a:rPr lang="cs-CZ" sz="2200" dirty="0"/>
              <a:t>týká se dětí předškolního věku, žáků 1. stupně ZŠ</a:t>
            </a:r>
          </a:p>
          <a:p>
            <a:pPr lvl="1" algn="just">
              <a:spcAft>
                <a:spcPts val="600"/>
              </a:spcAft>
              <a:buFont typeface="Arial" panose="020B0604020202020204" pitchFamily="34" charset="0"/>
              <a:buChar char="•"/>
            </a:pPr>
            <a:r>
              <a:rPr lang="cs-CZ" sz="2200" dirty="0"/>
              <a:t>lze provozovat pouze jako najatou službu (tj. přepravovat vlastním dopravním prostředkem </a:t>
            </a:r>
            <a:r>
              <a:rPr lang="cs-CZ" sz="2200" b="1" dirty="0"/>
              <a:t>není možné</a:t>
            </a:r>
            <a:r>
              <a:rPr lang="cs-CZ" sz="2200" dirty="0"/>
              <a:t>)</a:t>
            </a:r>
          </a:p>
          <a:p>
            <a:pPr lvl="1" algn="just">
              <a:spcAft>
                <a:spcPts val="600"/>
              </a:spcAft>
              <a:buFont typeface="Arial" panose="020B0604020202020204" pitchFamily="34" charset="0"/>
              <a:buChar char="•"/>
            </a:pPr>
            <a:r>
              <a:rPr lang="cs-CZ" sz="2200" dirty="0"/>
              <a:t>na doprovázející/pečující osoby jsou způsobilé jen pro předškolní děti, u žáků 1. stupně ZŠ jen ve zvlášť odůvodněných případech např. ze zdravotních důvodů</a:t>
            </a:r>
          </a:p>
          <a:p>
            <a:pPr marL="0" lvl="0" indent="0" algn="just">
              <a:spcAft>
                <a:spcPts val="600"/>
              </a:spcAft>
              <a:buNone/>
            </a:pPr>
            <a:r>
              <a:rPr lang="cs-CZ" sz="2200" b="1" dirty="0"/>
              <a:t>Kritéria potřebnosti (musí být splněno alespoň jedno z kritérií):</a:t>
            </a:r>
          </a:p>
          <a:p>
            <a:pPr lvl="1" algn="just">
              <a:spcAft>
                <a:spcPts val="600"/>
              </a:spcAft>
              <a:buFont typeface="Wingdings" panose="05000000000000000000" pitchFamily="2" charset="2"/>
              <a:buChar char="ü"/>
            </a:pPr>
            <a:r>
              <a:rPr lang="cs-CZ" sz="2200" dirty="0"/>
              <a:t>neexistuje žádné spojení</a:t>
            </a:r>
          </a:p>
          <a:p>
            <a:pPr lvl="1" algn="just">
              <a:spcAft>
                <a:spcPts val="600"/>
              </a:spcAft>
              <a:buFont typeface="Wingdings" panose="05000000000000000000" pitchFamily="2" charset="2"/>
              <a:buChar char="ü"/>
            </a:pPr>
            <a:r>
              <a:rPr lang="cs-CZ" sz="2200" dirty="0"/>
              <a:t>neexistuje vhodné spojení hromadnou dopravou</a:t>
            </a:r>
            <a:br>
              <a:rPr lang="cs-CZ" sz="2200" dirty="0"/>
            </a:br>
            <a:r>
              <a:rPr lang="cs-CZ" sz="2200" dirty="0"/>
              <a:t>(čekání na začátek vyučování více než 30 min.)  </a:t>
            </a:r>
          </a:p>
          <a:p>
            <a:pPr lvl="1" algn="just">
              <a:spcAft>
                <a:spcPts val="600"/>
              </a:spcAft>
              <a:buFont typeface="Wingdings" panose="05000000000000000000" pitchFamily="2" charset="2"/>
              <a:buChar char="ü"/>
            </a:pPr>
            <a:r>
              <a:rPr lang="cs-CZ" sz="2200" dirty="0"/>
              <a:t>komplikovaná návaznost spojů (přestupy, čekání na spoje, interval mezi spoji delší než 1 hod.)</a:t>
            </a:r>
          </a:p>
          <a:p>
            <a:pPr>
              <a:buFontTx/>
              <a:buChar char="-"/>
            </a:pPr>
            <a:endParaRPr lang="cs-CZ" b="1" dirty="0"/>
          </a:p>
          <a:p>
            <a:pPr marL="0" indent="0" algn="just">
              <a:buNone/>
            </a:pPr>
            <a:endParaRPr lang="cs-CZ" dirty="0"/>
          </a:p>
          <a:p>
            <a:pPr marL="0" indent="0" algn="l">
              <a:buNone/>
            </a:pPr>
            <a:endParaRPr lang="cs-CZ" dirty="0"/>
          </a:p>
        </p:txBody>
      </p:sp>
      <p:sp>
        <p:nvSpPr>
          <p:cNvPr id="8" name="Zástupný symbol pro číslo snímku 7"/>
          <p:cNvSpPr>
            <a:spLocks noGrp="1"/>
          </p:cNvSpPr>
          <p:nvPr>
            <p:ph type="sldNum" sz="quarter" idx="12"/>
          </p:nvPr>
        </p:nvSpPr>
        <p:spPr>
          <a:xfrm>
            <a:off x="6876256" y="6381328"/>
            <a:ext cx="2133600" cy="365125"/>
          </a:xfrm>
        </p:spPr>
        <p:txBody>
          <a:bodyPr/>
          <a:lstStyle/>
          <a:p>
            <a:fld id="{937F1097-7812-42B7-B597-D0D668573878}" type="slidenum">
              <a:rPr lang="cs-CZ" smtClean="0"/>
              <a:pPr/>
              <a:t>12</a:t>
            </a:fld>
            <a:endParaRPr lang="cs-CZ" dirty="0"/>
          </a:p>
        </p:txBody>
      </p:sp>
    </p:spTree>
    <p:extLst>
      <p:ext uri="{BB962C8B-B14F-4D97-AF65-F5344CB8AC3E}">
        <p14:creationId xmlns:p14="http://schemas.microsoft.com/office/powerpoint/2010/main" val="38874045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anner"/>
          <p:cNvPicPr>
            <a:picLocks noChangeAspect="1" noChangeArrowheads="1"/>
          </p:cNvPicPr>
          <p:nvPr/>
        </p:nvPicPr>
        <p:blipFill>
          <a:blip r:embed="rId2" cstate="print"/>
          <a:srcRect/>
          <a:stretch>
            <a:fillRect/>
          </a:stretch>
        </p:blipFill>
        <p:spPr bwMode="auto">
          <a:xfrm>
            <a:off x="395536" y="332656"/>
            <a:ext cx="7978526" cy="360040"/>
          </a:xfrm>
          <a:prstGeom prst="rect">
            <a:avLst/>
          </a:prstGeom>
          <a:noFill/>
          <a:ln w="9525">
            <a:noFill/>
            <a:miter lim="800000"/>
            <a:headEnd/>
            <a:tailEnd/>
          </a:ln>
        </p:spPr>
      </p:pic>
      <p:pic>
        <p:nvPicPr>
          <p:cNvPr id="1027" name="Picture 3" descr="logo-malé"/>
          <p:cNvPicPr>
            <a:picLocks noChangeAspect="1" noChangeArrowheads="1"/>
          </p:cNvPicPr>
          <p:nvPr/>
        </p:nvPicPr>
        <p:blipFill>
          <a:blip r:embed="rId3" cstate="print"/>
          <a:srcRect/>
          <a:stretch>
            <a:fillRect/>
          </a:stretch>
        </p:blipFill>
        <p:spPr bwMode="auto">
          <a:xfrm>
            <a:off x="6876256" y="0"/>
            <a:ext cx="1987777" cy="1196752"/>
          </a:xfrm>
          <a:prstGeom prst="rect">
            <a:avLst/>
          </a:prstGeom>
          <a:noFill/>
          <a:ln w="9525">
            <a:noFill/>
            <a:miter lim="800000"/>
            <a:headEnd/>
            <a:tailEnd/>
          </a:ln>
        </p:spPr>
      </p:pic>
      <p:sp>
        <p:nvSpPr>
          <p:cNvPr id="6" name="Nadpis 5"/>
          <p:cNvSpPr>
            <a:spLocks noGrp="1"/>
          </p:cNvSpPr>
          <p:nvPr>
            <p:ph type="title"/>
          </p:nvPr>
        </p:nvSpPr>
        <p:spPr>
          <a:xfrm>
            <a:off x="323528" y="836712"/>
            <a:ext cx="8229600" cy="792087"/>
          </a:xfrm>
        </p:spPr>
        <p:txBody>
          <a:bodyPr>
            <a:noAutofit/>
          </a:bodyPr>
          <a:lstStyle/>
          <a:p>
            <a:pPr algn="l"/>
            <a:r>
              <a:rPr lang="cs-CZ" sz="2400" b="1" dirty="0">
                <a:solidFill>
                  <a:srgbClr val="009900"/>
                </a:solidFill>
              </a:rPr>
              <a:t>5. Dětské skupiny </a:t>
            </a:r>
            <a:br>
              <a:rPr lang="cs-CZ" dirty="0"/>
            </a:br>
            <a:endParaRPr lang="cs-CZ" sz="3200" dirty="0">
              <a:solidFill>
                <a:srgbClr val="008000"/>
              </a:solidFill>
            </a:endParaRPr>
          </a:p>
        </p:txBody>
      </p:sp>
      <p:sp>
        <p:nvSpPr>
          <p:cNvPr id="7" name="Podnadpis 6"/>
          <p:cNvSpPr>
            <a:spLocks noGrp="1"/>
          </p:cNvSpPr>
          <p:nvPr>
            <p:ph idx="1"/>
          </p:nvPr>
        </p:nvSpPr>
        <p:spPr>
          <a:xfrm>
            <a:off x="467544" y="1529408"/>
            <a:ext cx="8208912" cy="5067945"/>
          </a:xfrm>
        </p:spPr>
        <p:txBody>
          <a:bodyPr>
            <a:normAutofit fontScale="62500" lnSpcReduction="20000"/>
          </a:bodyPr>
          <a:lstStyle/>
          <a:p>
            <a:pPr marL="0" indent="0" algn="just">
              <a:buNone/>
            </a:pPr>
            <a:r>
              <a:rPr lang="cs-CZ" u="sng" dirty="0"/>
              <a:t>Podmínky realizace: </a:t>
            </a:r>
            <a:endParaRPr lang="cs-CZ" dirty="0"/>
          </a:p>
          <a:p>
            <a:pPr algn="just"/>
            <a:r>
              <a:rPr lang="cs-CZ" dirty="0"/>
              <a:t>služba je poskytována mimo domácnost dítěte </a:t>
            </a:r>
          </a:p>
          <a:p>
            <a:pPr algn="just"/>
            <a:r>
              <a:rPr lang="cs-CZ" dirty="0"/>
              <a:t>podporu mohou získat pouze zařízení péče o děti, která jsou provozována mimo režim školského zákona</a:t>
            </a:r>
          </a:p>
          <a:p>
            <a:pPr algn="just"/>
            <a:r>
              <a:rPr lang="cs-CZ" dirty="0"/>
              <a:t>minimální kapacita zřizovaného zařízení je 5 dětí, maximální 24</a:t>
            </a:r>
          </a:p>
          <a:p>
            <a:pPr marL="0" lvl="0" indent="0" algn="just">
              <a:buNone/>
            </a:pPr>
            <a:r>
              <a:rPr lang="cs-CZ" b="1" dirty="0"/>
              <a:t>a) Dětská skupina pro veřejnost </a:t>
            </a:r>
            <a:endParaRPr lang="cs-CZ" dirty="0"/>
          </a:p>
          <a:p>
            <a:pPr algn="just"/>
            <a:r>
              <a:rPr lang="cs-CZ" dirty="0"/>
              <a:t>Podpora z OPZ může být využita na dětské skupiny pro veřejnost vymezené dle § 3 odst. 2 zákona č. 247/2014 Sb., o poskytování služby péče o dítě v dětské skupině.</a:t>
            </a:r>
          </a:p>
          <a:p>
            <a:pPr marL="0" lvl="0" indent="0" algn="just">
              <a:buNone/>
            </a:pPr>
            <a:r>
              <a:rPr lang="cs-CZ" b="1" dirty="0"/>
              <a:t>b) Podniková dětská skupina  </a:t>
            </a:r>
            <a:endParaRPr lang="cs-CZ" dirty="0"/>
          </a:p>
          <a:p>
            <a:pPr algn="just"/>
            <a:r>
              <a:rPr lang="cs-CZ" dirty="0"/>
              <a:t>Podpora z OPZ může být využita na podnikové dětské skupiny vymezené dle § 3 odst. 1 zákona č. 247/2014 Sb., o poskytování služby péče o dítě v dětské skupině. Provozovatel dětské skupiny je zaměstnavatelem rodiče, nebo dle § 3, odst. 3 cit. zákona provozovatel může poskytovat službu péče o dítě v dětské skupině rodiči též na základě dohody se zaměstnavatelem tohoto rodiče, a to za podmínek, za kterých poskytuje službu jinému rodiči. </a:t>
            </a:r>
          </a:p>
          <a:p>
            <a:pPr marL="0" indent="0" algn="just">
              <a:buNone/>
            </a:pPr>
            <a:r>
              <a:rPr lang="cs-CZ" dirty="0"/>
              <a:t>   </a:t>
            </a:r>
          </a:p>
          <a:p>
            <a:pPr marL="0" indent="0">
              <a:buNone/>
            </a:pPr>
            <a:endParaRPr lang="cs-CZ" dirty="0"/>
          </a:p>
          <a:p>
            <a:pPr>
              <a:buFont typeface="Wingdings" panose="05000000000000000000" pitchFamily="2" charset="2"/>
              <a:buChar char="Ø"/>
            </a:pPr>
            <a:endParaRPr lang="cs-CZ" dirty="0"/>
          </a:p>
          <a:p>
            <a:pPr marL="0" indent="0" algn="just">
              <a:buNone/>
            </a:pPr>
            <a:endParaRPr lang="cs-CZ" dirty="0"/>
          </a:p>
          <a:p>
            <a:pPr marL="0" indent="0" algn="l">
              <a:buNone/>
            </a:pPr>
            <a:endParaRPr lang="cs-CZ" dirty="0"/>
          </a:p>
        </p:txBody>
      </p:sp>
      <p:sp>
        <p:nvSpPr>
          <p:cNvPr id="8" name="Zástupný symbol pro číslo snímku 7"/>
          <p:cNvSpPr>
            <a:spLocks noGrp="1"/>
          </p:cNvSpPr>
          <p:nvPr>
            <p:ph type="sldNum" sz="quarter" idx="12"/>
          </p:nvPr>
        </p:nvSpPr>
        <p:spPr>
          <a:xfrm>
            <a:off x="6876256" y="6381328"/>
            <a:ext cx="2133600" cy="365125"/>
          </a:xfrm>
        </p:spPr>
        <p:txBody>
          <a:bodyPr/>
          <a:lstStyle/>
          <a:p>
            <a:fld id="{937F1097-7812-42B7-B597-D0D668573878}" type="slidenum">
              <a:rPr lang="cs-CZ" smtClean="0"/>
              <a:pPr/>
              <a:t>13</a:t>
            </a:fld>
            <a:endParaRPr lang="cs-CZ" dirty="0"/>
          </a:p>
        </p:txBody>
      </p:sp>
    </p:spTree>
    <p:extLst>
      <p:ext uri="{BB962C8B-B14F-4D97-AF65-F5344CB8AC3E}">
        <p14:creationId xmlns:p14="http://schemas.microsoft.com/office/powerpoint/2010/main" val="33847807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anner"/>
          <p:cNvPicPr>
            <a:picLocks noChangeAspect="1" noChangeArrowheads="1"/>
          </p:cNvPicPr>
          <p:nvPr/>
        </p:nvPicPr>
        <p:blipFill>
          <a:blip r:embed="rId2" cstate="print"/>
          <a:srcRect/>
          <a:stretch>
            <a:fillRect/>
          </a:stretch>
        </p:blipFill>
        <p:spPr bwMode="auto">
          <a:xfrm>
            <a:off x="395536" y="332656"/>
            <a:ext cx="7978526" cy="360040"/>
          </a:xfrm>
          <a:prstGeom prst="rect">
            <a:avLst/>
          </a:prstGeom>
          <a:noFill/>
          <a:ln w="9525">
            <a:noFill/>
            <a:miter lim="800000"/>
            <a:headEnd/>
            <a:tailEnd/>
          </a:ln>
        </p:spPr>
      </p:pic>
      <p:pic>
        <p:nvPicPr>
          <p:cNvPr id="1027" name="Picture 3" descr="logo-malé"/>
          <p:cNvPicPr>
            <a:picLocks noChangeAspect="1" noChangeArrowheads="1"/>
          </p:cNvPicPr>
          <p:nvPr/>
        </p:nvPicPr>
        <p:blipFill>
          <a:blip r:embed="rId3" cstate="print"/>
          <a:srcRect/>
          <a:stretch>
            <a:fillRect/>
          </a:stretch>
        </p:blipFill>
        <p:spPr bwMode="auto">
          <a:xfrm>
            <a:off x="6876256" y="0"/>
            <a:ext cx="1987777" cy="1196752"/>
          </a:xfrm>
          <a:prstGeom prst="rect">
            <a:avLst/>
          </a:prstGeom>
          <a:noFill/>
          <a:ln w="9525">
            <a:noFill/>
            <a:miter lim="800000"/>
            <a:headEnd/>
            <a:tailEnd/>
          </a:ln>
        </p:spPr>
      </p:pic>
      <p:sp>
        <p:nvSpPr>
          <p:cNvPr id="6" name="Nadpis 5"/>
          <p:cNvSpPr>
            <a:spLocks noGrp="1"/>
          </p:cNvSpPr>
          <p:nvPr>
            <p:ph type="title"/>
          </p:nvPr>
        </p:nvSpPr>
        <p:spPr>
          <a:xfrm>
            <a:off x="323528" y="836712"/>
            <a:ext cx="8229600" cy="792087"/>
          </a:xfrm>
        </p:spPr>
        <p:txBody>
          <a:bodyPr>
            <a:noAutofit/>
          </a:bodyPr>
          <a:lstStyle/>
          <a:p>
            <a:pPr algn="l"/>
            <a:br>
              <a:rPr lang="cs-CZ" sz="2400" b="1" dirty="0">
                <a:solidFill>
                  <a:srgbClr val="009900"/>
                </a:solidFill>
              </a:rPr>
            </a:br>
            <a:r>
              <a:rPr lang="cs-CZ" sz="2400" b="1" dirty="0">
                <a:solidFill>
                  <a:srgbClr val="009900"/>
                </a:solidFill>
              </a:rPr>
              <a:t>6. Vzdělávání pečujících osob  </a:t>
            </a:r>
            <a:br>
              <a:rPr lang="cs-CZ" sz="2400" dirty="0">
                <a:solidFill>
                  <a:srgbClr val="009900"/>
                </a:solidFill>
              </a:rPr>
            </a:br>
            <a:endParaRPr lang="cs-CZ" sz="2400" dirty="0">
              <a:solidFill>
                <a:srgbClr val="009900"/>
              </a:solidFill>
            </a:endParaRPr>
          </a:p>
        </p:txBody>
      </p:sp>
      <p:sp>
        <p:nvSpPr>
          <p:cNvPr id="7" name="Podnadpis 6"/>
          <p:cNvSpPr>
            <a:spLocks noGrp="1"/>
          </p:cNvSpPr>
          <p:nvPr>
            <p:ph idx="1"/>
          </p:nvPr>
        </p:nvSpPr>
        <p:spPr>
          <a:xfrm>
            <a:off x="467544" y="1529408"/>
            <a:ext cx="8208912" cy="5067945"/>
          </a:xfrm>
        </p:spPr>
        <p:txBody>
          <a:bodyPr>
            <a:normAutofit fontScale="62500" lnSpcReduction="20000"/>
          </a:bodyPr>
          <a:lstStyle/>
          <a:p>
            <a:pPr marL="0" indent="0">
              <a:buNone/>
            </a:pPr>
            <a:endParaRPr lang="cs-CZ" b="1" dirty="0"/>
          </a:p>
          <a:p>
            <a:pPr algn="just"/>
            <a:r>
              <a:rPr lang="cs-CZ" dirty="0"/>
              <a:t>Jedná se o další profesní vzdělávání pro pečující osoby zaměřené na zlepšení jejich přístupu na trh práce, včetně výkonu samostatné výdělečné činnosti. Volba profesního vzdělávání musí odpovídat potřebám podporované cílové skupiny a musí mít vazbu na projektem deklarované pracovní uplatnění. Dosažené vzdělání by podpořeným osobám mělo usnadnit jejich uplatnění například v dětských skupinách, v dětských klubech, na příměstských táborech nebo jako OSVČ. Podmínky dalšího profesního vzdělávání jsou uvedeny u aktivity 3.1 Příprava osob z cílových skupin ke vstupu či návratu na trh práce. </a:t>
            </a:r>
          </a:p>
          <a:p>
            <a:pPr algn="just"/>
            <a:r>
              <a:rPr lang="cs-CZ" dirty="0"/>
              <a:t>Podpora zahájení podnikatelské činnosti </a:t>
            </a:r>
          </a:p>
          <a:p>
            <a:pPr algn="just"/>
            <a:r>
              <a:rPr lang="cs-CZ" dirty="0"/>
              <a:t>Příklady podporovaných aktivit: </a:t>
            </a:r>
          </a:p>
          <a:p>
            <a:pPr lvl="1" algn="just"/>
            <a:r>
              <a:rPr lang="cs-CZ" dirty="0"/>
              <a:t>aktivity před zahájením podnikání a na ně navazující aktivity po zahájení podnikání formou vzdělávání a poradenství,</a:t>
            </a:r>
          </a:p>
          <a:p>
            <a:pPr lvl="1" algn="just"/>
            <a:r>
              <a:rPr lang="cs-CZ" dirty="0"/>
              <a:t>podpora osob, které při zahájení projektu nebyly OSVČ (neměly oprávnění), nevylučuje se ale jejich předchozí zařazení mezi OSVČ, které již bylo ukončeno, nebo přerušeno (podpora pro osoby, které zahájí podnikání, může trvat maximálně 2 roky po zahájení podnikání a bude se jednat o veřejnou podporu).</a:t>
            </a:r>
          </a:p>
          <a:p>
            <a:endParaRPr lang="cs-CZ" dirty="0"/>
          </a:p>
          <a:p>
            <a:pPr marL="0" indent="0" algn="just">
              <a:buNone/>
            </a:pPr>
            <a:endParaRPr lang="cs-CZ" dirty="0"/>
          </a:p>
          <a:p>
            <a:pPr marL="0" indent="0" algn="l">
              <a:buNone/>
            </a:pPr>
            <a:endParaRPr lang="cs-CZ" dirty="0"/>
          </a:p>
        </p:txBody>
      </p:sp>
      <p:sp>
        <p:nvSpPr>
          <p:cNvPr id="8" name="Zástupný symbol pro číslo snímku 7"/>
          <p:cNvSpPr>
            <a:spLocks noGrp="1"/>
          </p:cNvSpPr>
          <p:nvPr>
            <p:ph type="sldNum" sz="quarter" idx="12"/>
          </p:nvPr>
        </p:nvSpPr>
        <p:spPr>
          <a:xfrm>
            <a:off x="6876256" y="6381328"/>
            <a:ext cx="2133600" cy="365125"/>
          </a:xfrm>
        </p:spPr>
        <p:txBody>
          <a:bodyPr/>
          <a:lstStyle/>
          <a:p>
            <a:fld id="{937F1097-7812-42B7-B597-D0D668573878}" type="slidenum">
              <a:rPr lang="cs-CZ" smtClean="0"/>
              <a:pPr/>
              <a:t>14</a:t>
            </a:fld>
            <a:endParaRPr lang="cs-CZ" dirty="0"/>
          </a:p>
        </p:txBody>
      </p:sp>
    </p:spTree>
    <p:extLst>
      <p:ext uri="{BB962C8B-B14F-4D97-AF65-F5344CB8AC3E}">
        <p14:creationId xmlns:p14="http://schemas.microsoft.com/office/powerpoint/2010/main" val="31415696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anner"/>
          <p:cNvPicPr>
            <a:picLocks noChangeAspect="1" noChangeArrowheads="1"/>
          </p:cNvPicPr>
          <p:nvPr/>
        </p:nvPicPr>
        <p:blipFill>
          <a:blip r:embed="rId3" cstate="print"/>
          <a:srcRect/>
          <a:stretch>
            <a:fillRect/>
          </a:stretch>
        </p:blipFill>
        <p:spPr bwMode="auto">
          <a:xfrm>
            <a:off x="395536" y="332656"/>
            <a:ext cx="7978526" cy="360040"/>
          </a:xfrm>
          <a:prstGeom prst="rect">
            <a:avLst/>
          </a:prstGeom>
          <a:noFill/>
          <a:ln w="9525">
            <a:noFill/>
            <a:miter lim="800000"/>
            <a:headEnd/>
            <a:tailEnd/>
          </a:ln>
        </p:spPr>
      </p:pic>
      <p:pic>
        <p:nvPicPr>
          <p:cNvPr id="1027" name="Picture 3" descr="logo-malé"/>
          <p:cNvPicPr>
            <a:picLocks noChangeAspect="1" noChangeArrowheads="1"/>
          </p:cNvPicPr>
          <p:nvPr/>
        </p:nvPicPr>
        <p:blipFill>
          <a:blip r:embed="rId4" cstate="print"/>
          <a:srcRect/>
          <a:stretch>
            <a:fillRect/>
          </a:stretch>
        </p:blipFill>
        <p:spPr bwMode="auto">
          <a:xfrm>
            <a:off x="6876256" y="0"/>
            <a:ext cx="1987777" cy="1196752"/>
          </a:xfrm>
          <a:prstGeom prst="rect">
            <a:avLst/>
          </a:prstGeom>
          <a:noFill/>
          <a:ln w="9525">
            <a:noFill/>
            <a:miter lim="800000"/>
            <a:headEnd/>
            <a:tailEnd/>
          </a:ln>
        </p:spPr>
      </p:pic>
      <p:sp>
        <p:nvSpPr>
          <p:cNvPr id="6" name="Nadpis 5"/>
          <p:cNvSpPr>
            <a:spLocks noGrp="1"/>
          </p:cNvSpPr>
          <p:nvPr>
            <p:ph type="title"/>
          </p:nvPr>
        </p:nvSpPr>
        <p:spPr>
          <a:xfrm>
            <a:off x="323528" y="836712"/>
            <a:ext cx="8229600" cy="792087"/>
          </a:xfrm>
        </p:spPr>
        <p:txBody>
          <a:bodyPr>
            <a:noAutofit/>
          </a:bodyPr>
          <a:lstStyle/>
          <a:p>
            <a:pPr algn="l"/>
            <a:br>
              <a:rPr lang="cs-CZ" sz="2400" b="1" dirty="0">
                <a:solidFill>
                  <a:srgbClr val="009900"/>
                </a:solidFill>
              </a:rPr>
            </a:br>
            <a:r>
              <a:rPr lang="cs-CZ" sz="2800" b="1" dirty="0">
                <a:solidFill>
                  <a:srgbClr val="009900"/>
                </a:solidFill>
              </a:rPr>
              <a:t>Společné podmínky aktivit 1.1–1.5</a:t>
            </a:r>
          </a:p>
        </p:txBody>
      </p:sp>
      <p:sp>
        <p:nvSpPr>
          <p:cNvPr id="7" name="Podnadpis 6"/>
          <p:cNvSpPr>
            <a:spLocks noGrp="1"/>
          </p:cNvSpPr>
          <p:nvPr>
            <p:ph idx="1"/>
          </p:nvPr>
        </p:nvSpPr>
        <p:spPr>
          <a:xfrm>
            <a:off x="467544" y="1529408"/>
            <a:ext cx="8208912" cy="5067945"/>
          </a:xfrm>
        </p:spPr>
        <p:txBody>
          <a:bodyPr>
            <a:normAutofit lnSpcReduction="10000"/>
          </a:bodyPr>
          <a:lstStyle/>
          <a:p>
            <a:pPr marL="0" indent="0">
              <a:buNone/>
            </a:pPr>
            <a:endParaRPr lang="cs-CZ" b="1" dirty="0"/>
          </a:p>
          <a:p>
            <a:pPr marL="0" indent="0" algn="just">
              <a:spcAft>
                <a:spcPts val="600"/>
              </a:spcAft>
              <a:buNone/>
            </a:pPr>
            <a:r>
              <a:rPr lang="cs-CZ" sz="2400" b="1" dirty="0"/>
              <a:t>Podmínky pro všechny aktivity:</a:t>
            </a:r>
          </a:p>
          <a:p>
            <a:pPr lvl="0" algn="just">
              <a:spcAft>
                <a:spcPts val="600"/>
              </a:spcAft>
            </a:pPr>
            <a:r>
              <a:rPr lang="cs-CZ" sz="2400" dirty="0"/>
              <a:t>písemná smlouva s rodiči dětí o poskytování služby</a:t>
            </a:r>
            <a:br>
              <a:rPr lang="cs-CZ" sz="2400" dirty="0"/>
            </a:br>
            <a:r>
              <a:rPr lang="cs-CZ" sz="2400" dirty="0"/>
              <a:t>na každé pololetí</a:t>
            </a:r>
          </a:p>
          <a:p>
            <a:pPr lvl="0" algn="just">
              <a:spcAft>
                <a:spcPts val="600"/>
              </a:spcAft>
            </a:pPr>
            <a:r>
              <a:rPr lang="cs-CZ" sz="2400" dirty="0"/>
              <a:t>evidence přítomnosti dětí (bagatelní podpora)</a:t>
            </a:r>
          </a:p>
          <a:p>
            <a:pPr lvl="0" algn="just">
              <a:spcAft>
                <a:spcPts val="600"/>
              </a:spcAft>
            </a:pPr>
            <a:r>
              <a:rPr lang="cs-CZ" sz="2400" dirty="0"/>
              <a:t>doklady o vazbě rodičů (resp. osob pečujících o děti</a:t>
            </a:r>
            <a:br>
              <a:rPr lang="cs-CZ" sz="2400" dirty="0"/>
            </a:br>
            <a:r>
              <a:rPr lang="cs-CZ" sz="2400" dirty="0"/>
              <a:t>ve společné domácnosti) na trh práce</a:t>
            </a:r>
          </a:p>
          <a:p>
            <a:pPr marL="0" lvl="0" indent="0" algn="just">
              <a:spcAft>
                <a:spcPts val="600"/>
              </a:spcAft>
              <a:buNone/>
            </a:pPr>
            <a:r>
              <a:rPr lang="cs-CZ" sz="2400" b="1" dirty="0"/>
              <a:t>Upozornění:</a:t>
            </a:r>
          </a:p>
          <a:p>
            <a:pPr algn="just">
              <a:spcAft>
                <a:spcPts val="600"/>
              </a:spcAft>
            </a:pPr>
            <a:r>
              <a:rPr lang="cs-CZ" sz="2400" dirty="0"/>
              <a:t>výdaje, které nebudou součástí projektu (jako např. stravné dětí), ale jsou nezbytné pro realizaci projektu</a:t>
            </a:r>
            <a:br>
              <a:rPr lang="cs-CZ" sz="2400" dirty="0"/>
            </a:br>
            <a:r>
              <a:rPr lang="cs-CZ" sz="2400" dirty="0"/>
              <a:t>je potřeba přesně definovat v projektové žádosti</a:t>
            </a:r>
          </a:p>
          <a:p>
            <a:endParaRPr lang="cs-CZ" dirty="0"/>
          </a:p>
          <a:p>
            <a:pPr marL="0" indent="0" algn="just">
              <a:buNone/>
            </a:pPr>
            <a:endParaRPr lang="cs-CZ" dirty="0"/>
          </a:p>
          <a:p>
            <a:pPr marL="0" indent="0" algn="l">
              <a:buNone/>
            </a:pPr>
            <a:endParaRPr lang="cs-CZ" dirty="0"/>
          </a:p>
        </p:txBody>
      </p:sp>
      <p:sp>
        <p:nvSpPr>
          <p:cNvPr id="8" name="Zástupný symbol pro číslo snímku 7"/>
          <p:cNvSpPr>
            <a:spLocks noGrp="1"/>
          </p:cNvSpPr>
          <p:nvPr>
            <p:ph type="sldNum" sz="quarter" idx="12"/>
          </p:nvPr>
        </p:nvSpPr>
        <p:spPr>
          <a:xfrm>
            <a:off x="6876256" y="6381328"/>
            <a:ext cx="2133600" cy="365125"/>
          </a:xfrm>
        </p:spPr>
        <p:txBody>
          <a:bodyPr/>
          <a:lstStyle/>
          <a:p>
            <a:fld id="{937F1097-7812-42B7-B597-D0D668573878}" type="slidenum">
              <a:rPr lang="cs-CZ" smtClean="0"/>
              <a:pPr/>
              <a:t>15</a:t>
            </a:fld>
            <a:endParaRPr lang="cs-CZ" dirty="0"/>
          </a:p>
        </p:txBody>
      </p:sp>
    </p:spTree>
    <p:extLst>
      <p:ext uri="{BB962C8B-B14F-4D97-AF65-F5344CB8AC3E}">
        <p14:creationId xmlns:p14="http://schemas.microsoft.com/office/powerpoint/2010/main" val="37552559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anner"/>
          <p:cNvPicPr>
            <a:picLocks noChangeAspect="1" noChangeArrowheads="1"/>
          </p:cNvPicPr>
          <p:nvPr/>
        </p:nvPicPr>
        <p:blipFill>
          <a:blip r:embed="rId3" cstate="print"/>
          <a:srcRect/>
          <a:stretch>
            <a:fillRect/>
          </a:stretch>
        </p:blipFill>
        <p:spPr bwMode="auto">
          <a:xfrm>
            <a:off x="395536" y="332656"/>
            <a:ext cx="7978526" cy="360040"/>
          </a:xfrm>
          <a:prstGeom prst="rect">
            <a:avLst/>
          </a:prstGeom>
          <a:noFill/>
          <a:ln w="9525">
            <a:noFill/>
            <a:miter lim="800000"/>
            <a:headEnd/>
            <a:tailEnd/>
          </a:ln>
        </p:spPr>
      </p:pic>
      <p:pic>
        <p:nvPicPr>
          <p:cNvPr id="1027" name="Picture 3" descr="logo-malé"/>
          <p:cNvPicPr>
            <a:picLocks noChangeAspect="1" noChangeArrowheads="1"/>
          </p:cNvPicPr>
          <p:nvPr/>
        </p:nvPicPr>
        <p:blipFill>
          <a:blip r:embed="rId4" cstate="print"/>
          <a:srcRect/>
          <a:stretch>
            <a:fillRect/>
          </a:stretch>
        </p:blipFill>
        <p:spPr bwMode="auto">
          <a:xfrm>
            <a:off x="6876256" y="0"/>
            <a:ext cx="1987777" cy="1196752"/>
          </a:xfrm>
          <a:prstGeom prst="rect">
            <a:avLst/>
          </a:prstGeom>
          <a:noFill/>
          <a:ln w="9525">
            <a:noFill/>
            <a:miter lim="800000"/>
            <a:headEnd/>
            <a:tailEnd/>
          </a:ln>
        </p:spPr>
      </p:pic>
      <p:sp>
        <p:nvSpPr>
          <p:cNvPr id="6" name="Nadpis 5"/>
          <p:cNvSpPr>
            <a:spLocks noGrp="1"/>
          </p:cNvSpPr>
          <p:nvPr>
            <p:ph type="title"/>
          </p:nvPr>
        </p:nvSpPr>
        <p:spPr>
          <a:xfrm>
            <a:off x="323528" y="836712"/>
            <a:ext cx="8229600" cy="792087"/>
          </a:xfrm>
        </p:spPr>
        <p:txBody>
          <a:bodyPr>
            <a:noAutofit/>
          </a:bodyPr>
          <a:lstStyle/>
          <a:p>
            <a:pPr algn="l"/>
            <a:br>
              <a:rPr lang="cs-CZ" sz="2400" b="1" dirty="0">
                <a:solidFill>
                  <a:srgbClr val="009900"/>
                </a:solidFill>
              </a:rPr>
            </a:br>
            <a:r>
              <a:rPr lang="cs-CZ" sz="2800" b="1" dirty="0">
                <a:solidFill>
                  <a:srgbClr val="009900"/>
                </a:solidFill>
              </a:rPr>
              <a:t>Společné podmínky aktivit 1.1–1.5</a:t>
            </a:r>
          </a:p>
        </p:txBody>
      </p:sp>
      <p:sp>
        <p:nvSpPr>
          <p:cNvPr id="7" name="Podnadpis 6"/>
          <p:cNvSpPr>
            <a:spLocks noGrp="1"/>
          </p:cNvSpPr>
          <p:nvPr>
            <p:ph idx="1"/>
          </p:nvPr>
        </p:nvSpPr>
        <p:spPr>
          <a:xfrm>
            <a:off x="467544" y="1529408"/>
            <a:ext cx="8208912" cy="5067945"/>
          </a:xfrm>
        </p:spPr>
        <p:txBody>
          <a:bodyPr>
            <a:normAutofit lnSpcReduction="10000"/>
          </a:bodyPr>
          <a:lstStyle/>
          <a:p>
            <a:pPr marL="0" indent="0">
              <a:buNone/>
            </a:pPr>
            <a:endParaRPr lang="cs-CZ" b="1" dirty="0"/>
          </a:p>
          <a:p>
            <a:pPr>
              <a:spcAft>
                <a:spcPts val="600"/>
              </a:spcAft>
            </a:pPr>
            <a:r>
              <a:rPr lang="cs-CZ" sz="2400" dirty="0"/>
              <a:t>rodiče či osoby pečující o dítě budou uvedeny v přihlášce</a:t>
            </a:r>
          </a:p>
          <a:p>
            <a:pPr>
              <a:spcAft>
                <a:spcPts val="600"/>
              </a:spcAft>
            </a:pPr>
            <a:r>
              <a:rPr lang="cs-CZ" sz="2400" dirty="0"/>
              <a:t>v případě </a:t>
            </a:r>
            <a:r>
              <a:rPr lang="cs-CZ" sz="2400" u="sng" dirty="0"/>
              <a:t>střídavé péče </a:t>
            </a:r>
            <a:r>
              <a:rPr lang="cs-CZ" sz="2400" dirty="0"/>
              <a:t>stačí uvést údaje pro jednu z domácností, kde dítě pobývá</a:t>
            </a:r>
            <a:br>
              <a:rPr lang="cs-CZ" sz="2400" dirty="0"/>
            </a:br>
            <a:endParaRPr lang="cs-CZ" sz="2400" dirty="0"/>
          </a:p>
          <a:p>
            <a:pPr marL="0" indent="0">
              <a:spcAft>
                <a:spcPts val="600"/>
              </a:spcAft>
              <a:buNone/>
            </a:pPr>
            <a:r>
              <a:rPr lang="cs-CZ" sz="2400" b="1" dirty="0"/>
              <a:t>Rodiče jsou </a:t>
            </a:r>
            <a:r>
              <a:rPr lang="cs-CZ" sz="2400" b="1" u="sng" dirty="0"/>
              <a:t>způsobilou cílovou skupinou </a:t>
            </a:r>
            <a:r>
              <a:rPr lang="cs-CZ" sz="2400" b="1" dirty="0"/>
              <a:t>jen, když splní jedno z následujících kritérií: </a:t>
            </a:r>
          </a:p>
          <a:p>
            <a:pPr>
              <a:spcAft>
                <a:spcPts val="600"/>
              </a:spcAft>
            </a:pPr>
            <a:r>
              <a:rPr lang="cs-CZ" sz="2400" dirty="0"/>
              <a:t>jsou zaměstnaní</a:t>
            </a:r>
          </a:p>
          <a:p>
            <a:pPr>
              <a:spcAft>
                <a:spcPts val="600"/>
              </a:spcAft>
            </a:pPr>
            <a:r>
              <a:rPr lang="cs-CZ" sz="2400" dirty="0"/>
              <a:t>vykonávají podnikatelskou činnost</a:t>
            </a:r>
          </a:p>
          <a:p>
            <a:pPr>
              <a:spcAft>
                <a:spcPts val="600"/>
              </a:spcAft>
            </a:pPr>
            <a:r>
              <a:rPr lang="cs-CZ" sz="2400" dirty="0"/>
              <a:t>v případě nezaměstnanosti práci aktivně hledají </a:t>
            </a:r>
          </a:p>
          <a:p>
            <a:pPr>
              <a:spcAft>
                <a:spcPts val="600"/>
              </a:spcAft>
            </a:pPr>
            <a:r>
              <a:rPr lang="cs-CZ" sz="2400" dirty="0"/>
              <a:t>jsou zapojeni v procesu vzdělávání či rekvalifikace</a:t>
            </a:r>
          </a:p>
          <a:p>
            <a:pPr marL="0" indent="0" algn="just">
              <a:buNone/>
            </a:pPr>
            <a:endParaRPr lang="cs-CZ" dirty="0"/>
          </a:p>
          <a:p>
            <a:pPr marL="0" indent="0" algn="l">
              <a:buNone/>
            </a:pPr>
            <a:endParaRPr lang="cs-CZ" dirty="0"/>
          </a:p>
        </p:txBody>
      </p:sp>
      <p:sp>
        <p:nvSpPr>
          <p:cNvPr id="8" name="Zástupný symbol pro číslo snímku 7"/>
          <p:cNvSpPr>
            <a:spLocks noGrp="1"/>
          </p:cNvSpPr>
          <p:nvPr>
            <p:ph type="sldNum" sz="quarter" idx="12"/>
          </p:nvPr>
        </p:nvSpPr>
        <p:spPr>
          <a:xfrm>
            <a:off x="6876256" y="6381328"/>
            <a:ext cx="2133600" cy="365125"/>
          </a:xfrm>
        </p:spPr>
        <p:txBody>
          <a:bodyPr/>
          <a:lstStyle/>
          <a:p>
            <a:fld id="{937F1097-7812-42B7-B597-D0D668573878}" type="slidenum">
              <a:rPr lang="cs-CZ" smtClean="0"/>
              <a:pPr/>
              <a:t>16</a:t>
            </a:fld>
            <a:endParaRPr lang="cs-CZ" dirty="0"/>
          </a:p>
        </p:txBody>
      </p:sp>
    </p:spTree>
    <p:extLst>
      <p:ext uri="{BB962C8B-B14F-4D97-AF65-F5344CB8AC3E}">
        <p14:creationId xmlns:p14="http://schemas.microsoft.com/office/powerpoint/2010/main" val="42434682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anner"/>
          <p:cNvPicPr>
            <a:picLocks noChangeAspect="1" noChangeArrowheads="1"/>
          </p:cNvPicPr>
          <p:nvPr/>
        </p:nvPicPr>
        <p:blipFill>
          <a:blip r:embed="rId3" cstate="print"/>
          <a:srcRect/>
          <a:stretch>
            <a:fillRect/>
          </a:stretch>
        </p:blipFill>
        <p:spPr bwMode="auto">
          <a:xfrm>
            <a:off x="395536" y="332656"/>
            <a:ext cx="7978526" cy="360040"/>
          </a:xfrm>
          <a:prstGeom prst="rect">
            <a:avLst/>
          </a:prstGeom>
          <a:noFill/>
          <a:ln w="9525">
            <a:noFill/>
            <a:miter lim="800000"/>
            <a:headEnd/>
            <a:tailEnd/>
          </a:ln>
        </p:spPr>
      </p:pic>
      <p:pic>
        <p:nvPicPr>
          <p:cNvPr id="1027" name="Picture 3" descr="logo-malé"/>
          <p:cNvPicPr>
            <a:picLocks noChangeAspect="1" noChangeArrowheads="1"/>
          </p:cNvPicPr>
          <p:nvPr/>
        </p:nvPicPr>
        <p:blipFill>
          <a:blip r:embed="rId4" cstate="print"/>
          <a:srcRect/>
          <a:stretch>
            <a:fillRect/>
          </a:stretch>
        </p:blipFill>
        <p:spPr bwMode="auto">
          <a:xfrm>
            <a:off x="6876256" y="0"/>
            <a:ext cx="1987777" cy="1196752"/>
          </a:xfrm>
          <a:prstGeom prst="rect">
            <a:avLst/>
          </a:prstGeom>
          <a:noFill/>
          <a:ln w="9525">
            <a:noFill/>
            <a:miter lim="800000"/>
            <a:headEnd/>
            <a:tailEnd/>
          </a:ln>
        </p:spPr>
      </p:pic>
      <p:sp>
        <p:nvSpPr>
          <p:cNvPr id="6" name="Nadpis 5"/>
          <p:cNvSpPr>
            <a:spLocks noGrp="1"/>
          </p:cNvSpPr>
          <p:nvPr>
            <p:ph type="title"/>
          </p:nvPr>
        </p:nvSpPr>
        <p:spPr>
          <a:xfrm>
            <a:off x="323528" y="836712"/>
            <a:ext cx="8229600" cy="792087"/>
          </a:xfrm>
        </p:spPr>
        <p:txBody>
          <a:bodyPr>
            <a:noAutofit/>
          </a:bodyPr>
          <a:lstStyle/>
          <a:p>
            <a:pPr algn="l"/>
            <a:br>
              <a:rPr lang="cs-CZ" sz="2400" b="1" dirty="0">
                <a:solidFill>
                  <a:srgbClr val="009900"/>
                </a:solidFill>
              </a:rPr>
            </a:br>
            <a:r>
              <a:rPr lang="cs-CZ" sz="2800" b="1" dirty="0">
                <a:solidFill>
                  <a:srgbClr val="009900"/>
                </a:solidFill>
              </a:rPr>
              <a:t>Společné podmínky aktivit 1.1–1.5</a:t>
            </a:r>
          </a:p>
        </p:txBody>
      </p:sp>
      <p:sp>
        <p:nvSpPr>
          <p:cNvPr id="7" name="Podnadpis 6"/>
          <p:cNvSpPr>
            <a:spLocks noGrp="1"/>
          </p:cNvSpPr>
          <p:nvPr>
            <p:ph idx="1"/>
          </p:nvPr>
        </p:nvSpPr>
        <p:spPr>
          <a:xfrm>
            <a:off x="467544" y="1529408"/>
            <a:ext cx="8208912" cy="5067945"/>
          </a:xfrm>
        </p:spPr>
        <p:txBody>
          <a:bodyPr>
            <a:normAutofit fontScale="92500" lnSpcReduction="20000"/>
          </a:bodyPr>
          <a:lstStyle/>
          <a:p>
            <a:pPr marL="0" indent="0">
              <a:buNone/>
            </a:pPr>
            <a:endParaRPr lang="cs-CZ" b="1" dirty="0"/>
          </a:p>
          <a:p>
            <a:pPr marL="0" lvl="0" indent="0">
              <a:spcAft>
                <a:spcPts val="600"/>
              </a:spcAft>
              <a:buNone/>
            </a:pPr>
            <a:r>
              <a:rPr lang="cs-CZ" sz="2400" b="1" dirty="0"/>
              <a:t>Formy doložení vazby cílové skupiny na trh práce:</a:t>
            </a:r>
          </a:p>
          <a:p>
            <a:pPr lvl="0">
              <a:spcBef>
                <a:spcPts val="0"/>
              </a:spcBef>
              <a:spcAft>
                <a:spcPts val="600"/>
              </a:spcAft>
            </a:pPr>
            <a:r>
              <a:rPr lang="cs-CZ" sz="2400" dirty="0"/>
              <a:t>zaměstnaný rodič - potvrzení zaměstnavatele o pracovním poměru (vč. DPP, DPČ) s uvedením doby trvání pracovní smlouvy</a:t>
            </a:r>
          </a:p>
          <a:p>
            <a:pPr lvl="0">
              <a:spcAft>
                <a:spcPts val="600"/>
              </a:spcAft>
            </a:pPr>
            <a:r>
              <a:rPr lang="cs-CZ" sz="2400" dirty="0"/>
              <a:t>OSVČ - potvrzení ČSSZ o úhradě odvodů na sociální pojištění</a:t>
            </a:r>
          </a:p>
          <a:p>
            <a:pPr lvl="0">
              <a:spcAft>
                <a:spcPts val="600"/>
              </a:spcAft>
            </a:pPr>
            <a:r>
              <a:rPr lang="cs-CZ" sz="2400" dirty="0"/>
              <a:t>nezaměstnaný - potvrzení z úřadu práce, že rodič (pečující osoba) je veden v evidenci uchazečů o zaměstnání </a:t>
            </a:r>
          </a:p>
          <a:p>
            <a:pPr lvl="0">
              <a:spcAft>
                <a:spcPts val="600"/>
              </a:spcAft>
            </a:pPr>
            <a:r>
              <a:rPr lang="cs-CZ" sz="2400" dirty="0"/>
              <a:t>osoby v procesu vzdělávání - potvrzení o studiu </a:t>
            </a:r>
          </a:p>
          <a:p>
            <a:pPr lvl="0">
              <a:spcAft>
                <a:spcPts val="600"/>
              </a:spcAft>
            </a:pPr>
            <a:r>
              <a:rPr lang="cs-CZ" sz="2400" dirty="0"/>
              <a:t>osoby absolvující rekvalifikační kurz – potvrzení o účasti</a:t>
            </a:r>
            <a:br>
              <a:rPr lang="cs-CZ" sz="2400" dirty="0"/>
            </a:br>
            <a:r>
              <a:rPr lang="cs-CZ" sz="2400" dirty="0"/>
              <a:t>na rekvalifikačním kurzu, příp. potvrzení o jeho úspěšném ukončení </a:t>
            </a:r>
          </a:p>
          <a:p>
            <a:pPr marL="0" indent="0">
              <a:buNone/>
            </a:pPr>
            <a:r>
              <a:rPr lang="cs-CZ" sz="2400" b="1" dirty="0"/>
              <a:t>Frekvence dokládání vazby na trh práce</a:t>
            </a:r>
          </a:p>
          <a:p>
            <a:r>
              <a:rPr lang="cs-CZ" sz="2400" dirty="0"/>
              <a:t>před přijetím dítěte do zařízení </a:t>
            </a:r>
          </a:p>
          <a:p>
            <a:r>
              <a:rPr lang="cs-CZ" sz="2400" dirty="0"/>
              <a:t>aktualizace s každou monitorovací zprávou</a:t>
            </a:r>
          </a:p>
          <a:p>
            <a:pPr marL="0" indent="0" algn="just">
              <a:buNone/>
            </a:pPr>
            <a:endParaRPr lang="cs-CZ" dirty="0"/>
          </a:p>
          <a:p>
            <a:pPr marL="0" indent="0" algn="l">
              <a:buNone/>
            </a:pPr>
            <a:endParaRPr lang="cs-CZ" dirty="0"/>
          </a:p>
        </p:txBody>
      </p:sp>
      <p:sp>
        <p:nvSpPr>
          <p:cNvPr id="8" name="Zástupný symbol pro číslo snímku 7"/>
          <p:cNvSpPr>
            <a:spLocks noGrp="1"/>
          </p:cNvSpPr>
          <p:nvPr>
            <p:ph type="sldNum" sz="quarter" idx="12"/>
          </p:nvPr>
        </p:nvSpPr>
        <p:spPr>
          <a:xfrm>
            <a:off x="6876256" y="6381328"/>
            <a:ext cx="2133600" cy="365125"/>
          </a:xfrm>
        </p:spPr>
        <p:txBody>
          <a:bodyPr/>
          <a:lstStyle/>
          <a:p>
            <a:fld id="{937F1097-7812-42B7-B597-D0D668573878}" type="slidenum">
              <a:rPr lang="cs-CZ" smtClean="0"/>
              <a:pPr/>
              <a:t>17</a:t>
            </a:fld>
            <a:endParaRPr lang="cs-CZ" dirty="0"/>
          </a:p>
        </p:txBody>
      </p:sp>
    </p:spTree>
    <p:extLst>
      <p:ext uri="{BB962C8B-B14F-4D97-AF65-F5344CB8AC3E}">
        <p14:creationId xmlns:p14="http://schemas.microsoft.com/office/powerpoint/2010/main" val="19302765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anner"/>
          <p:cNvPicPr>
            <a:picLocks noChangeAspect="1" noChangeArrowheads="1"/>
          </p:cNvPicPr>
          <p:nvPr/>
        </p:nvPicPr>
        <p:blipFill>
          <a:blip r:embed="rId2" cstate="print"/>
          <a:srcRect/>
          <a:stretch>
            <a:fillRect/>
          </a:stretch>
        </p:blipFill>
        <p:spPr bwMode="auto">
          <a:xfrm>
            <a:off x="395536" y="332656"/>
            <a:ext cx="7978526" cy="360040"/>
          </a:xfrm>
          <a:prstGeom prst="rect">
            <a:avLst/>
          </a:prstGeom>
          <a:noFill/>
          <a:ln w="9525">
            <a:noFill/>
            <a:miter lim="800000"/>
            <a:headEnd/>
            <a:tailEnd/>
          </a:ln>
        </p:spPr>
      </p:pic>
      <p:pic>
        <p:nvPicPr>
          <p:cNvPr id="1027" name="Picture 3" descr="logo-malé"/>
          <p:cNvPicPr>
            <a:picLocks noChangeAspect="1" noChangeArrowheads="1"/>
          </p:cNvPicPr>
          <p:nvPr/>
        </p:nvPicPr>
        <p:blipFill>
          <a:blip r:embed="rId3" cstate="print"/>
          <a:srcRect/>
          <a:stretch>
            <a:fillRect/>
          </a:stretch>
        </p:blipFill>
        <p:spPr bwMode="auto">
          <a:xfrm>
            <a:off x="6876256" y="0"/>
            <a:ext cx="1987777" cy="1196752"/>
          </a:xfrm>
          <a:prstGeom prst="rect">
            <a:avLst/>
          </a:prstGeom>
          <a:noFill/>
          <a:ln w="9525">
            <a:noFill/>
            <a:miter lim="800000"/>
            <a:headEnd/>
            <a:tailEnd/>
          </a:ln>
        </p:spPr>
      </p:pic>
      <p:sp>
        <p:nvSpPr>
          <p:cNvPr id="6" name="Nadpis 5"/>
          <p:cNvSpPr>
            <a:spLocks noGrp="1"/>
          </p:cNvSpPr>
          <p:nvPr>
            <p:ph type="title"/>
          </p:nvPr>
        </p:nvSpPr>
        <p:spPr>
          <a:xfrm>
            <a:off x="323528" y="836712"/>
            <a:ext cx="8229600" cy="792087"/>
          </a:xfrm>
        </p:spPr>
        <p:txBody>
          <a:bodyPr>
            <a:noAutofit/>
          </a:bodyPr>
          <a:lstStyle/>
          <a:p>
            <a:pPr algn="l"/>
            <a:r>
              <a:rPr lang="cs-CZ" sz="3200" b="1" dirty="0">
                <a:solidFill>
                  <a:srgbClr val="008000"/>
                </a:solidFill>
              </a:rPr>
              <a:t>Indikátory</a:t>
            </a:r>
            <a:endParaRPr lang="cs-CZ" sz="3200" dirty="0">
              <a:solidFill>
                <a:srgbClr val="008000"/>
              </a:solidFill>
            </a:endParaRPr>
          </a:p>
        </p:txBody>
      </p:sp>
      <p:sp>
        <p:nvSpPr>
          <p:cNvPr id="7" name="Podnadpis 6"/>
          <p:cNvSpPr>
            <a:spLocks noGrp="1"/>
          </p:cNvSpPr>
          <p:nvPr>
            <p:ph idx="1"/>
          </p:nvPr>
        </p:nvSpPr>
        <p:spPr>
          <a:xfrm>
            <a:off x="467544" y="1529408"/>
            <a:ext cx="8208912" cy="5067945"/>
          </a:xfrm>
        </p:spPr>
        <p:txBody>
          <a:bodyPr>
            <a:normAutofit fontScale="77500" lnSpcReduction="20000"/>
          </a:bodyPr>
          <a:lstStyle/>
          <a:p>
            <a:pPr marL="0" indent="0">
              <a:buNone/>
            </a:pPr>
            <a:r>
              <a:rPr lang="cs-CZ" dirty="0"/>
              <a:t>= nástroje pro měření dosažených efektů projektových aktivit</a:t>
            </a:r>
          </a:p>
          <a:p>
            <a:pPr marL="0" indent="0">
              <a:buNone/>
            </a:pPr>
            <a:r>
              <a:rPr lang="cs-CZ" b="1" dirty="0"/>
              <a:t>Dělení:</a:t>
            </a:r>
          </a:p>
          <a:p>
            <a:pPr marL="0" indent="0"/>
            <a:r>
              <a:rPr lang="cs-CZ" dirty="0"/>
              <a:t> indikátory výstupů</a:t>
            </a:r>
          </a:p>
          <a:p>
            <a:pPr marL="0" indent="0"/>
            <a:r>
              <a:rPr lang="cs-CZ" dirty="0"/>
              <a:t> indikátory výsledků</a:t>
            </a:r>
          </a:p>
          <a:p>
            <a:pPr>
              <a:spcBef>
                <a:spcPts val="1000"/>
              </a:spcBef>
              <a:buNone/>
            </a:pPr>
            <a:r>
              <a:rPr lang="cs-CZ" b="1" dirty="0"/>
              <a:t>Pravidla volby závazných indikátorů a jejich sledování:</a:t>
            </a:r>
          </a:p>
          <a:p>
            <a:pPr algn="just">
              <a:buFont typeface="Wingdings" panose="05000000000000000000" pitchFamily="2" charset="2"/>
              <a:buChar char="Ø"/>
            </a:pPr>
            <a:r>
              <a:rPr lang="cs-CZ" dirty="0"/>
              <a:t>žadatel volí pouze ty indikátory z výzvy, které jsou </a:t>
            </a:r>
            <a:r>
              <a:rPr lang="cs-CZ" b="1" dirty="0"/>
              <a:t>relevantní</a:t>
            </a:r>
            <a:r>
              <a:rPr lang="cs-CZ" dirty="0"/>
              <a:t> pro jeho projekt </a:t>
            </a:r>
          </a:p>
          <a:p>
            <a:pPr algn="just">
              <a:buFont typeface="Wingdings" panose="05000000000000000000" pitchFamily="2" charset="2"/>
              <a:buChar char="Ø"/>
            </a:pPr>
            <a:endParaRPr lang="cs-CZ" sz="1000" dirty="0"/>
          </a:p>
          <a:p>
            <a:pPr algn="just">
              <a:buFont typeface="Wingdings" panose="05000000000000000000" pitchFamily="2" charset="2"/>
              <a:buChar char="Ø"/>
            </a:pPr>
            <a:r>
              <a:rPr lang="cs-CZ" dirty="0"/>
              <a:t>ve zprávách o realizaci projektu se uvádějí kumulativně</a:t>
            </a:r>
            <a:br>
              <a:rPr lang="cs-CZ" dirty="0"/>
            </a:br>
            <a:r>
              <a:rPr lang="cs-CZ" dirty="0"/>
              <a:t>za období od počátku projektu do konce příslušného monitorovacího období </a:t>
            </a:r>
          </a:p>
          <a:p>
            <a:pPr algn="just">
              <a:buFont typeface="Wingdings" panose="05000000000000000000" pitchFamily="2" charset="2"/>
              <a:buChar char="Ø"/>
            </a:pPr>
            <a:endParaRPr lang="cs-CZ" sz="1000" dirty="0"/>
          </a:p>
          <a:p>
            <a:pPr algn="just">
              <a:buFont typeface="Wingdings" panose="05000000000000000000" pitchFamily="2" charset="2"/>
              <a:buChar char="Ø"/>
            </a:pPr>
            <a:r>
              <a:rPr lang="cs-CZ" dirty="0"/>
              <a:t>je nutné sledovat také hodnoty pro indikátory o účastnících, které konkretizují podpořené osoby z řady hledisek a další indikátory uvedené ve výzvě (kap. 5.2)</a:t>
            </a:r>
            <a:endParaRPr lang="cs-CZ" dirty="0">
              <a:solidFill>
                <a:srgbClr val="FF0000"/>
              </a:solidFill>
            </a:endParaRPr>
          </a:p>
        </p:txBody>
      </p:sp>
      <p:sp>
        <p:nvSpPr>
          <p:cNvPr id="8" name="Zástupný symbol pro číslo snímku 7"/>
          <p:cNvSpPr>
            <a:spLocks noGrp="1"/>
          </p:cNvSpPr>
          <p:nvPr>
            <p:ph type="sldNum" sz="quarter" idx="12"/>
          </p:nvPr>
        </p:nvSpPr>
        <p:spPr>
          <a:xfrm>
            <a:off x="6876256" y="6381328"/>
            <a:ext cx="2133600" cy="365125"/>
          </a:xfrm>
        </p:spPr>
        <p:txBody>
          <a:bodyPr/>
          <a:lstStyle/>
          <a:p>
            <a:fld id="{937F1097-7812-42B7-B597-D0D668573878}" type="slidenum">
              <a:rPr lang="cs-CZ" smtClean="0"/>
              <a:pPr/>
              <a:t>18</a:t>
            </a:fld>
            <a:endParaRPr lang="cs-CZ" dirty="0"/>
          </a:p>
        </p:txBody>
      </p:sp>
    </p:spTree>
    <p:extLst>
      <p:ext uri="{BB962C8B-B14F-4D97-AF65-F5344CB8AC3E}">
        <p14:creationId xmlns:p14="http://schemas.microsoft.com/office/powerpoint/2010/main" val="11348457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anner"/>
          <p:cNvPicPr>
            <a:picLocks noChangeAspect="1" noChangeArrowheads="1"/>
          </p:cNvPicPr>
          <p:nvPr/>
        </p:nvPicPr>
        <p:blipFill>
          <a:blip r:embed="rId2" cstate="print"/>
          <a:srcRect/>
          <a:stretch>
            <a:fillRect/>
          </a:stretch>
        </p:blipFill>
        <p:spPr bwMode="auto">
          <a:xfrm>
            <a:off x="395536" y="332656"/>
            <a:ext cx="7978526" cy="360040"/>
          </a:xfrm>
          <a:prstGeom prst="rect">
            <a:avLst/>
          </a:prstGeom>
          <a:noFill/>
          <a:ln w="9525">
            <a:noFill/>
            <a:miter lim="800000"/>
            <a:headEnd/>
            <a:tailEnd/>
          </a:ln>
        </p:spPr>
      </p:pic>
      <p:pic>
        <p:nvPicPr>
          <p:cNvPr id="1027" name="Picture 3" descr="logo-malé"/>
          <p:cNvPicPr>
            <a:picLocks noChangeAspect="1" noChangeArrowheads="1"/>
          </p:cNvPicPr>
          <p:nvPr/>
        </p:nvPicPr>
        <p:blipFill>
          <a:blip r:embed="rId3" cstate="print"/>
          <a:srcRect/>
          <a:stretch>
            <a:fillRect/>
          </a:stretch>
        </p:blipFill>
        <p:spPr bwMode="auto">
          <a:xfrm>
            <a:off x="6876256" y="0"/>
            <a:ext cx="1987777" cy="1196752"/>
          </a:xfrm>
          <a:prstGeom prst="rect">
            <a:avLst/>
          </a:prstGeom>
          <a:noFill/>
          <a:ln w="9525">
            <a:noFill/>
            <a:miter lim="800000"/>
            <a:headEnd/>
            <a:tailEnd/>
          </a:ln>
        </p:spPr>
      </p:pic>
      <p:sp>
        <p:nvSpPr>
          <p:cNvPr id="6" name="Nadpis 5"/>
          <p:cNvSpPr>
            <a:spLocks noGrp="1"/>
          </p:cNvSpPr>
          <p:nvPr>
            <p:ph type="title"/>
          </p:nvPr>
        </p:nvSpPr>
        <p:spPr>
          <a:xfrm>
            <a:off x="323528" y="836712"/>
            <a:ext cx="8229600" cy="792087"/>
          </a:xfrm>
        </p:spPr>
        <p:txBody>
          <a:bodyPr>
            <a:noAutofit/>
          </a:bodyPr>
          <a:lstStyle/>
          <a:p>
            <a:pPr algn="l"/>
            <a:r>
              <a:rPr lang="cs-CZ" sz="3200" b="1" dirty="0">
                <a:solidFill>
                  <a:srgbClr val="008000"/>
                </a:solidFill>
              </a:rPr>
              <a:t>Indikátory</a:t>
            </a:r>
            <a:endParaRPr lang="cs-CZ" sz="3200" dirty="0">
              <a:solidFill>
                <a:srgbClr val="008000"/>
              </a:solidFill>
            </a:endParaRPr>
          </a:p>
        </p:txBody>
      </p:sp>
      <p:sp>
        <p:nvSpPr>
          <p:cNvPr id="7" name="Podnadpis 6"/>
          <p:cNvSpPr>
            <a:spLocks noGrp="1"/>
          </p:cNvSpPr>
          <p:nvPr>
            <p:ph idx="1"/>
          </p:nvPr>
        </p:nvSpPr>
        <p:spPr>
          <a:xfrm>
            <a:off x="467544" y="1529408"/>
            <a:ext cx="8208912" cy="5067945"/>
          </a:xfrm>
        </p:spPr>
        <p:txBody>
          <a:bodyPr>
            <a:normAutofit/>
          </a:bodyPr>
          <a:lstStyle/>
          <a:p>
            <a:pPr marL="0" indent="0">
              <a:buNone/>
            </a:pPr>
            <a:r>
              <a:rPr lang="cs-CZ" sz="2400" b="1" dirty="0"/>
              <a:t>Povinnosti související s indikátory: </a:t>
            </a:r>
          </a:p>
          <a:p>
            <a:pPr marL="0" indent="0">
              <a:buNone/>
            </a:pPr>
            <a:endParaRPr lang="cs-CZ" sz="2400" b="1" dirty="0"/>
          </a:p>
          <a:p>
            <a:pPr>
              <a:spcAft>
                <a:spcPts val="600"/>
              </a:spcAft>
              <a:buFont typeface="Wingdings" panose="05000000000000000000" pitchFamily="2" charset="2"/>
              <a:buChar char="Ø"/>
            </a:pPr>
            <a:r>
              <a:rPr lang="cs-CZ" sz="2400" dirty="0"/>
              <a:t>povinnost stanovit v žádosti </a:t>
            </a:r>
            <a:r>
              <a:rPr lang="cs-CZ" sz="2400" b="1" dirty="0"/>
              <a:t>cílové hodnoty indikátorů, včetně popisu způsobu stanovení této hodnoty</a:t>
            </a:r>
          </a:p>
          <a:p>
            <a:pPr>
              <a:spcAft>
                <a:spcPts val="600"/>
              </a:spcAft>
              <a:buFont typeface="Wingdings" panose="05000000000000000000" pitchFamily="2" charset="2"/>
              <a:buChar char="Ø"/>
            </a:pPr>
            <a:r>
              <a:rPr lang="cs-CZ" sz="2400" dirty="0"/>
              <a:t>nastavení je závazné, úprava – </a:t>
            </a:r>
            <a:r>
              <a:rPr lang="cs-CZ" sz="2400" b="1" dirty="0"/>
              <a:t>podstatnou změnou, p</a:t>
            </a:r>
            <a:r>
              <a:rPr lang="cs-CZ" sz="2400" dirty="0"/>
              <a:t>ři nesplnění – </a:t>
            </a:r>
            <a:r>
              <a:rPr lang="cs-CZ" sz="2400" b="1" dirty="0"/>
              <a:t>sankce </a:t>
            </a:r>
            <a:r>
              <a:rPr lang="cs-CZ" sz="2400" dirty="0"/>
              <a:t>(Obecná pravidla, kap.18)</a:t>
            </a:r>
          </a:p>
          <a:p>
            <a:pPr>
              <a:spcAft>
                <a:spcPts val="600"/>
              </a:spcAft>
              <a:buFont typeface="Wingdings" panose="05000000000000000000" pitchFamily="2" charset="2"/>
              <a:buChar char="Ø"/>
            </a:pPr>
            <a:r>
              <a:rPr lang="cs-CZ" sz="2400" dirty="0"/>
              <a:t>průběžné sledování jejich naplnění ve zprávách o realizaci projektu</a:t>
            </a:r>
          </a:p>
          <a:p>
            <a:pPr>
              <a:spcAft>
                <a:spcPts val="600"/>
              </a:spcAft>
              <a:buFont typeface="Wingdings" panose="05000000000000000000" pitchFamily="2" charset="2"/>
              <a:buChar char="Ø"/>
            </a:pPr>
            <a:r>
              <a:rPr lang="cs-CZ" sz="2400" b="1" dirty="0"/>
              <a:t>prokazatelnost vykazovaných hodnot </a:t>
            </a:r>
            <a:r>
              <a:rPr lang="cs-CZ" sz="2400" dirty="0"/>
              <a:t>- záznamy o každém klientovi, prezenční listiny atd. ověřitelné případnou kontrolou, </a:t>
            </a:r>
            <a:r>
              <a:rPr lang="cs-CZ" sz="2400" b="1" dirty="0"/>
              <a:t>monitorovací listy</a:t>
            </a:r>
          </a:p>
        </p:txBody>
      </p:sp>
      <p:sp>
        <p:nvSpPr>
          <p:cNvPr id="8" name="Zástupný symbol pro číslo snímku 7"/>
          <p:cNvSpPr>
            <a:spLocks noGrp="1"/>
          </p:cNvSpPr>
          <p:nvPr>
            <p:ph type="sldNum" sz="quarter" idx="12"/>
          </p:nvPr>
        </p:nvSpPr>
        <p:spPr>
          <a:xfrm>
            <a:off x="6876256" y="6381328"/>
            <a:ext cx="2133600" cy="365125"/>
          </a:xfrm>
        </p:spPr>
        <p:txBody>
          <a:bodyPr/>
          <a:lstStyle/>
          <a:p>
            <a:fld id="{937F1097-7812-42B7-B597-D0D668573878}" type="slidenum">
              <a:rPr lang="cs-CZ" smtClean="0"/>
              <a:pPr/>
              <a:t>19</a:t>
            </a:fld>
            <a:endParaRPr lang="cs-CZ" dirty="0"/>
          </a:p>
        </p:txBody>
      </p:sp>
    </p:spTree>
    <p:extLst>
      <p:ext uri="{BB962C8B-B14F-4D97-AF65-F5344CB8AC3E}">
        <p14:creationId xmlns:p14="http://schemas.microsoft.com/office/powerpoint/2010/main" val="1923045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anner"/>
          <p:cNvPicPr>
            <a:picLocks noChangeAspect="1" noChangeArrowheads="1"/>
          </p:cNvPicPr>
          <p:nvPr/>
        </p:nvPicPr>
        <p:blipFill>
          <a:blip r:embed="rId2" cstate="print"/>
          <a:srcRect/>
          <a:stretch>
            <a:fillRect/>
          </a:stretch>
        </p:blipFill>
        <p:spPr bwMode="auto">
          <a:xfrm>
            <a:off x="395536" y="332656"/>
            <a:ext cx="7978526" cy="360040"/>
          </a:xfrm>
          <a:prstGeom prst="rect">
            <a:avLst/>
          </a:prstGeom>
          <a:noFill/>
          <a:ln w="9525">
            <a:noFill/>
            <a:miter lim="800000"/>
            <a:headEnd/>
            <a:tailEnd/>
          </a:ln>
        </p:spPr>
      </p:pic>
      <p:pic>
        <p:nvPicPr>
          <p:cNvPr id="1027" name="Picture 3" descr="logo-malé"/>
          <p:cNvPicPr>
            <a:picLocks noChangeAspect="1" noChangeArrowheads="1"/>
          </p:cNvPicPr>
          <p:nvPr/>
        </p:nvPicPr>
        <p:blipFill>
          <a:blip r:embed="rId3" cstate="print"/>
          <a:srcRect/>
          <a:stretch>
            <a:fillRect/>
          </a:stretch>
        </p:blipFill>
        <p:spPr bwMode="auto">
          <a:xfrm>
            <a:off x="6876256" y="0"/>
            <a:ext cx="1987777" cy="1196752"/>
          </a:xfrm>
          <a:prstGeom prst="rect">
            <a:avLst/>
          </a:prstGeom>
          <a:noFill/>
          <a:ln w="9525">
            <a:noFill/>
            <a:miter lim="800000"/>
            <a:headEnd/>
            <a:tailEnd/>
          </a:ln>
        </p:spPr>
      </p:pic>
      <p:sp>
        <p:nvSpPr>
          <p:cNvPr id="6" name="Nadpis 5"/>
          <p:cNvSpPr>
            <a:spLocks noGrp="1"/>
          </p:cNvSpPr>
          <p:nvPr>
            <p:ph type="title"/>
          </p:nvPr>
        </p:nvSpPr>
        <p:spPr>
          <a:xfrm>
            <a:off x="634433" y="792088"/>
            <a:ext cx="8229600" cy="692696"/>
          </a:xfrm>
        </p:spPr>
        <p:txBody>
          <a:bodyPr>
            <a:normAutofit/>
          </a:bodyPr>
          <a:lstStyle/>
          <a:p>
            <a:pPr algn="l"/>
            <a:r>
              <a:rPr lang="cs-CZ" sz="3200" b="1" dirty="0">
                <a:solidFill>
                  <a:srgbClr val="008000"/>
                </a:solidFill>
              </a:rPr>
              <a:t>Program semináře</a:t>
            </a:r>
          </a:p>
        </p:txBody>
      </p:sp>
      <p:sp>
        <p:nvSpPr>
          <p:cNvPr id="7" name="Podnadpis 6"/>
          <p:cNvSpPr>
            <a:spLocks noGrp="1"/>
          </p:cNvSpPr>
          <p:nvPr>
            <p:ph idx="1"/>
          </p:nvPr>
        </p:nvSpPr>
        <p:spPr>
          <a:xfrm>
            <a:off x="467544" y="1529408"/>
            <a:ext cx="8085584" cy="4563888"/>
          </a:xfrm>
        </p:spPr>
        <p:txBody>
          <a:bodyPr>
            <a:normAutofit fontScale="92500" lnSpcReduction="10000"/>
          </a:bodyPr>
          <a:lstStyle/>
          <a:p>
            <a:pPr marL="457200" indent="-457200">
              <a:lnSpc>
                <a:spcPct val="110000"/>
              </a:lnSpc>
              <a:spcAft>
                <a:spcPts val="600"/>
              </a:spcAft>
              <a:buFont typeface="+mj-lt"/>
              <a:buAutoNum type="arabicPeriod"/>
            </a:pPr>
            <a:r>
              <a:rPr lang="cs-CZ" sz="2400" b="1" dirty="0"/>
              <a:t>Základní specifikace výzvy</a:t>
            </a:r>
          </a:p>
          <a:p>
            <a:pPr marL="457200" indent="-457200">
              <a:lnSpc>
                <a:spcPct val="110000"/>
              </a:lnSpc>
              <a:spcAft>
                <a:spcPts val="600"/>
              </a:spcAft>
              <a:buFont typeface="+mj-lt"/>
              <a:buAutoNum type="arabicPeriod"/>
            </a:pPr>
            <a:r>
              <a:rPr lang="cs-CZ" sz="2400" b="1" dirty="0"/>
              <a:t>Oprávnění žadatelé</a:t>
            </a:r>
          </a:p>
          <a:p>
            <a:pPr marL="457200" indent="-457200">
              <a:lnSpc>
                <a:spcPct val="110000"/>
              </a:lnSpc>
              <a:spcAft>
                <a:spcPts val="600"/>
              </a:spcAft>
              <a:buFont typeface="+mj-lt"/>
              <a:buAutoNum type="arabicPeriod"/>
            </a:pPr>
            <a:r>
              <a:rPr lang="cs-CZ" sz="2400" b="1" dirty="0"/>
              <a:t>Cílové skupiny (vč. analýzy CS)</a:t>
            </a:r>
          </a:p>
          <a:p>
            <a:pPr marL="457200" indent="-457200">
              <a:lnSpc>
                <a:spcPct val="110000"/>
              </a:lnSpc>
              <a:spcAft>
                <a:spcPts val="600"/>
              </a:spcAft>
              <a:buFont typeface="+mj-lt"/>
              <a:buAutoNum type="arabicPeriod"/>
            </a:pPr>
            <a:r>
              <a:rPr lang="cs-CZ" sz="2400" b="1" dirty="0"/>
              <a:t>Zaměření výzvy – podporované aktivity</a:t>
            </a:r>
          </a:p>
          <a:p>
            <a:pPr marL="457200" indent="-457200">
              <a:lnSpc>
                <a:spcPct val="110000"/>
              </a:lnSpc>
              <a:spcAft>
                <a:spcPts val="600"/>
              </a:spcAft>
              <a:buFont typeface="+mj-lt"/>
              <a:buAutoNum type="arabicPeriod"/>
            </a:pPr>
            <a:r>
              <a:rPr lang="cs-CZ" sz="2400" b="1" dirty="0"/>
              <a:t>Indikátory</a:t>
            </a:r>
          </a:p>
          <a:p>
            <a:pPr marL="457200" indent="-457200">
              <a:lnSpc>
                <a:spcPct val="110000"/>
              </a:lnSpc>
              <a:spcAft>
                <a:spcPts val="600"/>
              </a:spcAft>
              <a:buFont typeface="+mj-lt"/>
              <a:buAutoNum type="arabicPeriod"/>
            </a:pPr>
            <a:r>
              <a:rPr lang="cs-CZ" sz="2400" b="1" dirty="0"/>
              <a:t>Podání žádosti – IS KP14+</a:t>
            </a:r>
          </a:p>
          <a:p>
            <a:pPr marL="457200" indent="-457200">
              <a:lnSpc>
                <a:spcPct val="110000"/>
              </a:lnSpc>
              <a:spcAft>
                <a:spcPts val="600"/>
              </a:spcAft>
              <a:buFont typeface="+mj-lt"/>
              <a:buAutoNum type="arabicPeriod"/>
            </a:pPr>
            <a:r>
              <a:rPr lang="cs-CZ" sz="2400" b="1" dirty="0"/>
              <a:t>Způsob hodnocení a výběr projektů</a:t>
            </a:r>
          </a:p>
          <a:p>
            <a:pPr marL="457200" indent="-457200">
              <a:lnSpc>
                <a:spcPct val="110000"/>
              </a:lnSpc>
              <a:spcAft>
                <a:spcPts val="600"/>
              </a:spcAft>
              <a:buFont typeface="+mj-lt"/>
              <a:buAutoNum type="arabicPeriod"/>
            </a:pPr>
            <a:r>
              <a:rPr lang="cs-CZ" sz="2400" b="1" dirty="0"/>
              <a:t>Informační zdroje</a:t>
            </a:r>
          </a:p>
          <a:p>
            <a:pPr marL="457200" indent="-457200">
              <a:lnSpc>
                <a:spcPct val="110000"/>
              </a:lnSpc>
              <a:spcAft>
                <a:spcPts val="600"/>
              </a:spcAft>
              <a:buFont typeface="+mj-lt"/>
              <a:buAutoNum type="arabicPeriod"/>
            </a:pPr>
            <a:r>
              <a:rPr lang="cs-CZ" sz="2400" b="1" dirty="0"/>
              <a:t>Dotazy, diskuze</a:t>
            </a:r>
          </a:p>
          <a:p>
            <a:pPr marL="457200" indent="-457200" algn="just">
              <a:spcAft>
                <a:spcPts val="600"/>
              </a:spcAft>
              <a:buFont typeface="+mj-lt"/>
              <a:buAutoNum type="arabicPeriod"/>
            </a:pPr>
            <a:endParaRPr lang="cs-CZ" sz="2400" dirty="0"/>
          </a:p>
          <a:p>
            <a:pPr marL="0" indent="0" algn="just">
              <a:spcAft>
                <a:spcPts val="600"/>
              </a:spcAft>
              <a:buNone/>
            </a:pPr>
            <a:endParaRPr lang="cs-CZ" dirty="0"/>
          </a:p>
          <a:p>
            <a:pPr marL="0" lvl="0" indent="0" algn="just">
              <a:spcAft>
                <a:spcPts val="600"/>
              </a:spcAft>
              <a:buNone/>
            </a:pPr>
            <a:endParaRPr lang="cs-CZ" dirty="0"/>
          </a:p>
        </p:txBody>
      </p:sp>
      <p:sp>
        <p:nvSpPr>
          <p:cNvPr id="8" name="Zástupný symbol pro číslo snímku 7"/>
          <p:cNvSpPr>
            <a:spLocks noGrp="1"/>
          </p:cNvSpPr>
          <p:nvPr>
            <p:ph type="sldNum" sz="quarter" idx="12"/>
          </p:nvPr>
        </p:nvSpPr>
        <p:spPr>
          <a:xfrm>
            <a:off x="6876256" y="6381328"/>
            <a:ext cx="2133600" cy="365125"/>
          </a:xfrm>
        </p:spPr>
        <p:txBody>
          <a:bodyPr/>
          <a:lstStyle/>
          <a:p>
            <a:fld id="{937F1097-7812-42B7-B597-D0D668573878}" type="slidenum">
              <a:rPr lang="cs-CZ" smtClean="0"/>
              <a:pPr/>
              <a:t>2</a:t>
            </a:fld>
            <a:endParaRPr lang="cs-CZ"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323528" y="1412776"/>
            <a:ext cx="8568952" cy="4594515"/>
          </a:xfrm>
        </p:spPr>
        <p:txBody>
          <a:bodyPr>
            <a:normAutofit lnSpcReduction="10000"/>
          </a:bodyPr>
          <a:lstStyle/>
          <a:p>
            <a:pPr marL="0" indent="0">
              <a:buNone/>
            </a:pPr>
            <a:r>
              <a:rPr lang="cs-CZ" sz="2400" b="1" dirty="0"/>
              <a:t>Indikátory se závazkem:</a:t>
            </a:r>
          </a:p>
          <a:p>
            <a:pPr marL="0" indent="0"/>
            <a:r>
              <a:rPr lang="cs-CZ" sz="2200" dirty="0"/>
              <a:t>    závazek žadatele, kterého má dosáhnout díky realizaci projektu</a:t>
            </a:r>
          </a:p>
          <a:p>
            <a:pPr marL="0" indent="0">
              <a:buNone/>
            </a:pPr>
            <a:endParaRPr lang="cs-CZ" sz="2200" dirty="0"/>
          </a:p>
          <a:p>
            <a:pPr marL="0" indent="0">
              <a:buNone/>
            </a:pPr>
            <a:endParaRPr lang="cs-CZ" sz="2200" dirty="0"/>
          </a:p>
          <a:p>
            <a:pPr marL="0" indent="0"/>
            <a:endParaRPr lang="cs-CZ" sz="2200" dirty="0"/>
          </a:p>
          <a:p>
            <a:pPr marL="0" indent="0"/>
            <a:endParaRPr lang="cs-CZ" sz="2200" dirty="0"/>
          </a:p>
          <a:p>
            <a:pPr marL="0" indent="0"/>
            <a:endParaRPr lang="cs-CZ" sz="2200" dirty="0"/>
          </a:p>
          <a:p>
            <a:pPr marL="0" indent="0"/>
            <a:endParaRPr lang="cs-CZ" sz="2200" dirty="0"/>
          </a:p>
          <a:p>
            <a:pPr marL="0" indent="0"/>
            <a:endParaRPr lang="cs-CZ" sz="2200" dirty="0"/>
          </a:p>
          <a:p>
            <a:pPr marL="0" indent="0"/>
            <a:r>
              <a:rPr lang="cs-CZ" sz="2200" dirty="0"/>
              <a:t> 6 00 00 – osoby podpořené nad bagatelní podporu (min. 40 hodin), vyplňují se monitorovací listy (</a:t>
            </a:r>
            <a:r>
              <a:rPr lang="cs-CZ" sz="2200" dirty="0">
                <a:hlinkClick r:id="rId3"/>
              </a:rPr>
              <a:t>https://www.esfcr.cz/</a:t>
            </a:r>
            <a:r>
              <a:rPr lang="cs-CZ" sz="2200" dirty="0" err="1">
                <a:hlinkClick r:id="rId3"/>
              </a:rPr>
              <a:t>monitorovani</a:t>
            </a:r>
            <a:r>
              <a:rPr lang="cs-CZ" sz="2200" dirty="0">
                <a:hlinkClick r:id="rId3"/>
              </a:rPr>
              <a:t>-</a:t>
            </a:r>
            <a:r>
              <a:rPr lang="cs-CZ" sz="2200" dirty="0" err="1">
                <a:hlinkClick r:id="rId3"/>
              </a:rPr>
              <a:t>podporenych</a:t>
            </a:r>
            <a:r>
              <a:rPr lang="cs-CZ" sz="2200" dirty="0">
                <a:hlinkClick r:id="rId3"/>
              </a:rPr>
              <a:t>-osob-</a:t>
            </a:r>
            <a:r>
              <a:rPr lang="cs-CZ" sz="2200" dirty="0" err="1">
                <a:hlinkClick r:id="rId3"/>
              </a:rPr>
              <a:t>opz</a:t>
            </a:r>
            <a:r>
              <a:rPr lang="cs-CZ" sz="2200" dirty="0">
                <a:hlinkClick r:id="rId3"/>
              </a:rPr>
              <a:t>/-/dokument/798878</a:t>
            </a:r>
            <a:r>
              <a:rPr lang="cs-CZ" sz="2200" dirty="0"/>
              <a:t>)</a:t>
            </a:r>
          </a:p>
          <a:p>
            <a:pPr marL="0" indent="0">
              <a:buNone/>
            </a:pPr>
            <a:endParaRPr lang="cs-CZ" sz="800" b="1" dirty="0"/>
          </a:p>
          <a:p>
            <a:pPr marL="0" indent="0"/>
            <a:endParaRPr lang="cs-CZ" sz="2200" dirty="0"/>
          </a:p>
          <a:p>
            <a:pPr marL="109728" indent="0">
              <a:buNone/>
            </a:pPr>
            <a:endParaRPr lang="cs-CZ" dirty="0"/>
          </a:p>
        </p:txBody>
      </p:sp>
      <p:sp>
        <p:nvSpPr>
          <p:cNvPr id="3" name="Zástupný symbol pro číslo snímku 2"/>
          <p:cNvSpPr>
            <a:spLocks noGrp="1"/>
          </p:cNvSpPr>
          <p:nvPr>
            <p:ph type="sldNum" sz="quarter" idx="12"/>
          </p:nvPr>
        </p:nvSpPr>
        <p:spPr/>
        <p:txBody>
          <a:bodyPr/>
          <a:lstStyle/>
          <a:p>
            <a:fld id="{479BF083-4774-43B1-9AB0-5CC1AC5DD8EE}" type="slidenum">
              <a:rPr lang="cs-CZ" smtClean="0"/>
              <a:pPr/>
              <a:t>20</a:t>
            </a:fld>
            <a:endParaRPr lang="cs-CZ" dirty="0"/>
          </a:p>
        </p:txBody>
      </p:sp>
      <p:sp>
        <p:nvSpPr>
          <p:cNvPr id="4" name="Nadpis 3"/>
          <p:cNvSpPr>
            <a:spLocks noGrp="1"/>
          </p:cNvSpPr>
          <p:nvPr>
            <p:ph type="title"/>
          </p:nvPr>
        </p:nvSpPr>
        <p:spPr>
          <a:xfrm>
            <a:off x="493204" y="375871"/>
            <a:ext cx="8229600" cy="532849"/>
          </a:xfrm>
        </p:spPr>
        <p:txBody>
          <a:bodyPr>
            <a:normAutofit fontScale="90000"/>
          </a:bodyPr>
          <a:lstStyle/>
          <a:p>
            <a:pPr algn="ctr"/>
            <a:br>
              <a:rPr lang="cs-CZ" dirty="0">
                <a:solidFill>
                  <a:schemeClr val="tx1"/>
                </a:solidFill>
                <a:effectLst/>
              </a:rPr>
            </a:br>
            <a:br>
              <a:rPr lang="cs-CZ" dirty="0">
                <a:solidFill>
                  <a:schemeClr val="tx1"/>
                </a:solidFill>
                <a:effectLst/>
              </a:rPr>
            </a:br>
            <a:endParaRPr lang="cs-CZ" dirty="0"/>
          </a:p>
        </p:txBody>
      </p:sp>
      <p:graphicFrame>
        <p:nvGraphicFramePr>
          <p:cNvPr id="5" name="Tabulka 4"/>
          <p:cNvGraphicFramePr>
            <a:graphicFrameLocks noGrp="1"/>
          </p:cNvGraphicFramePr>
          <p:nvPr>
            <p:extLst>
              <p:ext uri="{D42A27DB-BD31-4B8C-83A1-F6EECF244321}">
                <p14:modId xmlns:p14="http://schemas.microsoft.com/office/powerpoint/2010/main" val="3386411059"/>
              </p:ext>
            </p:extLst>
          </p:nvPr>
        </p:nvGraphicFramePr>
        <p:xfrm>
          <a:off x="788276" y="2259725"/>
          <a:ext cx="7816171" cy="2087341"/>
        </p:xfrm>
        <a:graphic>
          <a:graphicData uri="http://schemas.openxmlformats.org/drawingml/2006/table">
            <a:tbl>
              <a:tblPr firstRow="1" bandRow="1">
                <a:tableStyleId>{5C22544A-7EE6-4342-B048-85BDC9FD1C3A}</a:tableStyleId>
              </a:tblPr>
              <a:tblGrid>
                <a:gridCol w="1219035">
                  <a:extLst>
                    <a:ext uri="{9D8B030D-6E8A-4147-A177-3AD203B41FA5}">
                      <a16:colId xmlns:a16="http://schemas.microsoft.com/office/drawing/2014/main" val="20000"/>
                    </a:ext>
                  </a:extLst>
                </a:gridCol>
                <a:gridCol w="4015648">
                  <a:extLst>
                    <a:ext uri="{9D8B030D-6E8A-4147-A177-3AD203B41FA5}">
                      <a16:colId xmlns:a16="http://schemas.microsoft.com/office/drawing/2014/main" val="20001"/>
                    </a:ext>
                  </a:extLst>
                </a:gridCol>
                <a:gridCol w="1434160">
                  <a:extLst>
                    <a:ext uri="{9D8B030D-6E8A-4147-A177-3AD203B41FA5}">
                      <a16:colId xmlns:a16="http://schemas.microsoft.com/office/drawing/2014/main" val="20002"/>
                    </a:ext>
                  </a:extLst>
                </a:gridCol>
                <a:gridCol w="1147328">
                  <a:extLst>
                    <a:ext uri="{9D8B030D-6E8A-4147-A177-3AD203B41FA5}">
                      <a16:colId xmlns:a16="http://schemas.microsoft.com/office/drawing/2014/main" val="20003"/>
                    </a:ext>
                  </a:extLst>
                </a:gridCol>
              </a:tblGrid>
              <a:tr h="5327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600" dirty="0">
                          <a:solidFill>
                            <a:schemeClr val="tx1"/>
                          </a:solidFill>
                        </a:rPr>
                        <a:t>Kód indikátoru</a:t>
                      </a:r>
                      <a:endParaRPr lang="cs-CZ" sz="800" dirty="0"/>
                    </a:p>
                  </a:txBody>
                  <a:tcPr>
                    <a:solidFill>
                      <a:schemeClr val="accent3"/>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600" dirty="0">
                          <a:solidFill>
                            <a:schemeClr val="tx1"/>
                          </a:solidFill>
                        </a:rPr>
                        <a:t>Název </a:t>
                      </a:r>
                    </a:p>
                    <a:p>
                      <a:endParaRPr lang="cs-CZ" sz="1600" dirty="0"/>
                    </a:p>
                  </a:txBody>
                  <a:tcPr>
                    <a:solidFill>
                      <a:schemeClr val="accent3"/>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600" dirty="0">
                          <a:solidFill>
                            <a:schemeClr val="tx1"/>
                          </a:solidFill>
                        </a:rPr>
                        <a:t>Měrná jednotka</a:t>
                      </a:r>
                      <a:endParaRPr lang="cs-CZ" sz="1600" dirty="0"/>
                    </a:p>
                  </a:txBody>
                  <a:tcPr>
                    <a:solidFill>
                      <a:schemeClr val="accent3"/>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600" dirty="0">
                          <a:solidFill>
                            <a:schemeClr val="tx1"/>
                          </a:solidFill>
                        </a:rPr>
                        <a:t>Typ</a:t>
                      </a:r>
                    </a:p>
                    <a:p>
                      <a:endParaRPr lang="cs-CZ" sz="1600" dirty="0"/>
                    </a:p>
                  </a:txBody>
                  <a:tcPr>
                    <a:solidFill>
                      <a:schemeClr val="accent3"/>
                    </a:solidFill>
                  </a:tcPr>
                </a:tc>
                <a:extLst>
                  <a:ext uri="{0D108BD9-81ED-4DB2-BD59-A6C34878D82A}">
                    <a16:rowId xmlns:a16="http://schemas.microsoft.com/office/drawing/2014/main" val="10000"/>
                  </a:ext>
                </a:extLst>
              </a:tr>
              <a:tr h="3084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600" b="1" dirty="0"/>
                        <a:t>6 00 00</a:t>
                      </a:r>
                    </a:p>
                  </a:txBody>
                  <a:tcPr>
                    <a:solidFill>
                      <a:schemeClr val="accent3">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600" b="1" dirty="0"/>
                        <a:t>Celkový počet účastníků</a:t>
                      </a:r>
                      <a:endParaRPr lang="cs-CZ" sz="800" b="1" dirty="0"/>
                    </a:p>
                  </a:txBody>
                  <a:tcPr>
                    <a:solidFill>
                      <a:schemeClr val="accent3">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600" b="1" dirty="0"/>
                        <a:t>Osoby</a:t>
                      </a:r>
                    </a:p>
                  </a:txBody>
                  <a:tcPr>
                    <a:solidFill>
                      <a:schemeClr val="accent3">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600" b="1" dirty="0"/>
                        <a:t>Výstup</a:t>
                      </a:r>
                    </a:p>
                  </a:txBody>
                  <a:tcPr>
                    <a:solidFill>
                      <a:schemeClr val="accent3">
                        <a:lumMod val="20000"/>
                        <a:lumOff val="80000"/>
                      </a:schemeClr>
                    </a:solidFill>
                  </a:tcPr>
                </a:tc>
                <a:extLst>
                  <a:ext uri="{0D108BD9-81ED-4DB2-BD59-A6C34878D82A}">
                    <a16:rowId xmlns:a16="http://schemas.microsoft.com/office/drawing/2014/main" val="10001"/>
                  </a:ext>
                </a:extLst>
              </a:tr>
              <a:tr h="3620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600" b="1" dirty="0"/>
                        <a:t>6 26 00</a:t>
                      </a:r>
                    </a:p>
                  </a:txBody>
                  <a:tcPr>
                    <a:solidFill>
                      <a:schemeClr val="accent3">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cs-CZ" sz="1600" b="1" kern="1200" dirty="0">
                          <a:solidFill>
                            <a:schemeClr val="dk1"/>
                          </a:solidFill>
                          <a:latin typeface="+mn-lt"/>
                          <a:ea typeface="+mn-ea"/>
                          <a:cs typeface="+mn-cs"/>
                        </a:rPr>
                        <a:t>Účastníci, kteří získali kvalifikaci po ukončení své účasti</a:t>
                      </a:r>
                    </a:p>
                  </a:txBody>
                  <a:tcPr>
                    <a:solidFill>
                      <a:schemeClr val="accent3">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600" b="1" dirty="0"/>
                        <a:t>Osoby </a:t>
                      </a:r>
                    </a:p>
                  </a:txBody>
                  <a:tcPr>
                    <a:solidFill>
                      <a:schemeClr val="accent3">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600" b="1" dirty="0"/>
                        <a:t>Výsledek</a:t>
                      </a:r>
                    </a:p>
                  </a:txBody>
                  <a:tcPr>
                    <a:solidFill>
                      <a:schemeClr val="accent3">
                        <a:lumMod val="40000"/>
                        <a:lumOff val="60000"/>
                      </a:schemeClr>
                    </a:solidFill>
                  </a:tcPr>
                </a:tc>
                <a:extLst>
                  <a:ext uri="{0D108BD9-81ED-4DB2-BD59-A6C34878D82A}">
                    <a16:rowId xmlns:a16="http://schemas.microsoft.com/office/drawing/2014/main" val="10002"/>
                  </a:ext>
                </a:extLst>
              </a:tr>
              <a:tr h="5938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600" b="1" dirty="0"/>
                        <a:t>5 00 01</a:t>
                      </a:r>
                    </a:p>
                  </a:txBody>
                  <a:tcPr>
                    <a:solidFill>
                      <a:schemeClr val="accent3">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cs-CZ" sz="1600" b="1" kern="1200" dirty="0">
                          <a:solidFill>
                            <a:schemeClr val="dk1"/>
                          </a:solidFill>
                          <a:latin typeface="+mn-lt"/>
                          <a:ea typeface="+mn-ea"/>
                          <a:cs typeface="+mn-cs"/>
                        </a:rPr>
                        <a:t>Kapacita podporovaných zařízení péče o děti nebo vzdělávacích zařízení</a:t>
                      </a:r>
                    </a:p>
                  </a:txBody>
                  <a:tcPr>
                    <a:solidFill>
                      <a:schemeClr val="accent3">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600" b="1" dirty="0"/>
                        <a:t>Osoby </a:t>
                      </a:r>
                    </a:p>
                  </a:txBody>
                  <a:tcPr>
                    <a:solidFill>
                      <a:schemeClr val="accent3">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600" b="1" dirty="0"/>
                        <a:t>Výstup</a:t>
                      </a:r>
                    </a:p>
                  </a:txBody>
                  <a:tcPr>
                    <a:solidFill>
                      <a:schemeClr val="accent3">
                        <a:lumMod val="40000"/>
                        <a:lumOff val="60000"/>
                      </a:schemeClr>
                    </a:solidFill>
                  </a:tcPr>
                </a:tc>
                <a:extLst>
                  <a:ext uri="{0D108BD9-81ED-4DB2-BD59-A6C34878D82A}">
                    <a16:rowId xmlns:a16="http://schemas.microsoft.com/office/drawing/2014/main" val="10004"/>
                  </a:ext>
                </a:extLst>
              </a:tr>
            </a:tbl>
          </a:graphicData>
        </a:graphic>
      </p:graphicFrame>
      <p:pic>
        <p:nvPicPr>
          <p:cNvPr id="6" name="Picture 2" descr="banner"/>
          <p:cNvPicPr>
            <a:picLocks noChangeAspect="1" noChangeArrowheads="1"/>
          </p:cNvPicPr>
          <p:nvPr/>
        </p:nvPicPr>
        <p:blipFill>
          <a:blip r:embed="rId4" cstate="print"/>
          <a:srcRect/>
          <a:stretch>
            <a:fillRect/>
          </a:stretch>
        </p:blipFill>
        <p:spPr bwMode="auto">
          <a:xfrm>
            <a:off x="395536" y="332656"/>
            <a:ext cx="7978526" cy="360040"/>
          </a:xfrm>
          <a:prstGeom prst="rect">
            <a:avLst/>
          </a:prstGeom>
          <a:noFill/>
          <a:ln w="9525">
            <a:noFill/>
            <a:miter lim="800000"/>
            <a:headEnd/>
            <a:tailEnd/>
          </a:ln>
        </p:spPr>
      </p:pic>
      <p:pic>
        <p:nvPicPr>
          <p:cNvPr id="7" name="Picture 3" descr="logo-malé"/>
          <p:cNvPicPr>
            <a:picLocks noChangeAspect="1" noChangeArrowheads="1"/>
          </p:cNvPicPr>
          <p:nvPr/>
        </p:nvPicPr>
        <p:blipFill>
          <a:blip r:embed="rId5" cstate="print"/>
          <a:srcRect/>
          <a:stretch>
            <a:fillRect/>
          </a:stretch>
        </p:blipFill>
        <p:spPr bwMode="auto">
          <a:xfrm>
            <a:off x="7308304" y="0"/>
            <a:ext cx="1555729" cy="936635"/>
          </a:xfrm>
          <a:prstGeom prst="rect">
            <a:avLst/>
          </a:prstGeom>
          <a:noFill/>
          <a:ln w="9525">
            <a:noFill/>
            <a:miter lim="800000"/>
            <a:headEnd/>
            <a:tailEnd/>
          </a:ln>
        </p:spPr>
      </p:pic>
    </p:spTree>
    <p:extLst>
      <p:ext uri="{BB962C8B-B14F-4D97-AF65-F5344CB8AC3E}">
        <p14:creationId xmlns:p14="http://schemas.microsoft.com/office/powerpoint/2010/main" val="1672707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323528" y="1412776"/>
            <a:ext cx="8568952" cy="4594515"/>
          </a:xfrm>
        </p:spPr>
        <p:txBody>
          <a:bodyPr>
            <a:normAutofit/>
          </a:bodyPr>
          <a:lstStyle/>
          <a:p>
            <a:pPr>
              <a:spcAft>
                <a:spcPts val="600"/>
              </a:spcAft>
              <a:buNone/>
            </a:pPr>
            <a:r>
              <a:rPr lang="cs-CZ" sz="2200" b="1" dirty="0"/>
              <a:t>Podpořené osoby:</a:t>
            </a:r>
          </a:p>
          <a:p>
            <a:pPr algn="just">
              <a:spcAft>
                <a:spcPts val="600"/>
              </a:spcAft>
            </a:pPr>
            <a:r>
              <a:rPr lang="cs-CZ" sz="2200" dirty="0"/>
              <a:t>do indikátorů je možno započítat vždy jen jednoho z rodičů (resp. osob pečujících o dítě ve společné domácnosti)</a:t>
            </a:r>
          </a:p>
          <a:p>
            <a:pPr algn="just">
              <a:spcAft>
                <a:spcPts val="600"/>
              </a:spcAft>
            </a:pPr>
            <a:r>
              <a:rPr lang="cs-CZ" sz="2200" dirty="0"/>
              <a:t>pokud je v zařízení více sourozenců nebo dítě využívá více služeb, podpořenou osobou započtenou do indikátorů je jen jeden z rodičů</a:t>
            </a:r>
          </a:p>
          <a:p>
            <a:pPr algn="just">
              <a:spcAft>
                <a:spcPts val="600"/>
              </a:spcAft>
            </a:pPr>
            <a:r>
              <a:rPr lang="cs-CZ" sz="2200" dirty="0"/>
              <a:t>v případě, kdy je dítě ve střídavé péči, se do podpořených osob z každé domácnosti započte jen jedna osoba (dítě může navštěvovat dvě různá zařízení) </a:t>
            </a:r>
          </a:p>
          <a:p>
            <a:pPr algn="just">
              <a:spcAft>
                <a:spcPts val="600"/>
              </a:spcAft>
            </a:pPr>
            <a:r>
              <a:rPr lang="cs-CZ" sz="2200" dirty="0"/>
              <a:t>doporučujeme zařadit do indikátorů toho z rodičů, který je</a:t>
            </a:r>
            <a:br>
              <a:rPr lang="cs-CZ" sz="2200" dirty="0"/>
            </a:br>
            <a:r>
              <a:rPr lang="cs-CZ" sz="2200" dirty="0"/>
              <a:t>v nevýhodnější pozici vzhledem k trhu práce</a:t>
            </a:r>
          </a:p>
          <a:p>
            <a:pPr marL="0" indent="0"/>
            <a:endParaRPr lang="cs-CZ" sz="2200" dirty="0"/>
          </a:p>
          <a:p>
            <a:pPr marL="109728" indent="0">
              <a:buNone/>
            </a:pPr>
            <a:endParaRPr lang="cs-CZ" dirty="0"/>
          </a:p>
        </p:txBody>
      </p:sp>
      <p:sp>
        <p:nvSpPr>
          <p:cNvPr id="3" name="Zástupný symbol pro číslo snímku 2"/>
          <p:cNvSpPr>
            <a:spLocks noGrp="1"/>
          </p:cNvSpPr>
          <p:nvPr>
            <p:ph type="sldNum" sz="quarter" idx="12"/>
          </p:nvPr>
        </p:nvSpPr>
        <p:spPr/>
        <p:txBody>
          <a:bodyPr/>
          <a:lstStyle/>
          <a:p>
            <a:fld id="{479BF083-4774-43B1-9AB0-5CC1AC5DD8EE}" type="slidenum">
              <a:rPr lang="cs-CZ" smtClean="0"/>
              <a:pPr/>
              <a:t>21</a:t>
            </a:fld>
            <a:endParaRPr lang="cs-CZ" dirty="0"/>
          </a:p>
        </p:txBody>
      </p:sp>
      <p:sp>
        <p:nvSpPr>
          <p:cNvPr id="4" name="Nadpis 3"/>
          <p:cNvSpPr>
            <a:spLocks noGrp="1"/>
          </p:cNvSpPr>
          <p:nvPr>
            <p:ph type="title"/>
          </p:nvPr>
        </p:nvSpPr>
        <p:spPr>
          <a:xfrm>
            <a:off x="493204" y="375871"/>
            <a:ext cx="8229600" cy="532849"/>
          </a:xfrm>
        </p:spPr>
        <p:txBody>
          <a:bodyPr>
            <a:normAutofit fontScale="90000"/>
          </a:bodyPr>
          <a:lstStyle/>
          <a:p>
            <a:pPr algn="ctr"/>
            <a:br>
              <a:rPr lang="cs-CZ" dirty="0">
                <a:solidFill>
                  <a:schemeClr val="tx1"/>
                </a:solidFill>
                <a:effectLst/>
              </a:rPr>
            </a:br>
            <a:br>
              <a:rPr lang="cs-CZ" dirty="0">
                <a:solidFill>
                  <a:schemeClr val="tx1"/>
                </a:solidFill>
                <a:effectLst/>
              </a:rPr>
            </a:br>
            <a:endParaRPr lang="cs-CZ" dirty="0"/>
          </a:p>
        </p:txBody>
      </p:sp>
      <p:pic>
        <p:nvPicPr>
          <p:cNvPr id="6" name="Picture 2" descr="banner"/>
          <p:cNvPicPr>
            <a:picLocks noChangeAspect="1" noChangeArrowheads="1"/>
          </p:cNvPicPr>
          <p:nvPr/>
        </p:nvPicPr>
        <p:blipFill>
          <a:blip r:embed="rId3" cstate="print"/>
          <a:srcRect/>
          <a:stretch>
            <a:fillRect/>
          </a:stretch>
        </p:blipFill>
        <p:spPr bwMode="auto">
          <a:xfrm>
            <a:off x="395536" y="332656"/>
            <a:ext cx="7978526" cy="360040"/>
          </a:xfrm>
          <a:prstGeom prst="rect">
            <a:avLst/>
          </a:prstGeom>
          <a:noFill/>
          <a:ln w="9525">
            <a:noFill/>
            <a:miter lim="800000"/>
            <a:headEnd/>
            <a:tailEnd/>
          </a:ln>
        </p:spPr>
      </p:pic>
      <p:pic>
        <p:nvPicPr>
          <p:cNvPr id="7" name="Picture 3" descr="logo-malé"/>
          <p:cNvPicPr>
            <a:picLocks noChangeAspect="1" noChangeArrowheads="1"/>
          </p:cNvPicPr>
          <p:nvPr/>
        </p:nvPicPr>
        <p:blipFill>
          <a:blip r:embed="rId4" cstate="print"/>
          <a:srcRect/>
          <a:stretch>
            <a:fillRect/>
          </a:stretch>
        </p:blipFill>
        <p:spPr bwMode="auto">
          <a:xfrm>
            <a:off x="7308304" y="0"/>
            <a:ext cx="1555729" cy="936635"/>
          </a:xfrm>
          <a:prstGeom prst="rect">
            <a:avLst/>
          </a:prstGeom>
          <a:noFill/>
          <a:ln w="9525">
            <a:noFill/>
            <a:miter lim="800000"/>
            <a:headEnd/>
            <a:tailEnd/>
          </a:ln>
        </p:spPr>
      </p:pic>
    </p:spTree>
    <p:extLst>
      <p:ext uri="{BB962C8B-B14F-4D97-AF65-F5344CB8AC3E}">
        <p14:creationId xmlns:p14="http://schemas.microsoft.com/office/powerpoint/2010/main" val="538594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323528" y="1412776"/>
            <a:ext cx="8568952" cy="4594515"/>
          </a:xfrm>
        </p:spPr>
        <p:txBody>
          <a:bodyPr>
            <a:normAutofit/>
          </a:bodyPr>
          <a:lstStyle/>
          <a:p>
            <a:pPr algn="just"/>
            <a:r>
              <a:rPr lang="cs-CZ" sz="2200" dirty="0"/>
              <a:t>pro možnost započtení podpořené osoby do indikátorů, musí poskytnutá </a:t>
            </a:r>
            <a:r>
              <a:rPr lang="cs-CZ" sz="2200" b="1" dirty="0"/>
              <a:t>podpora dosáhnout minimální hranice</a:t>
            </a:r>
            <a:br>
              <a:rPr lang="cs-CZ" sz="2200" b="1" dirty="0"/>
            </a:br>
            <a:r>
              <a:rPr lang="cs-CZ" sz="2200" b="1" dirty="0"/>
              <a:t>40 hodin</a:t>
            </a:r>
          </a:p>
          <a:p>
            <a:pPr algn="just"/>
            <a:endParaRPr lang="cs-CZ" sz="1000" b="1" dirty="0"/>
          </a:p>
          <a:p>
            <a:pPr algn="just"/>
            <a:r>
              <a:rPr lang="cs-CZ" sz="2200" dirty="0"/>
              <a:t>nižší míra poskytnutých služeb je považována za tzv. </a:t>
            </a:r>
            <a:r>
              <a:rPr lang="cs-CZ" sz="2200" b="1" dirty="0"/>
              <a:t>bagatelní podporu</a:t>
            </a:r>
          </a:p>
          <a:p>
            <a:pPr algn="just"/>
            <a:endParaRPr lang="cs-CZ" sz="1000" b="1" dirty="0"/>
          </a:p>
          <a:p>
            <a:pPr algn="just"/>
            <a:r>
              <a:rPr lang="cs-CZ" sz="2200" dirty="0"/>
              <a:t>osoby, u nichž příjemce ví, že jejich zapojení do projektu zůstane v rozsahu bagatelní podpory, nemusí zapisovat</a:t>
            </a:r>
            <a:br>
              <a:rPr lang="cs-CZ" sz="2200" dirty="0"/>
            </a:br>
            <a:r>
              <a:rPr lang="cs-CZ" sz="2200" dirty="0"/>
              <a:t>do IS ESF 2014+, ovšem o jejich zapojení do projektu musí</a:t>
            </a:r>
            <a:br>
              <a:rPr lang="cs-CZ" sz="2200" dirty="0"/>
            </a:br>
            <a:r>
              <a:rPr lang="cs-CZ" sz="2200" dirty="0"/>
              <a:t>i tak mít k dispozici průkazné záznamy</a:t>
            </a:r>
          </a:p>
          <a:p>
            <a:pPr marL="0" indent="0"/>
            <a:endParaRPr lang="cs-CZ" sz="2200" dirty="0"/>
          </a:p>
          <a:p>
            <a:pPr marL="109728" indent="0">
              <a:buNone/>
            </a:pPr>
            <a:endParaRPr lang="cs-CZ" dirty="0"/>
          </a:p>
        </p:txBody>
      </p:sp>
      <p:sp>
        <p:nvSpPr>
          <p:cNvPr id="3" name="Zástupný symbol pro číslo snímku 2"/>
          <p:cNvSpPr>
            <a:spLocks noGrp="1"/>
          </p:cNvSpPr>
          <p:nvPr>
            <p:ph type="sldNum" sz="quarter" idx="12"/>
          </p:nvPr>
        </p:nvSpPr>
        <p:spPr/>
        <p:txBody>
          <a:bodyPr/>
          <a:lstStyle/>
          <a:p>
            <a:fld id="{479BF083-4774-43B1-9AB0-5CC1AC5DD8EE}" type="slidenum">
              <a:rPr lang="cs-CZ" smtClean="0"/>
              <a:pPr/>
              <a:t>22</a:t>
            </a:fld>
            <a:endParaRPr lang="cs-CZ" dirty="0"/>
          </a:p>
        </p:txBody>
      </p:sp>
      <p:sp>
        <p:nvSpPr>
          <p:cNvPr id="4" name="Nadpis 3"/>
          <p:cNvSpPr>
            <a:spLocks noGrp="1"/>
          </p:cNvSpPr>
          <p:nvPr>
            <p:ph type="title"/>
          </p:nvPr>
        </p:nvSpPr>
        <p:spPr>
          <a:xfrm>
            <a:off x="493204" y="375871"/>
            <a:ext cx="8229600" cy="532849"/>
          </a:xfrm>
        </p:spPr>
        <p:txBody>
          <a:bodyPr>
            <a:normAutofit fontScale="90000"/>
          </a:bodyPr>
          <a:lstStyle/>
          <a:p>
            <a:pPr algn="ctr"/>
            <a:br>
              <a:rPr lang="cs-CZ" dirty="0">
                <a:solidFill>
                  <a:schemeClr val="tx1"/>
                </a:solidFill>
                <a:effectLst/>
              </a:rPr>
            </a:br>
            <a:br>
              <a:rPr lang="cs-CZ" dirty="0">
                <a:solidFill>
                  <a:schemeClr val="tx1"/>
                </a:solidFill>
                <a:effectLst/>
              </a:rPr>
            </a:br>
            <a:endParaRPr lang="cs-CZ" dirty="0"/>
          </a:p>
        </p:txBody>
      </p:sp>
      <p:pic>
        <p:nvPicPr>
          <p:cNvPr id="6" name="Picture 2" descr="banner"/>
          <p:cNvPicPr>
            <a:picLocks noChangeAspect="1" noChangeArrowheads="1"/>
          </p:cNvPicPr>
          <p:nvPr/>
        </p:nvPicPr>
        <p:blipFill>
          <a:blip r:embed="rId3" cstate="print"/>
          <a:srcRect/>
          <a:stretch>
            <a:fillRect/>
          </a:stretch>
        </p:blipFill>
        <p:spPr bwMode="auto">
          <a:xfrm>
            <a:off x="395536" y="332656"/>
            <a:ext cx="7978526" cy="360040"/>
          </a:xfrm>
          <a:prstGeom prst="rect">
            <a:avLst/>
          </a:prstGeom>
          <a:noFill/>
          <a:ln w="9525">
            <a:noFill/>
            <a:miter lim="800000"/>
            <a:headEnd/>
            <a:tailEnd/>
          </a:ln>
        </p:spPr>
      </p:pic>
      <p:pic>
        <p:nvPicPr>
          <p:cNvPr id="7" name="Picture 3" descr="logo-malé"/>
          <p:cNvPicPr>
            <a:picLocks noChangeAspect="1" noChangeArrowheads="1"/>
          </p:cNvPicPr>
          <p:nvPr/>
        </p:nvPicPr>
        <p:blipFill>
          <a:blip r:embed="rId4" cstate="print"/>
          <a:srcRect/>
          <a:stretch>
            <a:fillRect/>
          </a:stretch>
        </p:blipFill>
        <p:spPr bwMode="auto">
          <a:xfrm>
            <a:off x="7308304" y="0"/>
            <a:ext cx="1555729" cy="936635"/>
          </a:xfrm>
          <a:prstGeom prst="rect">
            <a:avLst/>
          </a:prstGeom>
          <a:noFill/>
          <a:ln w="9525">
            <a:noFill/>
            <a:miter lim="800000"/>
            <a:headEnd/>
            <a:tailEnd/>
          </a:ln>
        </p:spPr>
      </p:pic>
    </p:spTree>
    <p:extLst>
      <p:ext uri="{BB962C8B-B14F-4D97-AF65-F5344CB8AC3E}">
        <p14:creationId xmlns:p14="http://schemas.microsoft.com/office/powerpoint/2010/main" val="5280340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anner"/>
          <p:cNvPicPr>
            <a:picLocks noChangeAspect="1" noChangeArrowheads="1"/>
          </p:cNvPicPr>
          <p:nvPr/>
        </p:nvPicPr>
        <p:blipFill>
          <a:blip r:embed="rId2" cstate="print"/>
          <a:srcRect/>
          <a:stretch>
            <a:fillRect/>
          </a:stretch>
        </p:blipFill>
        <p:spPr bwMode="auto">
          <a:xfrm>
            <a:off x="395536" y="332656"/>
            <a:ext cx="7978526" cy="360040"/>
          </a:xfrm>
          <a:prstGeom prst="rect">
            <a:avLst/>
          </a:prstGeom>
          <a:noFill/>
          <a:ln w="9525">
            <a:noFill/>
            <a:miter lim="800000"/>
            <a:headEnd/>
            <a:tailEnd/>
          </a:ln>
        </p:spPr>
      </p:pic>
      <p:pic>
        <p:nvPicPr>
          <p:cNvPr id="1027" name="Picture 3" descr="logo-malé"/>
          <p:cNvPicPr>
            <a:picLocks noChangeAspect="1" noChangeArrowheads="1"/>
          </p:cNvPicPr>
          <p:nvPr/>
        </p:nvPicPr>
        <p:blipFill>
          <a:blip r:embed="rId3" cstate="print"/>
          <a:srcRect/>
          <a:stretch>
            <a:fillRect/>
          </a:stretch>
        </p:blipFill>
        <p:spPr bwMode="auto">
          <a:xfrm>
            <a:off x="6876256" y="0"/>
            <a:ext cx="1987777" cy="1196752"/>
          </a:xfrm>
          <a:prstGeom prst="rect">
            <a:avLst/>
          </a:prstGeom>
          <a:noFill/>
          <a:ln w="9525">
            <a:noFill/>
            <a:miter lim="800000"/>
            <a:headEnd/>
            <a:tailEnd/>
          </a:ln>
        </p:spPr>
      </p:pic>
      <p:sp>
        <p:nvSpPr>
          <p:cNvPr id="6" name="Nadpis 5"/>
          <p:cNvSpPr>
            <a:spLocks noGrp="1"/>
          </p:cNvSpPr>
          <p:nvPr>
            <p:ph type="title"/>
          </p:nvPr>
        </p:nvSpPr>
        <p:spPr>
          <a:xfrm>
            <a:off x="323528" y="836712"/>
            <a:ext cx="8229600" cy="792087"/>
          </a:xfrm>
        </p:spPr>
        <p:txBody>
          <a:bodyPr>
            <a:noAutofit/>
          </a:bodyPr>
          <a:lstStyle/>
          <a:p>
            <a:pPr algn="l"/>
            <a:r>
              <a:rPr lang="cs-CZ" sz="3200" b="1" dirty="0">
                <a:solidFill>
                  <a:srgbClr val="008000"/>
                </a:solidFill>
              </a:rPr>
              <a:t>Rozpočet – uznatelnost nákladů</a:t>
            </a:r>
            <a:endParaRPr lang="cs-CZ" sz="3200" dirty="0">
              <a:solidFill>
                <a:srgbClr val="008000"/>
              </a:solidFill>
            </a:endParaRPr>
          </a:p>
        </p:txBody>
      </p:sp>
      <p:sp>
        <p:nvSpPr>
          <p:cNvPr id="7" name="Podnadpis 6"/>
          <p:cNvSpPr>
            <a:spLocks noGrp="1"/>
          </p:cNvSpPr>
          <p:nvPr>
            <p:ph idx="1"/>
          </p:nvPr>
        </p:nvSpPr>
        <p:spPr>
          <a:xfrm>
            <a:off x="499669" y="1529408"/>
            <a:ext cx="8208912" cy="5067945"/>
          </a:xfrm>
        </p:spPr>
        <p:txBody>
          <a:bodyPr>
            <a:normAutofit fontScale="85000" lnSpcReduction="20000"/>
          </a:bodyPr>
          <a:lstStyle/>
          <a:p>
            <a:pPr>
              <a:buFont typeface="Wingdings" panose="05000000000000000000" pitchFamily="2" charset="2"/>
              <a:buChar char="Ø"/>
            </a:pPr>
            <a:r>
              <a:rPr lang="cs-CZ" b="1" dirty="0"/>
              <a:t>Celkové způsobilé náklady projektu </a:t>
            </a:r>
            <a:r>
              <a:rPr lang="cs-CZ" dirty="0"/>
              <a:t>= přímé náklady + nepřímé náklady </a:t>
            </a:r>
          </a:p>
          <a:p>
            <a:pPr>
              <a:buFont typeface="Wingdings" panose="05000000000000000000" pitchFamily="2" charset="2"/>
              <a:buChar char="Ø"/>
            </a:pPr>
            <a:r>
              <a:rPr lang="cs-CZ" b="1" dirty="0"/>
              <a:t>Přímé náklady </a:t>
            </a:r>
          </a:p>
          <a:p>
            <a:pPr marL="0" indent="0">
              <a:buNone/>
            </a:pPr>
            <a:r>
              <a:rPr lang="cs-CZ" dirty="0"/>
              <a:t> 1. Osobní náklady – přímo pracuje s CS nebo dětmi CS</a:t>
            </a:r>
          </a:p>
          <a:p>
            <a:pPr marL="0" indent="0">
              <a:buNone/>
            </a:pPr>
            <a:r>
              <a:rPr lang="cs-CZ" dirty="0"/>
              <a:t> 2. Cestovní náhrady </a:t>
            </a:r>
          </a:p>
          <a:p>
            <a:pPr marL="0" indent="0">
              <a:buNone/>
            </a:pPr>
            <a:r>
              <a:rPr lang="cs-CZ" dirty="0"/>
              <a:t> 3. Zařízení a vybavení a nákup spotřebního materiálu  </a:t>
            </a:r>
          </a:p>
          <a:p>
            <a:pPr marL="0" indent="0">
              <a:buNone/>
            </a:pPr>
            <a:r>
              <a:rPr lang="cs-CZ" dirty="0"/>
              <a:t> 4. Nákup služeb </a:t>
            </a:r>
          </a:p>
          <a:p>
            <a:pPr marL="0" indent="0">
              <a:buNone/>
            </a:pPr>
            <a:r>
              <a:rPr lang="cs-CZ" dirty="0"/>
              <a:t> 5. Drobné stavební úpravy (do 40 tis. Kč) </a:t>
            </a:r>
          </a:p>
          <a:p>
            <a:pPr marL="0" indent="0">
              <a:buNone/>
            </a:pPr>
            <a:r>
              <a:rPr lang="cs-CZ" dirty="0"/>
              <a:t> 6. Přímá podpora CS </a:t>
            </a:r>
          </a:p>
          <a:p>
            <a:pPr marL="0" indent="0">
              <a:buNone/>
            </a:pPr>
            <a:r>
              <a:rPr lang="cs-CZ" dirty="0"/>
              <a:t> 7. Křížové financování – max. 20%, u aktivity 5) Dětské skupiny max. 30%</a:t>
            </a:r>
          </a:p>
          <a:p>
            <a:pPr>
              <a:buFont typeface="Wingdings" panose="05000000000000000000" pitchFamily="2" charset="2"/>
              <a:buChar char="Ø"/>
            </a:pPr>
            <a:r>
              <a:rPr lang="cs-CZ" b="1" dirty="0"/>
              <a:t>Nepřímé náklady – 25 % </a:t>
            </a:r>
            <a:endParaRPr lang="cs-CZ" b="1" dirty="0">
              <a:solidFill>
                <a:srgbClr val="FF0000"/>
              </a:solidFill>
            </a:endParaRPr>
          </a:p>
        </p:txBody>
      </p:sp>
      <p:sp>
        <p:nvSpPr>
          <p:cNvPr id="8" name="Zástupný symbol pro číslo snímku 7"/>
          <p:cNvSpPr>
            <a:spLocks noGrp="1"/>
          </p:cNvSpPr>
          <p:nvPr>
            <p:ph type="sldNum" sz="quarter" idx="12"/>
          </p:nvPr>
        </p:nvSpPr>
        <p:spPr>
          <a:xfrm>
            <a:off x="6876256" y="6381328"/>
            <a:ext cx="2133600" cy="365125"/>
          </a:xfrm>
        </p:spPr>
        <p:txBody>
          <a:bodyPr/>
          <a:lstStyle/>
          <a:p>
            <a:fld id="{937F1097-7812-42B7-B597-D0D668573878}" type="slidenum">
              <a:rPr lang="cs-CZ" smtClean="0"/>
              <a:pPr/>
              <a:t>23</a:t>
            </a:fld>
            <a:endParaRPr lang="cs-CZ" dirty="0"/>
          </a:p>
        </p:txBody>
      </p:sp>
    </p:spTree>
    <p:extLst>
      <p:ext uri="{BB962C8B-B14F-4D97-AF65-F5344CB8AC3E}">
        <p14:creationId xmlns:p14="http://schemas.microsoft.com/office/powerpoint/2010/main" val="18171103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anner"/>
          <p:cNvPicPr>
            <a:picLocks noChangeAspect="1" noChangeArrowheads="1"/>
          </p:cNvPicPr>
          <p:nvPr/>
        </p:nvPicPr>
        <p:blipFill>
          <a:blip r:embed="rId2" cstate="print"/>
          <a:srcRect/>
          <a:stretch>
            <a:fillRect/>
          </a:stretch>
        </p:blipFill>
        <p:spPr bwMode="auto">
          <a:xfrm>
            <a:off x="395536" y="332656"/>
            <a:ext cx="7978526" cy="360040"/>
          </a:xfrm>
          <a:prstGeom prst="rect">
            <a:avLst/>
          </a:prstGeom>
          <a:noFill/>
          <a:ln w="9525">
            <a:noFill/>
            <a:miter lim="800000"/>
            <a:headEnd/>
            <a:tailEnd/>
          </a:ln>
        </p:spPr>
      </p:pic>
      <p:pic>
        <p:nvPicPr>
          <p:cNvPr id="1027" name="Picture 3" descr="logo-malé"/>
          <p:cNvPicPr>
            <a:picLocks noChangeAspect="1" noChangeArrowheads="1"/>
          </p:cNvPicPr>
          <p:nvPr/>
        </p:nvPicPr>
        <p:blipFill>
          <a:blip r:embed="rId3" cstate="print"/>
          <a:srcRect/>
          <a:stretch>
            <a:fillRect/>
          </a:stretch>
        </p:blipFill>
        <p:spPr bwMode="auto">
          <a:xfrm>
            <a:off x="6876256" y="0"/>
            <a:ext cx="1987777" cy="1196752"/>
          </a:xfrm>
          <a:prstGeom prst="rect">
            <a:avLst/>
          </a:prstGeom>
          <a:noFill/>
          <a:ln w="9525">
            <a:noFill/>
            <a:miter lim="800000"/>
            <a:headEnd/>
            <a:tailEnd/>
          </a:ln>
        </p:spPr>
      </p:pic>
      <p:sp>
        <p:nvSpPr>
          <p:cNvPr id="6" name="Nadpis 5"/>
          <p:cNvSpPr>
            <a:spLocks noGrp="1"/>
          </p:cNvSpPr>
          <p:nvPr>
            <p:ph type="title"/>
          </p:nvPr>
        </p:nvSpPr>
        <p:spPr>
          <a:xfrm>
            <a:off x="323528" y="836712"/>
            <a:ext cx="8229600" cy="792087"/>
          </a:xfrm>
        </p:spPr>
        <p:txBody>
          <a:bodyPr>
            <a:noAutofit/>
          </a:bodyPr>
          <a:lstStyle/>
          <a:p>
            <a:pPr algn="l"/>
            <a:r>
              <a:rPr lang="cs-CZ" sz="3200" b="1" dirty="0">
                <a:solidFill>
                  <a:srgbClr val="008000"/>
                </a:solidFill>
              </a:rPr>
              <a:t>Přílohy výzvy</a:t>
            </a:r>
            <a:endParaRPr lang="cs-CZ" sz="3200" dirty="0">
              <a:solidFill>
                <a:srgbClr val="008000"/>
              </a:solidFill>
            </a:endParaRPr>
          </a:p>
        </p:txBody>
      </p:sp>
      <p:sp>
        <p:nvSpPr>
          <p:cNvPr id="7" name="Podnadpis 6"/>
          <p:cNvSpPr>
            <a:spLocks noGrp="1"/>
          </p:cNvSpPr>
          <p:nvPr>
            <p:ph idx="1"/>
          </p:nvPr>
        </p:nvSpPr>
        <p:spPr>
          <a:xfrm>
            <a:off x="467544" y="1529408"/>
            <a:ext cx="8208912" cy="5067945"/>
          </a:xfrm>
        </p:spPr>
        <p:txBody>
          <a:bodyPr>
            <a:normAutofit/>
          </a:bodyPr>
          <a:lstStyle/>
          <a:p>
            <a:pPr marL="457200" lvl="0" indent="-457200" algn="just">
              <a:buFont typeface="+mj-lt"/>
              <a:buAutoNum type="arabicParenR"/>
            </a:pPr>
            <a:r>
              <a:rPr lang="cs-CZ" sz="2400" dirty="0"/>
              <a:t>Popis podporovaných aktivit</a:t>
            </a:r>
          </a:p>
          <a:p>
            <a:pPr marL="457200" lvl="0" indent="-457200" algn="just">
              <a:buFont typeface="+mj-lt"/>
              <a:buAutoNum type="arabicParenR"/>
            </a:pPr>
            <a:r>
              <a:rPr lang="cs-CZ" sz="2400" dirty="0"/>
              <a:t>Informace o způsobu hodnocení a výběru projektů: Směrnice č. 01 Transparentnost hodnocení a výběru projektů, zamezení střetu zájmů – část pro OPZ včetně přílohy č. 1 Etický kodex a přílohy č. 2.2 Hodnotící kritéria pro OPZ</a:t>
            </a:r>
          </a:p>
          <a:p>
            <a:pPr marL="457200" lvl="0" indent="-457200" algn="just">
              <a:buFont typeface="+mj-lt"/>
              <a:buAutoNum type="arabicParenR"/>
            </a:pPr>
            <a:r>
              <a:rPr lang="cs-CZ" sz="2400" dirty="0"/>
              <a:t>Analýza cílové skupiny (osnova)</a:t>
            </a:r>
          </a:p>
          <a:p>
            <a:pPr marL="0" indent="0">
              <a:buNone/>
            </a:pPr>
            <a:endParaRPr lang="cs-CZ" dirty="0">
              <a:solidFill>
                <a:srgbClr val="FF0000"/>
              </a:solidFill>
            </a:endParaRPr>
          </a:p>
        </p:txBody>
      </p:sp>
      <p:sp>
        <p:nvSpPr>
          <p:cNvPr id="8" name="Zástupný symbol pro číslo snímku 7"/>
          <p:cNvSpPr>
            <a:spLocks noGrp="1"/>
          </p:cNvSpPr>
          <p:nvPr>
            <p:ph type="sldNum" sz="quarter" idx="12"/>
          </p:nvPr>
        </p:nvSpPr>
        <p:spPr>
          <a:xfrm>
            <a:off x="6876256" y="6381328"/>
            <a:ext cx="2133600" cy="365125"/>
          </a:xfrm>
        </p:spPr>
        <p:txBody>
          <a:bodyPr/>
          <a:lstStyle/>
          <a:p>
            <a:fld id="{937F1097-7812-42B7-B597-D0D668573878}" type="slidenum">
              <a:rPr lang="cs-CZ" smtClean="0"/>
              <a:pPr/>
              <a:t>24</a:t>
            </a:fld>
            <a:endParaRPr lang="cs-CZ" dirty="0"/>
          </a:p>
        </p:txBody>
      </p:sp>
    </p:spTree>
    <p:extLst>
      <p:ext uri="{BB962C8B-B14F-4D97-AF65-F5344CB8AC3E}">
        <p14:creationId xmlns:p14="http://schemas.microsoft.com/office/powerpoint/2010/main" val="24214240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anner"/>
          <p:cNvPicPr>
            <a:picLocks noChangeAspect="1" noChangeArrowheads="1"/>
          </p:cNvPicPr>
          <p:nvPr/>
        </p:nvPicPr>
        <p:blipFill>
          <a:blip r:embed="rId2" cstate="print"/>
          <a:srcRect/>
          <a:stretch>
            <a:fillRect/>
          </a:stretch>
        </p:blipFill>
        <p:spPr bwMode="auto">
          <a:xfrm>
            <a:off x="395536" y="332656"/>
            <a:ext cx="7978526" cy="360040"/>
          </a:xfrm>
          <a:prstGeom prst="rect">
            <a:avLst/>
          </a:prstGeom>
          <a:noFill/>
          <a:ln w="9525">
            <a:noFill/>
            <a:miter lim="800000"/>
            <a:headEnd/>
            <a:tailEnd/>
          </a:ln>
        </p:spPr>
      </p:pic>
      <p:pic>
        <p:nvPicPr>
          <p:cNvPr id="1027" name="Picture 3" descr="logo-malé"/>
          <p:cNvPicPr>
            <a:picLocks noChangeAspect="1" noChangeArrowheads="1"/>
          </p:cNvPicPr>
          <p:nvPr/>
        </p:nvPicPr>
        <p:blipFill>
          <a:blip r:embed="rId3" cstate="print"/>
          <a:srcRect/>
          <a:stretch>
            <a:fillRect/>
          </a:stretch>
        </p:blipFill>
        <p:spPr bwMode="auto">
          <a:xfrm>
            <a:off x="6876256" y="0"/>
            <a:ext cx="1987777" cy="1196752"/>
          </a:xfrm>
          <a:prstGeom prst="rect">
            <a:avLst/>
          </a:prstGeom>
          <a:noFill/>
          <a:ln w="9525">
            <a:noFill/>
            <a:miter lim="800000"/>
            <a:headEnd/>
            <a:tailEnd/>
          </a:ln>
        </p:spPr>
      </p:pic>
      <p:sp>
        <p:nvSpPr>
          <p:cNvPr id="6" name="Nadpis 5"/>
          <p:cNvSpPr>
            <a:spLocks noGrp="1"/>
          </p:cNvSpPr>
          <p:nvPr>
            <p:ph type="title"/>
          </p:nvPr>
        </p:nvSpPr>
        <p:spPr>
          <a:xfrm>
            <a:off x="323528" y="836712"/>
            <a:ext cx="8229600" cy="792087"/>
          </a:xfrm>
        </p:spPr>
        <p:txBody>
          <a:bodyPr>
            <a:noAutofit/>
          </a:bodyPr>
          <a:lstStyle/>
          <a:p>
            <a:pPr algn="l"/>
            <a:r>
              <a:rPr lang="cs-CZ" sz="3200" b="1" dirty="0">
                <a:solidFill>
                  <a:srgbClr val="008000"/>
                </a:solidFill>
              </a:rPr>
              <a:t>Způsob podání žádosti – IS KP14+</a:t>
            </a:r>
            <a:endParaRPr lang="cs-CZ" sz="3200" dirty="0">
              <a:solidFill>
                <a:srgbClr val="008000"/>
              </a:solidFill>
            </a:endParaRPr>
          </a:p>
        </p:txBody>
      </p:sp>
      <p:sp>
        <p:nvSpPr>
          <p:cNvPr id="7" name="Podnadpis 6"/>
          <p:cNvSpPr>
            <a:spLocks noGrp="1"/>
          </p:cNvSpPr>
          <p:nvPr>
            <p:ph idx="1"/>
          </p:nvPr>
        </p:nvSpPr>
        <p:spPr>
          <a:xfrm>
            <a:off x="467544" y="1529408"/>
            <a:ext cx="8208912" cy="5067945"/>
          </a:xfrm>
        </p:spPr>
        <p:txBody>
          <a:bodyPr>
            <a:normAutofit fontScale="85000" lnSpcReduction="10000"/>
          </a:bodyPr>
          <a:lstStyle/>
          <a:p>
            <a:pPr algn="just">
              <a:buFont typeface="Wingdings" panose="05000000000000000000" pitchFamily="2" charset="2"/>
              <a:buChar char="Ø"/>
            </a:pPr>
            <a:r>
              <a:rPr lang="cs-CZ" dirty="0"/>
              <a:t>vše v elektronickém formuláři IS KP14+: </a:t>
            </a:r>
          </a:p>
          <a:p>
            <a:pPr marL="0" indent="0" algn="just">
              <a:buNone/>
            </a:pPr>
            <a:r>
              <a:rPr lang="cs-CZ" dirty="0">
                <a:hlinkClick r:id="rId4"/>
              </a:rPr>
              <a:t>    https://mseu.mssf.cz</a:t>
            </a:r>
            <a:endParaRPr lang="cs-CZ" dirty="0"/>
          </a:p>
          <a:p>
            <a:pPr algn="just">
              <a:buFont typeface="Wingdings" panose="05000000000000000000" pitchFamily="2" charset="2"/>
              <a:buChar char="Ø"/>
            </a:pPr>
            <a:r>
              <a:rPr lang="cs-CZ" dirty="0"/>
              <a:t>nutný kvalifikovaný elektronický podpis a aktivní datová schránka</a:t>
            </a:r>
          </a:p>
          <a:p>
            <a:pPr algn="just">
              <a:buFont typeface="Wingdings" panose="05000000000000000000" pitchFamily="2" charset="2"/>
              <a:buChar char="Ø"/>
            </a:pPr>
            <a:r>
              <a:rPr lang="cs-CZ" dirty="0"/>
              <a:t>role uživatelů (editor, čtenář, signatář; signatář musí mít zřízený vlastní účet, možná plná moc) </a:t>
            </a:r>
          </a:p>
          <a:p>
            <a:pPr algn="just">
              <a:buFont typeface="Wingdings" panose="05000000000000000000" pitchFamily="2" charset="2"/>
              <a:buChar char="Ø"/>
            </a:pPr>
            <a:r>
              <a:rPr lang="cs-CZ" dirty="0"/>
              <a:t>hotline iskp@mpsv.cz  </a:t>
            </a:r>
          </a:p>
          <a:p>
            <a:pPr algn="just">
              <a:buFont typeface="Wingdings" panose="05000000000000000000" pitchFamily="2" charset="2"/>
              <a:buChar char="Ø"/>
            </a:pPr>
            <a:r>
              <a:rPr lang="cs-CZ" dirty="0"/>
              <a:t>Příručka pro žadatele k vyplnění žádosti na </a:t>
            </a:r>
            <a:r>
              <a:rPr lang="cs-CZ" dirty="0">
                <a:hlinkClick r:id="rId5"/>
              </a:rPr>
              <a:t>https://www.esfcr.cz/formulare-a-pokyny-potrebne-v-ramci-pripravy-zadosti-o-podporu-opz</a:t>
            </a:r>
            <a:endParaRPr lang="cs-CZ" dirty="0"/>
          </a:p>
          <a:p>
            <a:pPr marL="285750" indent="-285750"/>
            <a:r>
              <a:rPr lang="cs-CZ" dirty="0"/>
              <a:t>Edukační videa MMR: </a:t>
            </a:r>
            <a:r>
              <a:rPr lang="cs-CZ" dirty="0">
                <a:hlinkClick r:id="rId6"/>
              </a:rPr>
              <a:t>http://dotaceeu.cz/cs/Jak-na-projekt/Elektronicka-zadost/Edukacni-videa</a:t>
            </a:r>
            <a:endParaRPr lang="cs-CZ" dirty="0"/>
          </a:p>
          <a:p>
            <a:pPr marL="285750" indent="-285750"/>
            <a:endParaRPr lang="cs-CZ" dirty="0"/>
          </a:p>
          <a:p>
            <a:pPr algn="just">
              <a:buFont typeface="Wingdings" panose="05000000000000000000" pitchFamily="2" charset="2"/>
              <a:buChar char="Ø"/>
            </a:pPr>
            <a:endParaRPr lang="cs-CZ" dirty="0"/>
          </a:p>
        </p:txBody>
      </p:sp>
      <p:sp>
        <p:nvSpPr>
          <p:cNvPr id="8" name="Zástupný symbol pro číslo snímku 7"/>
          <p:cNvSpPr>
            <a:spLocks noGrp="1"/>
          </p:cNvSpPr>
          <p:nvPr>
            <p:ph type="sldNum" sz="quarter" idx="12"/>
          </p:nvPr>
        </p:nvSpPr>
        <p:spPr>
          <a:xfrm>
            <a:off x="6876256" y="6381328"/>
            <a:ext cx="2133600" cy="365125"/>
          </a:xfrm>
        </p:spPr>
        <p:txBody>
          <a:bodyPr/>
          <a:lstStyle/>
          <a:p>
            <a:fld id="{937F1097-7812-42B7-B597-D0D668573878}" type="slidenum">
              <a:rPr lang="cs-CZ" smtClean="0"/>
              <a:pPr/>
              <a:t>25</a:t>
            </a:fld>
            <a:endParaRPr lang="cs-CZ" dirty="0"/>
          </a:p>
        </p:txBody>
      </p:sp>
    </p:spTree>
    <p:extLst>
      <p:ext uri="{BB962C8B-B14F-4D97-AF65-F5344CB8AC3E}">
        <p14:creationId xmlns:p14="http://schemas.microsoft.com/office/powerpoint/2010/main" val="4093441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anner"/>
          <p:cNvPicPr>
            <a:picLocks noChangeAspect="1" noChangeArrowheads="1"/>
          </p:cNvPicPr>
          <p:nvPr/>
        </p:nvPicPr>
        <p:blipFill>
          <a:blip r:embed="rId2" cstate="print"/>
          <a:srcRect/>
          <a:stretch>
            <a:fillRect/>
          </a:stretch>
        </p:blipFill>
        <p:spPr bwMode="auto">
          <a:xfrm>
            <a:off x="395536" y="332656"/>
            <a:ext cx="7978526" cy="360040"/>
          </a:xfrm>
          <a:prstGeom prst="rect">
            <a:avLst/>
          </a:prstGeom>
          <a:noFill/>
          <a:ln w="9525">
            <a:noFill/>
            <a:miter lim="800000"/>
            <a:headEnd/>
            <a:tailEnd/>
          </a:ln>
        </p:spPr>
      </p:pic>
      <p:pic>
        <p:nvPicPr>
          <p:cNvPr id="1027" name="Picture 3" descr="logo-malé"/>
          <p:cNvPicPr>
            <a:picLocks noChangeAspect="1" noChangeArrowheads="1"/>
          </p:cNvPicPr>
          <p:nvPr/>
        </p:nvPicPr>
        <p:blipFill>
          <a:blip r:embed="rId3" cstate="print"/>
          <a:srcRect/>
          <a:stretch>
            <a:fillRect/>
          </a:stretch>
        </p:blipFill>
        <p:spPr bwMode="auto">
          <a:xfrm>
            <a:off x="6876256" y="0"/>
            <a:ext cx="1987777" cy="1196752"/>
          </a:xfrm>
          <a:prstGeom prst="rect">
            <a:avLst/>
          </a:prstGeom>
          <a:noFill/>
          <a:ln w="9525">
            <a:noFill/>
            <a:miter lim="800000"/>
            <a:headEnd/>
            <a:tailEnd/>
          </a:ln>
        </p:spPr>
      </p:pic>
      <p:sp>
        <p:nvSpPr>
          <p:cNvPr id="6" name="Nadpis 5"/>
          <p:cNvSpPr>
            <a:spLocks noGrp="1"/>
          </p:cNvSpPr>
          <p:nvPr>
            <p:ph type="title"/>
          </p:nvPr>
        </p:nvSpPr>
        <p:spPr>
          <a:xfrm>
            <a:off x="323528" y="836712"/>
            <a:ext cx="8229600" cy="792087"/>
          </a:xfrm>
        </p:spPr>
        <p:txBody>
          <a:bodyPr>
            <a:noAutofit/>
          </a:bodyPr>
          <a:lstStyle/>
          <a:p>
            <a:pPr algn="l"/>
            <a:r>
              <a:rPr lang="cs-CZ" sz="3200" b="1" dirty="0">
                <a:solidFill>
                  <a:srgbClr val="008000"/>
                </a:solidFill>
              </a:rPr>
              <a:t>Způsob podání žádosti – IS KP14+</a:t>
            </a:r>
            <a:endParaRPr lang="cs-CZ" sz="3200" dirty="0">
              <a:solidFill>
                <a:srgbClr val="008000"/>
              </a:solidFill>
            </a:endParaRPr>
          </a:p>
        </p:txBody>
      </p:sp>
      <p:sp>
        <p:nvSpPr>
          <p:cNvPr id="7" name="Podnadpis 6"/>
          <p:cNvSpPr>
            <a:spLocks noGrp="1"/>
          </p:cNvSpPr>
          <p:nvPr>
            <p:ph idx="1"/>
          </p:nvPr>
        </p:nvSpPr>
        <p:spPr>
          <a:xfrm>
            <a:off x="467544" y="1529408"/>
            <a:ext cx="8208912" cy="5067945"/>
          </a:xfrm>
        </p:spPr>
        <p:txBody>
          <a:bodyPr>
            <a:normAutofit/>
          </a:bodyPr>
          <a:lstStyle/>
          <a:p>
            <a:pPr marL="285750" indent="-285750"/>
            <a:endParaRPr lang="cs-CZ" dirty="0"/>
          </a:p>
          <a:p>
            <a:pPr algn="just">
              <a:buFont typeface="Wingdings" panose="05000000000000000000" pitchFamily="2" charset="2"/>
              <a:buChar char="Ø"/>
            </a:pPr>
            <a:endParaRPr lang="cs-CZ" dirty="0"/>
          </a:p>
        </p:txBody>
      </p:sp>
      <p:sp>
        <p:nvSpPr>
          <p:cNvPr id="8" name="Zástupný symbol pro číslo snímku 7"/>
          <p:cNvSpPr>
            <a:spLocks noGrp="1"/>
          </p:cNvSpPr>
          <p:nvPr>
            <p:ph type="sldNum" sz="quarter" idx="12"/>
          </p:nvPr>
        </p:nvSpPr>
        <p:spPr>
          <a:xfrm>
            <a:off x="6876256" y="6381328"/>
            <a:ext cx="2133600" cy="365125"/>
          </a:xfrm>
        </p:spPr>
        <p:txBody>
          <a:bodyPr/>
          <a:lstStyle/>
          <a:p>
            <a:fld id="{937F1097-7812-42B7-B597-D0D668573878}" type="slidenum">
              <a:rPr lang="cs-CZ" smtClean="0"/>
              <a:pPr/>
              <a:t>26</a:t>
            </a:fld>
            <a:endParaRPr lang="cs-CZ" dirty="0"/>
          </a:p>
        </p:txBody>
      </p:sp>
      <p:pic>
        <p:nvPicPr>
          <p:cNvPr id="2" name="Obrázek 1"/>
          <p:cNvPicPr>
            <a:picLocks noChangeAspect="1"/>
          </p:cNvPicPr>
          <p:nvPr/>
        </p:nvPicPr>
        <p:blipFill>
          <a:blip r:embed="rId4"/>
          <a:stretch>
            <a:fillRect/>
          </a:stretch>
        </p:blipFill>
        <p:spPr>
          <a:xfrm>
            <a:off x="395536" y="1831901"/>
            <a:ext cx="8604448" cy="4840002"/>
          </a:xfrm>
          <a:prstGeom prst="rect">
            <a:avLst/>
          </a:prstGeom>
        </p:spPr>
      </p:pic>
    </p:spTree>
    <p:extLst>
      <p:ext uri="{BB962C8B-B14F-4D97-AF65-F5344CB8AC3E}">
        <p14:creationId xmlns:p14="http://schemas.microsoft.com/office/powerpoint/2010/main" val="727464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anner"/>
          <p:cNvPicPr>
            <a:picLocks noChangeAspect="1" noChangeArrowheads="1"/>
          </p:cNvPicPr>
          <p:nvPr/>
        </p:nvPicPr>
        <p:blipFill>
          <a:blip r:embed="rId2" cstate="print"/>
          <a:srcRect/>
          <a:stretch>
            <a:fillRect/>
          </a:stretch>
        </p:blipFill>
        <p:spPr bwMode="auto">
          <a:xfrm>
            <a:off x="395536" y="332656"/>
            <a:ext cx="7978526" cy="360040"/>
          </a:xfrm>
          <a:prstGeom prst="rect">
            <a:avLst/>
          </a:prstGeom>
          <a:noFill/>
          <a:ln w="9525">
            <a:noFill/>
            <a:miter lim="800000"/>
            <a:headEnd/>
            <a:tailEnd/>
          </a:ln>
        </p:spPr>
      </p:pic>
      <p:pic>
        <p:nvPicPr>
          <p:cNvPr id="1027" name="Picture 3" descr="logo-malé"/>
          <p:cNvPicPr>
            <a:picLocks noChangeAspect="1" noChangeArrowheads="1"/>
          </p:cNvPicPr>
          <p:nvPr/>
        </p:nvPicPr>
        <p:blipFill>
          <a:blip r:embed="rId3" cstate="print"/>
          <a:srcRect/>
          <a:stretch>
            <a:fillRect/>
          </a:stretch>
        </p:blipFill>
        <p:spPr bwMode="auto">
          <a:xfrm>
            <a:off x="6876256" y="0"/>
            <a:ext cx="1987777" cy="1196752"/>
          </a:xfrm>
          <a:prstGeom prst="rect">
            <a:avLst/>
          </a:prstGeom>
          <a:noFill/>
          <a:ln w="9525">
            <a:noFill/>
            <a:miter lim="800000"/>
            <a:headEnd/>
            <a:tailEnd/>
          </a:ln>
        </p:spPr>
      </p:pic>
      <p:sp>
        <p:nvSpPr>
          <p:cNvPr id="6" name="Nadpis 5"/>
          <p:cNvSpPr>
            <a:spLocks noGrp="1"/>
          </p:cNvSpPr>
          <p:nvPr>
            <p:ph type="title"/>
          </p:nvPr>
        </p:nvSpPr>
        <p:spPr>
          <a:xfrm>
            <a:off x="323528" y="836712"/>
            <a:ext cx="8229600" cy="792087"/>
          </a:xfrm>
        </p:spPr>
        <p:txBody>
          <a:bodyPr>
            <a:noAutofit/>
          </a:bodyPr>
          <a:lstStyle/>
          <a:p>
            <a:pPr algn="l"/>
            <a:r>
              <a:rPr lang="cs-CZ" sz="3200" b="1" dirty="0">
                <a:solidFill>
                  <a:srgbClr val="008000"/>
                </a:solidFill>
              </a:rPr>
              <a:t>Způsob podání žádosti – Registrace do IS KP14+</a:t>
            </a:r>
            <a:endParaRPr lang="cs-CZ" sz="3200" dirty="0">
              <a:solidFill>
                <a:srgbClr val="008000"/>
              </a:solidFill>
            </a:endParaRPr>
          </a:p>
        </p:txBody>
      </p:sp>
      <p:sp>
        <p:nvSpPr>
          <p:cNvPr id="8" name="Zástupný symbol pro číslo snímku 7"/>
          <p:cNvSpPr>
            <a:spLocks noGrp="1"/>
          </p:cNvSpPr>
          <p:nvPr>
            <p:ph type="sldNum" sz="quarter" idx="12"/>
          </p:nvPr>
        </p:nvSpPr>
        <p:spPr>
          <a:xfrm>
            <a:off x="6876256" y="6381328"/>
            <a:ext cx="2133600" cy="365125"/>
          </a:xfrm>
        </p:spPr>
        <p:txBody>
          <a:bodyPr/>
          <a:lstStyle/>
          <a:p>
            <a:fld id="{937F1097-7812-42B7-B597-D0D668573878}" type="slidenum">
              <a:rPr lang="cs-CZ" smtClean="0"/>
              <a:pPr/>
              <a:t>27</a:t>
            </a:fld>
            <a:endParaRPr lang="cs-CZ" dirty="0"/>
          </a:p>
        </p:txBody>
      </p:sp>
      <p:pic>
        <p:nvPicPr>
          <p:cNvPr id="9" name="Picture 3"/>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l="29456" t="31618" r="17403" b="16670"/>
          <a:stretch/>
        </p:blipFill>
        <p:spPr bwMode="auto">
          <a:xfrm>
            <a:off x="1907704" y="1816956"/>
            <a:ext cx="6767984" cy="370461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 name="Obrázek 9"/>
          <p:cNvPicPr/>
          <p:nvPr/>
        </p:nvPicPr>
        <p:blipFill rotWithShape="1">
          <a:blip r:embed="rId5"/>
          <a:srcRect l="68082" t="31816" r="15498" b="37681"/>
          <a:stretch/>
        </p:blipFill>
        <p:spPr bwMode="auto">
          <a:xfrm>
            <a:off x="363487" y="2132856"/>
            <a:ext cx="1728192" cy="1800200"/>
          </a:xfrm>
          <a:prstGeom prst="rect">
            <a:avLst/>
          </a:prstGeom>
          <a:ln>
            <a:solidFill>
              <a:schemeClr val="tx1"/>
            </a:solidFill>
          </a:ln>
          <a:extLst>
            <a:ext uri="{53640926-AAD7-44D8-BBD7-CCE9431645EC}">
              <a14:shadowObscured xmlns:a14="http://schemas.microsoft.com/office/drawing/2010/main"/>
            </a:ext>
          </a:extLst>
        </p:spPr>
      </p:pic>
      <p:sp>
        <p:nvSpPr>
          <p:cNvPr id="11" name="Šipka doprava 5"/>
          <p:cNvSpPr/>
          <p:nvPr/>
        </p:nvSpPr>
        <p:spPr>
          <a:xfrm>
            <a:off x="1965310" y="2839721"/>
            <a:ext cx="469925" cy="38647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9301454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anner"/>
          <p:cNvPicPr>
            <a:picLocks noChangeAspect="1" noChangeArrowheads="1"/>
          </p:cNvPicPr>
          <p:nvPr/>
        </p:nvPicPr>
        <p:blipFill>
          <a:blip r:embed="rId2" cstate="print"/>
          <a:srcRect/>
          <a:stretch>
            <a:fillRect/>
          </a:stretch>
        </p:blipFill>
        <p:spPr bwMode="auto">
          <a:xfrm>
            <a:off x="395536" y="332656"/>
            <a:ext cx="7978526" cy="360040"/>
          </a:xfrm>
          <a:prstGeom prst="rect">
            <a:avLst/>
          </a:prstGeom>
          <a:noFill/>
          <a:ln w="9525">
            <a:noFill/>
            <a:miter lim="800000"/>
            <a:headEnd/>
            <a:tailEnd/>
          </a:ln>
        </p:spPr>
      </p:pic>
      <p:pic>
        <p:nvPicPr>
          <p:cNvPr id="1027" name="Picture 3" descr="logo-malé"/>
          <p:cNvPicPr>
            <a:picLocks noChangeAspect="1" noChangeArrowheads="1"/>
          </p:cNvPicPr>
          <p:nvPr/>
        </p:nvPicPr>
        <p:blipFill>
          <a:blip r:embed="rId3" cstate="print"/>
          <a:srcRect/>
          <a:stretch>
            <a:fillRect/>
          </a:stretch>
        </p:blipFill>
        <p:spPr bwMode="auto">
          <a:xfrm>
            <a:off x="6876256" y="0"/>
            <a:ext cx="1987777" cy="1196752"/>
          </a:xfrm>
          <a:prstGeom prst="rect">
            <a:avLst/>
          </a:prstGeom>
          <a:noFill/>
          <a:ln w="9525">
            <a:noFill/>
            <a:miter lim="800000"/>
            <a:headEnd/>
            <a:tailEnd/>
          </a:ln>
        </p:spPr>
      </p:pic>
      <p:sp>
        <p:nvSpPr>
          <p:cNvPr id="6" name="Nadpis 5"/>
          <p:cNvSpPr>
            <a:spLocks noGrp="1"/>
          </p:cNvSpPr>
          <p:nvPr>
            <p:ph type="title"/>
          </p:nvPr>
        </p:nvSpPr>
        <p:spPr>
          <a:xfrm>
            <a:off x="539552" y="892090"/>
            <a:ext cx="8229600" cy="792087"/>
          </a:xfrm>
        </p:spPr>
        <p:txBody>
          <a:bodyPr>
            <a:noAutofit/>
          </a:bodyPr>
          <a:lstStyle/>
          <a:p>
            <a:pPr algn="l"/>
            <a:r>
              <a:rPr lang="cs-CZ" sz="3200" b="1" dirty="0">
                <a:solidFill>
                  <a:srgbClr val="008000"/>
                </a:solidFill>
              </a:rPr>
              <a:t>Způsob podání žádosti - založení žádosti o podporu</a:t>
            </a:r>
            <a:endParaRPr lang="cs-CZ" sz="3200" dirty="0">
              <a:solidFill>
                <a:srgbClr val="008000"/>
              </a:solidFill>
            </a:endParaRPr>
          </a:p>
        </p:txBody>
      </p:sp>
      <p:sp>
        <p:nvSpPr>
          <p:cNvPr id="8" name="Zástupný symbol pro číslo snímku 7"/>
          <p:cNvSpPr>
            <a:spLocks noGrp="1"/>
          </p:cNvSpPr>
          <p:nvPr>
            <p:ph type="sldNum" sz="quarter" idx="12"/>
          </p:nvPr>
        </p:nvSpPr>
        <p:spPr>
          <a:xfrm>
            <a:off x="6876256" y="6381328"/>
            <a:ext cx="2133600" cy="365125"/>
          </a:xfrm>
        </p:spPr>
        <p:txBody>
          <a:bodyPr/>
          <a:lstStyle/>
          <a:p>
            <a:fld id="{937F1097-7812-42B7-B597-D0D668573878}" type="slidenum">
              <a:rPr lang="cs-CZ" smtClean="0"/>
              <a:pPr/>
              <a:t>28</a:t>
            </a:fld>
            <a:endParaRPr lang="cs-CZ" dirty="0"/>
          </a:p>
        </p:txBody>
      </p:sp>
      <p:sp>
        <p:nvSpPr>
          <p:cNvPr id="10" name="Šipka: doprava 9"/>
          <p:cNvSpPr/>
          <p:nvPr/>
        </p:nvSpPr>
        <p:spPr>
          <a:xfrm>
            <a:off x="6804248" y="3393049"/>
            <a:ext cx="864096" cy="4126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 </a:t>
            </a:r>
          </a:p>
        </p:txBody>
      </p:sp>
      <p:pic>
        <p:nvPicPr>
          <p:cNvPr id="12" name="Picture 2"/>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l="14135" t="8383" r="15008" b="63728"/>
          <a:stretch/>
        </p:blipFill>
        <p:spPr bwMode="auto">
          <a:xfrm>
            <a:off x="422513" y="1955315"/>
            <a:ext cx="8207375" cy="1817092"/>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3" name="Ovál 2"/>
          <p:cNvSpPr/>
          <p:nvPr/>
        </p:nvSpPr>
        <p:spPr>
          <a:xfrm>
            <a:off x="179512" y="2406736"/>
            <a:ext cx="1152128" cy="5400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3"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14899" t="8758" r="14791" b="67234"/>
          <a:stretch/>
        </p:blipFill>
        <p:spPr bwMode="auto">
          <a:xfrm>
            <a:off x="323180" y="3941153"/>
            <a:ext cx="8406039" cy="1614564"/>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5" name="Ovál 4"/>
          <p:cNvSpPr/>
          <p:nvPr/>
        </p:nvSpPr>
        <p:spPr>
          <a:xfrm>
            <a:off x="1547664" y="4434131"/>
            <a:ext cx="1008112" cy="66526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4182388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anner"/>
          <p:cNvPicPr>
            <a:picLocks noChangeAspect="1" noChangeArrowheads="1"/>
          </p:cNvPicPr>
          <p:nvPr/>
        </p:nvPicPr>
        <p:blipFill>
          <a:blip r:embed="rId3" cstate="print"/>
          <a:srcRect/>
          <a:stretch>
            <a:fillRect/>
          </a:stretch>
        </p:blipFill>
        <p:spPr bwMode="auto">
          <a:xfrm>
            <a:off x="395536" y="332656"/>
            <a:ext cx="7978526" cy="360040"/>
          </a:xfrm>
          <a:prstGeom prst="rect">
            <a:avLst/>
          </a:prstGeom>
          <a:noFill/>
          <a:ln w="9525">
            <a:noFill/>
            <a:miter lim="800000"/>
            <a:headEnd/>
            <a:tailEnd/>
          </a:ln>
        </p:spPr>
      </p:pic>
      <p:pic>
        <p:nvPicPr>
          <p:cNvPr id="1027" name="Picture 3" descr="logo-malé"/>
          <p:cNvPicPr>
            <a:picLocks noChangeAspect="1" noChangeArrowheads="1"/>
          </p:cNvPicPr>
          <p:nvPr/>
        </p:nvPicPr>
        <p:blipFill>
          <a:blip r:embed="rId4" cstate="print"/>
          <a:srcRect/>
          <a:stretch>
            <a:fillRect/>
          </a:stretch>
        </p:blipFill>
        <p:spPr bwMode="auto">
          <a:xfrm>
            <a:off x="6876256" y="0"/>
            <a:ext cx="1987777" cy="1196752"/>
          </a:xfrm>
          <a:prstGeom prst="rect">
            <a:avLst/>
          </a:prstGeom>
          <a:noFill/>
          <a:ln w="9525">
            <a:noFill/>
            <a:miter lim="800000"/>
            <a:headEnd/>
            <a:tailEnd/>
          </a:ln>
        </p:spPr>
      </p:pic>
      <p:sp>
        <p:nvSpPr>
          <p:cNvPr id="6" name="Nadpis 5"/>
          <p:cNvSpPr>
            <a:spLocks noGrp="1"/>
          </p:cNvSpPr>
          <p:nvPr>
            <p:ph type="title"/>
          </p:nvPr>
        </p:nvSpPr>
        <p:spPr>
          <a:xfrm>
            <a:off x="323528" y="836712"/>
            <a:ext cx="8229600" cy="792087"/>
          </a:xfrm>
        </p:spPr>
        <p:txBody>
          <a:bodyPr>
            <a:noAutofit/>
          </a:bodyPr>
          <a:lstStyle/>
          <a:p>
            <a:pPr algn="l"/>
            <a:r>
              <a:rPr lang="cs-CZ" sz="3200" b="1" dirty="0">
                <a:solidFill>
                  <a:srgbClr val="008000"/>
                </a:solidFill>
              </a:rPr>
              <a:t>Způsob podání žádosti – založení žádosti o podporu</a:t>
            </a:r>
            <a:endParaRPr lang="cs-CZ" sz="3200" dirty="0">
              <a:solidFill>
                <a:srgbClr val="008000"/>
              </a:solidFill>
            </a:endParaRPr>
          </a:p>
        </p:txBody>
      </p:sp>
      <p:sp>
        <p:nvSpPr>
          <p:cNvPr id="8" name="Zástupný symbol pro číslo snímku 7"/>
          <p:cNvSpPr>
            <a:spLocks noGrp="1"/>
          </p:cNvSpPr>
          <p:nvPr>
            <p:ph type="sldNum" sz="quarter" idx="12"/>
          </p:nvPr>
        </p:nvSpPr>
        <p:spPr>
          <a:xfrm>
            <a:off x="6876256" y="6381328"/>
            <a:ext cx="2133600" cy="365125"/>
          </a:xfrm>
        </p:spPr>
        <p:txBody>
          <a:bodyPr/>
          <a:lstStyle/>
          <a:p>
            <a:fld id="{937F1097-7812-42B7-B597-D0D668573878}" type="slidenum">
              <a:rPr lang="cs-CZ" smtClean="0"/>
              <a:pPr/>
              <a:t>29</a:t>
            </a:fld>
            <a:endParaRPr lang="cs-CZ" dirty="0"/>
          </a:p>
        </p:txBody>
      </p:sp>
      <p:pic>
        <p:nvPicPr>
          <p:cNvPr id="9" name="Picture 3"/>
          <p:cNvPicPr>
            <a:picLocks noGrp="1" noChangeAspect="1" noChangeArrowheads="1"/>
          </p:cNvPicPr>
          <p:nvPr>
            <p:ph idx="1"/>
          </p:nvPr>
        </p:nvPicPr>
        <p:blipFill rotWithShape="1">
          <a:blip r:embed="rId5">
            <a:extLst>
              <a:ext uri="{28A0092B-C50C-407E-A947-70E740481C1C}">
                <a14:useLocalDpi xmlns:a14="http://schemas.microsoft.com/office/drawing/2010/main" val="0"/>
              </a:ext>
            </a:extLst>
          </a:blip>
          <a:srcRect l="14723" t="17331" r="45339" b="43350"/>
          <a:stretch/>
        </p:blipFill>
        <p:spPr bwMode="auto">
          <a:xfrm>
            <a:off x="111551" y="1740361"/>
            <a:ext cx="4732051" cy="3820440"/>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10"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l="28007" t="51188" r="33668" b="4612"/>
          <a:stretch/>
        </p:blipFill>
        <p:spPr bwMode="auto">
          <a:xfrm>
            <a:off x="4644008" y="1791774"/>
            <a:ext cx="4004001" cy="3717614"/>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5" name="Ovál 4"/>
          <p:cNvSpPr/>
          <p:nvPr/>
        </p:nvSpPr>
        <p:spPr>
          <a:xfrm>
            <a:off x="2123728" y="3705686"/>
            <a:ext cx="1368152" cy="4823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Ovál 6"/>
          <p:cNvSpPr/>
          <p:nvPr/>
        </p:nvSpPr>
        <p:spPr>
          <a:xfrm>
            <a:off x="4850712" y="3429000"/>
            <a:ext cx="1665504" cy="6480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Obdélník 10"/>
          <p:cNvSpPr/>
          <p:nvPr/>
        </p:nvSpPr>
        <p:spPr>
          <a:xfrm>
            <a:off x="251520" y="5642745"/>
            <a:ext cx="8208912" cy="923330"/>
          </a:xfrm>
          <a:prstGeom prst="rect">
            <a:avLst/>
          </a:prstGeom>
        </p:spPr>
        <p:txBody>
          <a:bodyPr wrap="square">
            <a:spAutoFit/>
          </a:bodyPr>
          <a:lstStyle/>
          <a:p>
            <a:r>
              <a:rPr lang="cs-CZ" dirty="0"/>
              <a:t>            03 –Operační program Zaměstnanost</a:t>
            </a:r>
          </a:p>
          <a:p>
            <a:r>
              <a:rPr lang="cs-CZ" dirty="0"/>
              <a:t>            PO Z – (03_16_047) – Výzva MAS na podporu strategií komunitně vedeného místního rozvoje</a:t>
            </a:r>
          </a:p>
        </p:txBody>
      </p:sp>
      <p:sp>
        <p:nvSpPr>
          <p:cNvPr id="12" name="Šipka: doprava 11"/>
          <p:cNvSpPr/>
          <p:nvPr/>
        </p:nvSpPr>
        <p:spPr>
          <a:xfrm>
            <a:off x="323528" y="5694158"/>
            <a:ext cx="576064"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 name="Šipka: doprava 14"/>
          <p:cNvSpPr/>
          <p:nvPr/>
        </p:nvSpPr>
        <p:spPr>
          <a:xfrm>
            <a:off x="321904" y="5996398"/>
            <a:ext cx="576064"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565168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anner"/>
          <p:cNvPicPr>
            <a:picLocks noChangeAspect="1" noChangeArrowheads="1"/>
          </p:cNvPicPr>
          <p:nvPr/>
        </p:nvPicPr>
        <p:blipFill>
          <a:blip r:embed="rId2" cstate="print"/>
          <a:srcRect/>
          <a:stretch>
            <a:fillRect/>
          </a:stretch>
        </p:blipFill>
        <p:spPr bwMode="auto">
          <a:xfrm>
            <a:off x="395536" y="332656"/>
            <a:ext cx="7978526" cy="360040"/>
          </a:xfrm>
          <a:prstGeom prst="rect">
            <a:avLst/>
          </a:prstGeom>
          <a:noFill/>
          <a:ln w="9525">
            <a:noFill/>
            <a:miter lim="800000"/>
            <a:headEnd/>
            <a:tailEnd/>
          </a:ln>
        </p:spPr>
      </p:pic>
      <p:pic>
        <p:nvPicPr>
          <p:cNvPr id="1027" name="Picture 3" descr="logo-malé"/>
          <p:cNvPicPr>
            <a:picLocks noChangeAspect="1" noChangeArrowheads="1"/>
          </p:cNvPicPr>
          <p:nvPr/>
        </p:nvPicPr>
        <p:blipFill>
          <a:blip r:embed="rId3" cstate="print"/>
          <a:srcRect/>
          <a:stretch>
            <a:fillRect/>
          </a:stretch>
        </p:blipFill>
        <p:spPr bwMode="auto">
          <a:xfrm>
            <a:off x="6876256" y="0"/>
            <a:ext cx="1987777" cy="1196752"/>
          </a:xfrm>
          <a:prstGeom prst="rect">
            <a:avLst/>
          </a:prstGeom>
          <a:noFill/>
          <a:ln w="9525">
            <a:noFill/>
            <a:miter lim="800000"/>
            <a:headEnd/>
            <a:tailEnd/>
          </a:ln>
        </p:spPr>
      </p:pic>
      <p:sp>
        <p:nvSpPr>
          <p:cNvPr id="6" name="Nadpis 5"/>
          <p:cNvSpPr>
            <a:spLocks noGrp="1"/>
          </p:cNvSpPr>
          <p:nvPr>
            <p:ph type="title"/>
          </p:nvPr>
        </p:nvSpPr>
        <p:spPr>
          <a:xfrm>
            <a:off x="634433" y="792088"/>
            <a:ext cx="8229600" cy="692696"/>
          </a:xfrm>
        </p:spPr>
        <p:txBody>
          <a:bodyPr>
            <a:normAutofit/>
          </a:bodyPr>
          <a:lstStyle/>
          <a:p>
            <a:pPr algn="l"/>
            <a:r>
              <a:rPr lang="cs-CZ" sz="3200" b="1" dirty="0">
                <a:solidFill>
                  <a:srgbClr val="008000"/>
                </a:solidFill>
              </a:rPr>
              <a:t>Základní specifikace výzvy</a:t>
            </a:r>
          </a:p>
        </p:txBody>
      </p:sp>
      <p:sp>
        <p:nvSpPr>
          <p:cNvPr id="7" name="Podnadpis 6"/>
          <p:cNvSpPr>
            <a:spLocks noGrp="1"/>
          </p:cNvSpPr>
          <p:nvPr>
            <p:ph idx="1"/>
          </p:nvPr>
        </p:nvSpPr>
        <p:spPr>
          <a:xfrm>
            <a:off x="467544" y="1529408"/>
            <a:ext cx="8085584" cy="4563888"/>
          </a:xfrm>
        </p:spPr>
        <p:txBody>
          <a:bodyPr>
            <a:normAutofit fontScale="92500" lnSpcReduction="10000"/>
          </a:bodyPr>
          <a:lstStyle/>
          <a:p>
            <a:pPr algn="just">
              <a:spcAft>
                <a:spcPts val="600"/>
              </a:spcAft>
              <a:buFont typeface="Wingdings" panose="05000000000000000000" pitchFamily="2" charset="2"/>
              <a:buChar char="Ø"/>
            </a:pPr>
            <a:r>
              <a:rPr lang="cs-CZ" sz="2400" dirty="0"/>
              <a:t>Zahájení příjmu žádostí o podporu: 31. 5. 2017</a:t>
            </a:r>
          </a:p>
          <a:p>
            <a:pPr algn="just">
              <a:spcAft>
                <a:spcPts val="600"/>
              </a:spcAft>
              <a:buFont typeface="Wingdings" panose="05000000000000000000" pitchFamily="2" charset="2"/>
              <a:buChar char="Ø"/>
            </a:pPr>
            <a:r>
              <a:rPr lang="cs-CZ" sz="2400" b="1" dirty="0"/>
              <a:t>Ukončení příjmu žádostí o podporu: 31. 7. 2017</a:t>
            </a:r>
          </a:p>
          <a:p>
            <a:pPr algn="just">
              <a:spcAft>
                <a:spcPts val="600"/>
              </a:spcAft>
              <a:buFont typeface="Wingdings" panose="05000000000000000000" pitchFamily="2" charset="2"/>
              <a:buChar char="Ø"/>
            </a:pPr>
            <a:r>
              <a:rPr lang="cs-CZ" sz="2400" dirty="0"/>
              <a:t>Alokace: 3.450.000,-Kč</a:t>
            </a:r>
          </a:p>
          <a:p>
            <a:pPr algn="just">
              <a:spcAft>
                <a:spcPts val="600"/>
              </a:spcAft>
              <a:buFont typeface="Wingdings" panose="05000000000000000000" pitchFamily="2" charset="2"/>
              <a:buChar char="Ø"/>
            </a:pPr>
            <a:r>
              <a:rPr lang="cs-CZ" sz="2400" dirty="0"/>
              <a:t>Místo realizace: území MAS Sokolovsko</a:t>
            </a:r>
          </a:p>
          <a:p>
            <a:pPr algn="just">
              <a:spcAft>
                <a:spcPts val="600"/>
              </a:spcAft>
              <a:buFont typeface="Wingdings" panose="05000000000000000000" pitchFamily="2" charset="2"/>
              <a:buChar char="Ø"/>
            </a:pPr>
            <a:r>
              <a:rPr lang="cs-CZ" sz="2400" dirty="0"/>
              <a:t>Maximální délka projektu: </a:t>
            </a:r>
            <a:r>
              <a:rPr lang="cs-CZ" sz="2400" b="1" dirty="0"/>
              <a:t>36 měsíců</a:t>
            </a:r>
          </a:p>
          <a:p>
            <a:pPr algn="just">
              <a:spcAft>
                <a:spcPts val="600"/>
              </a:spcAft>
              <a:buFont typeface="Wingdings" panose="05000000000000000000" pitchFamily="2" charset="2"/>
              <a:buChar char="Ø"/>
            </a:pPr>
            <a:r>
              <a:rPr lang="cs-CZ" sz="2400" dirty="0"/>
              <a:t>Nejzazší datum pro ukončení fyzické realizace projektu: 31. 7. 2022</a:t>
            </a:r>
          </a:p>
          <a:p>
            <a:pPr algn="just">
              <a:spcAft>
                <a:spcPts val="600"/>
              </a:spcAft>
              <a:buFont typeface="Wingdings" panose="05000000000000000000" pitchFamily="2" charset="2"/>
              <a:buChar char="Ø"/>
            </a:pPr>
            <a:r>
              <a:rPr lang="cs-CZ" sz="2400" b="1" dirty="0"/>
              <a:t>Minimální výše celkových způsobilých výdajů: 400.000,-Kč</a:t>
            </a:r>
          </a:p>
          <a:p>
            <a:pPr algn="just">
              <a:spcAft>
                <a:spcPts val="600"/>
              </a:spcAft>
              <a:buFont typeface="Wingdings" panose="05000000000000000000" pitchFamily="2" charset="2"/>
              <a:buChar char="Ø"/>
            </a:pPr>
            <a:r>
              <a:rPr lang="cs-CZ" sz="2400" b="1" dirty="0"/>
              <a:t>Maximální výše celkových způsobilých výdajů: 3.450.000,-Kč</a:t>
            </a:r>
          </a:p>
          <a:p>
            <a:pPr algn="just">
              <a:spcAft>
                <a:spcPts val="600"/>
              </a:spcAft>
              <a:buFont typeface="Wingdings" panose="05000000000000000000" pitchFamily="2" charset="2"/>
              <a:buChar char="Ø"/>
            </a:pPr>
            <a:r>
              <a:rPr lang="cs-CZ" sz="2400" dirty="0"/>
              <a:t>Míra spolufinancování: </a:t>
            </a:r>
            <a:r>
              <a:rPr lang="cs-CZ" sz="2400" b="1" dirty="0"/>
              <a:t>dle typu příjemce až 15%</a:t>
            </a:r>
          </a:p>
          <a:p>
            <a:pPr algn="just">
              <a:spcAft>
                <a:spcPts val="600"/>
              </a:spcAft>
              <a:buFont typeface="Wingdings" panose="05000000000000000000" pitchFamily="2" charset="2"/>
              <a:buChar char="Ø"/>
            </a:pPr>
            <a:r>
              <a:rPr lang="cs-CZ" sz="2400" dirty="0"/>
              <a:t>Způsob financování: </a:t>
            </a:r>
            <a:r>
              <a:rPr lang="cs-CZ" sz="2400" b="1" dirty="0"/>
              <a:t>ex ante</a:t>
            </a:r>
          </a:p>
          <a:p>
            <a:pPr marL="0" indent="0" algn="just">
              <a:spcAft>
                <a:spcPts val="600"/>
              </a:spcAft>
              <a:buNone/>
            </a:pPr>
            <a:endParaRPr lang="cs-CZ" sz="2400" b="1" dirty="0"/>
          </a:p>
          <a:p>
            <a:pPr marL="0" indent="0" algn="just">
              <a:spcAft>
                <a:spcPts val="600"/>
              </a:spcAft>
              <a:buNone/>
            </a:pPr>
            <a:endParaRPr lang="cs-CZ" sz="2400" dirty="0"/>
          </a:p>
          <a:p>
            <a:pPr marL="0" indent="0" algn="just">
              <a:spcAft>
                <a:spcPts val="600"/>
              </a:spcAft>
              <a:buNone/>
            </a:pPr>
            <a:endParaRPr lang="cs-CZ" dirty="0"/>
          </a:p>
          <a:p>
            <a:pPr marL="0" lvl="0" indent="0" algn="just">
              <a:spcAft>
                <a:spcPts val="600"/>
              </a:spcAft>
              <a:buNone/>
            </a:pPr>
            <a:endParaRPr lang="cs-CZ" dirty="0"/>
          </a:p>
        </p:txBody>
      </p:sp>
      <p:sp>
        <p:nvSpPr>
          <p:cNvPr id="8" name="Zástupný symbol pro číslo snímku 7"/>
          <p:cNvSpPr>
            <a:spLocks noGrp="1"/>
          </p:cNvSpPr>
          <p:nvPr>
            <p:ph type="sldNum" sz="quarter" idx="12"/>
          </p:nvPr>
        </p:nvSpPr>
        <p:spPr>
          <a:xfrm>
            <a:off x="6876256" y="6381328"/>
            <a:ext cx="2133600" cy="365125"/>
          </a:xfrm>
        </p:spPr>
        <p:txBody>
          <a:bodyPr/>
          <a:lstStyle/>
          <a:p>
            <a:fld id="{937F1097-7812-42B7-B597-D0D668573878}" type="slidenum">
              <a:rPr lang="cs-CZ" smtClean="0"/>
              <a:pPr/>
              <a:t>3</a:t>
            </a:fld>
            <a:endParaRPr lang="cs-CZ" dirty="0"/>
          </a:p>
        </p:txBody>
      </p:sp>
    </p:spTree>
    <p:extLst>
      <p:ext uri="{BB962C8B-B14F-4D97-AF65-F5344CB8AC3E}">
        <p14:creationId xmlns:p14="http://schemas.microsoft.com/office/powerpoint/2010/main" val="15758120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anner"/>
          <p:cNvPicPr>
            <a:picLocks noChangeAspect="1" noChangeArrowheads="1"/>
          </p:cNvPicPr>
          <p:nvPr/>
        </p:nvPicPr>
        <p:blipFill>
          <a:blip r:embed="rId2" cstate="print"/>
          <a:srcRect/>
          <a:stretch>
            <a:fillRect/>
          </a:stretch>
        </p:blipFill>
        <p:spPr bwMode="auto">
          <a:xfrm>
            <a:off x="395536" y="332656"/>
            <a:ext cx="7978526" cy="360040"/>
          </a:xfrm>
          <a:prstGeom prst="rect">
            <a:avLst/>
          </a:prstGeom>
          <a:noFill/>
          <a:ln w="9525">
            <a:noFill/>
            <a:miter lim="800000"/>
            <a:headEnd/>
            <a:tailEnd/>
          </a:ln>
        </p:spPr>
      </p:pic>
      <p:pic>
        <p:nvPicPr>
          <p:cNvPr id="1027" name="Picture 3" descr="logo-malé"/>
          <p:cNvPicPr>
            <a:picLocks noChangeAspect="1" noChangeArrowheads="1"/>
          </p:cNvPicPr>
          <p:nvPr/>
        </p:nvPicPr>
        <p:blipFill>
          <a:blip r:embed="rId3" cstate="print"/>
          <a:srcRect/>
          <a:stretch>
            <a:fillRect/>
          </a:stretch>
        </p:blipFill>
        <p:spPr bwMode="auto">
          <a:xfrm>
            <a:off x="6876256" y="0"/>
            <a:ext cx="1987777" cy="1196752"/>
          </a:xfrm>
          <a:prstGeom prst="rect">
            <a:avLst/>
          </a:prstGeom>
          <a:noFill/>
          <a:ln w="9525">
            <a:noFill/>
            <a:miter lim="800000"/>
            <a:headEnd/>
            <a:tailEnd/>
          </a:ln>
        </p:spPr>
      </p:pic>
      <p:sp>
        <p:nvSpPr>
          <p:cNvPr id="6" name="Nadpis 5"/>
          <p:cNvSpPr>
            <a:spLocks noGrp="1"/>
          </p:cNvSpPr>
          <p:nvPr>
            <p:ph type="title"/>
          </p:nvPr>
        </p:nvSpPr>
        <p:spPr>
          <a:xfrm>
            <a:off x="323528" y="836712"/>
            <a:ext cx="8229600" cy="792087"/>
          </a:xfrm>
        </p:spPr>
        <p:txBody>
          <a:bodyPr>
            <a:noAutofit/>
          </a:bodyPr>
          <a:lstStyle/>
          <a:p>
            <a:pPr algn="l"/>
            <a:r>
              <a:rPr lang="cs-CZ" sz="3200" b="1" dirty="0">
                <a:solidFill>
                  <a:srgbClr val="008000"/>
                </a:solidFill>
              </a:rPr>
              <a:t>Způsob podání žádosti – založení žádosti </a:t>
            </a:r>
            <a:endParaRPr lang="cs-CZ" sz="3200" dirty="0">
              <a:solidFill>
                <a:srgbClr val="008000"/>
              </a:solidFill>
            </a:endParaRPr>
          </a:p>
        </p:txBody>
      </p:sp>
      <p:sp>
        <p:nvSpPr>
          <p:cNvPr id="8" name="Zástupný symbol pro číslo snímku 7"/>
          <p:cNvSpPr>
            <a:spLocks noGrp="1"/>
          </p:cNvSpPr>
          <p:nvPr>
            <p:ph type="sldNum" sz="quarter" idx="12"/>
          </p:nvPr>
        </p:nvSpPr>
        <p:spPr>
          <a:xfrm>
            <a:off x="6876256" y="6381328"/>
            <a:ext cx="2133600" cy="365125"/>
          </a:xfrm>
        </p:spPr>
        <p:txBody>
          <a:bodyPr/>
          <a:lstStyle/>
          <a:p>
            <a:fld id="{937F1097-7812-42B7-B597-D0D668573878}" type="slidenum">
              <a:rPr lang="cs-CZ" smtClean="0"/>
              <a:pPr/>
              <a:t>30</a:t>
            </a:fld>
            <a:endParaRPr lang="cs-CZ" dirty="0"/>
          </a:p>
        </p:txBody>
      </p:sp>
      <p:pic>
        <p:nvPicPr>
          <p:cNvPr id="5" name="Obrázek 4">
            <a:extLst>
              <a:ext uri="{FF2B5EF4-FFF2-40B4-BE49-F238E27FC236}">
                <a16:creationId xmlns:a16="http://schemas.microsoft.com/office/drawing/2014/main" id="{38C35A82-37ED-4EDE-93EE-07C4108E01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80" y="1714500"/>
            <a:ext cx="9144000" cy="5143500"/>
          </a:xfrm>
          <a:prstGeom prst="rect">
            <a:avLst/>
          </a:prstGeom>
        </p:spPr>
      </p:pic>
    </p:spTree>
    <p:extLst>
      <p:ext uri="{BB962C8B-B14F-4D97-AF65-F5344CB8AC3E}">
        <p14:creationId xmlns:p14="http://schemas.microsoft.com/office/powerpoint/2010/main" val="42637575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anner"/>
          <p:cNvPicPr>
            <a:picLocks noChangeAspect="1" noChangeArrowheads="1"/>
          </p:cNvPicPr>
          <p:nvPr/>
        </p:nvPicPr>
        <p:blipFill>
          <a:blip r:embed="rId2" cstate="print"/>
          <a:srcRect/>
          <a:stretch>
            <a:fillRect/>
          </a:stretch>
        </p:blipFill>
        <p:spPr bwMode="auto">
          <a:xfrm>
            <a:off x="395536" y="332656"/>
            <a:ext cx="7978526" cy="360040"/>
          </a:xfrm>
          <a:prstGeom prst="rect">
            <a:avLst/>
          </a:prstGeom>
          <a:noFill/>
          <a:ln w="9525">
            <a:noFill/>
            <a:miter lim="800000"/>
            <a:headEnd/>
            <a:tailEnd/>
          </a:ln>
        </p:spPr>
      </p:pic>
      <p:pic>
        <p:nvPicPr>
          <p:cNvPr id="1027" name="Picture 3" descr="logo-malé"/>
          <p:cNvPicPr>
            <a:picLocks noChangeAspect="1" noChangeArrowheads="1"/>
          </p:cNvPicPr>
          <p:nvPr/>
        </p:nvPicPr>
        <p:blipFill>
          <a:blip r:embed="rId3" cstate="print"/>
          <a:srcRect/>
          <a:stretch>
            <a:fillRect/>
          </a:stretch>
        </p:blipFill>
        <p:spPr bwMode="auto">
          <a:xfrm>
            <a:off x="6876256" y="0"/>
            <a:ext cx="1987777" cy="1196752"/>
          </a:xfrm>
          <a:prstGeom prst="rect">
            <a:avLst/>
          </a:prstGeom>
          <a:noFill/>
          <a:ln w="9525">
            <a:noFill/>
            <a:miter lim="800000"/>
            <a:headEnd/>
            <a:tailEnd/>
          </a:ln>
        </p:spPr>
      </p:pic>
      <p:sp>
        <p:nvSpPr>
          <p:cNvPr id="6" name="Nadpis 5"/>
          <p:cNvSpPr>
            <a:spLocks noGrp="1"/>
          </p:cNvSpPr>
          <p:nvPr>
            <p:ph type="title"/>
          </p:nvPr>
        </p:nvSpPr>
        <p:spPr>
          <a:xfrm>
            <a:off x="323528" y="836712"/>
            <a:ext cx="8229600" cy="792087"/>
          </a:xfrm>
        </p:spPr>
        <p:txBody>
          <a:bodyPr>
            <a:noAutofit/>
          </a:bodyPr>
          <a:lstStyle/>
          <a:p>
            <a:pPr algn="l"/>
            <a:r>
              <a:rPr lang="cs-CZ" sz="3200" b="1" dirty="0">
                <a:solidFill>
                  <a:srgbClr val="008000"/>
                </a:solidFill>
              </a:rPr>
              <a:t>Způsob podání žádosti – založení žádosti </a:t>
            </a:r>
            <a:endParaRPr lang="cs-CZ" sz="3200" dirty="0">
              <a:solidFill>
                <a:srgbClr val="008000"/>
              </a:solidFill>
            </a:endParaRPr>
          </a:p>
        </p:txBody>
      </p:sp>
      <p:sp>
        <p:nvSpPr>
          <p:cNvPr id="8" name="Zástupný symbol pro číslo snímku 7"/>
          <p:cNvSpPr>
            <a:spLocks noGrp="1"/>
          </p:cNvSpPr>
          <p:nvPr>
            <p:ph type="sldNum" sz="quarter" idx="12"/>
          </p:nvPr>
        </p:nvSpPr>
        <p:spPr>
          <a:xfrm>
            <a:off x="6876256" y="6381328"/>
            <a:ext cx="2133600" cy="365125"/>
          </a:xfrm>
        </p:spPr>
        <p:txBody>
          <a:bodyPr/>
          <a:lstStyle/>
          <a:p>
            <a:fld id="{937F1097-7812-42B7-B597-D0D668573878}" type="slidenum">
              <a:rPr lang="cs-CZ" smtClean="0"/>
              <a:pPr/>
              <a:t>31</a:t>
            </a:fld>
            <a:endParaRPr lang="cs-CZ" dirty="0"/>
          </a:p>
        </p:txBody>
      </p:sp>
      <p:pic>
        <p:nvPicPr>
          <p:cNvPr id="13" name="Obrázek 12"/>
          <p:cNvPicPr>
            <a:picLocks noChangeAspect="1"/>
          </p:cNvPicPr>
          <p:nvPr/>
        </p:nvPicPr>
        <p:blipFill>
          <a:blip r:embed="rId4"/>
          <a:stretch>
            <a:fillRect/>
          </a:stretch>
        </p:blipFill>
        <p:spPr>
          <a:xfrm>
            <a:off x="395536" y="1770273"/>
            <a:ext cx="8399384" cy="4976180"/>
          </a:xfrm>
          <a:prstGeom prst="rect">
            <a:avLst/>
          </a:prstGeom>
        </p:spPr>
      </p:pic>
      <p:sp>
        <p:nvSpPr>
          <p:cNvPr id="4" name="Ovál 3"/>
          <p:cNvSpPr/>
          <p:nvPr/>
        </p:nvSpPr>
        <p:spPr>
          <a:xfrm>
            <a:off x="899592" y="4365104"/>
            <a:ext cx="1080120" cy="201744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7407375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anner"/>
          <p:cNvPicPr>
            <a:picLocks noChangeAspect="1" noChangeArrowheads="1"/>
          </p:cNvPicPr>
          <p:nvPr/>
        </p:nvPicPr>
        <p:blipFill>
          <a:blip r:embed="rId2" cstate="print"/>
          <a:srcRect/>
          <a:stretch>
            <a:fillRect/>
          </a:stretch>
        </p:blipFill>
        <p:spPr bwMode="auto">
          <a:xfrm>
            <a:off x="395536" y="332656"/>
            <a:ext cx="7978526" cy="360040"/>
          </a:xfrm>
          <a:prstGeom prst="rect">
            <a:avLst/>
          </a:prstGeom>
          <a:noFill/>
          <a:ln w="9525">
            <a:noFill/>
            <a:miter lim="800000"/>
            <a:headEnd/>
            <a:tailEnd/>
          </a:ln>
        </p:spPr>
      </p:pic>
      <p:pic>
        <p:nvPicPr>
          <p:cNvPr id="1027" name="Picture 3" descr="logo-malé"/>
          <p:cNvPicPr>
            <a:picLocks noChangeAspect="1" noChangeArrowheads="1"/>
          </p:cNvPicPr>
          <p:nvPr/>
        </p:nvPicPr>
        <p:blipFill>
          <a:blip r:embed="rId3" cstate="print"/>
          <a:srcRect/>
          <a:stretch>
            <a:fillRect/>
          </a:stretch>
        </p:blipFill>
        <p:spPr bwMode="auto">
          <a:xfrm>
            <a:off x="6876256" y="0"/>
            <a:ext cx="1987777" cy="1196752"/>
          </a:xfrm>
          <a:prstGeom prst="rect">
            <a:avLst/>
          </a:prstGeom>
          <a:noFill/>
          <a:ln w="9525">
            <a:noFill/>
            <a:miter lim="800000"/>
            <a:headEnd/>
            <a:tailEnd/>
          </a:ln>
        </p:spPr>
      </p:pic>
      <p:sp>
        <p:nvSpPr>
          <p:cNvPr id="6" name="Nadpis 5"/>
          <p:cNvSpPr>
            <a:spLocks noGrp="1"/>
          </p:cNvSpPr>
          <p:nvPr>
            <p:ph type="title"/>
          </p:nvPr>
        </p:nvSpPr>
        <p:spPr>
          <a:xfrm>
            <a:off x="323528" y="836712"/>
            <a:ext cx="8229600" cy="792087"/>
          </a:xfrm>
        </p:spPr>
        <p:txBody>
          <a:bodyPr>
            <a:noAutofit/>
          </a:bodyPr>
          <a:lstStyle/>
          <a:p>
            <a:pPr algn="l"/>
            <a:r>
              <a:rPr lang="cs-CZ" sz="3200" b="1" dirty="0">
                <a:solidFill>
                  <a:srgbClr val="008000"/>
                </a:solidFill>
              </a:rPr>
              <a:t>Způsob podání žádosti – založení žádosti</a:t>
            </a:r>
            <a:endParaRPr lang="cs-CZ" sz="3200" dirty="0">
              <a:solidFill>
                <a:srgbClr val="008000"/>
              </a:solidFill>
            </a:endParaRPr>
          </a:p>
        </p:txBody>
      </p:sp>
      <p:sp>
        <p:nvSpPr>
          <p:cNvPr id="7" name="Podnadpis 6"/>
          <p:cNvSpPr>
            <a:spLocks noGrp="1"/>
          </p:cNvSpPr>
          <p:nvPr>
            <p:ph idx="1"/>
          </p:nvPr>
        </p:nvSpPr>
        <p:spPr>
          <a:xfrm>
            <a:off x="539552" y="1614600"/>
            <a:ext cx="8208912" cy="5067945"/>
          </a:xfrm>
        </p:spPr>
        <p:txBody>
          <a:bodyPr>
            <a:normAutofit fontScale="92500" lnSpcReduction="20000"/>
          </a:bodyPr>
          <a:lstStyle/>
          <a:p>
            <a:pPr>
              <a:buFont typeface="Wingdings" panose="05000000000000000000" pitchFamily="2" charset="2"/>
              <a:buChar char="Ø"/>
            </a:pPr>
            <a:r>
              <a:rPr lang="cs-CZ" sz="2400" dirty="0"/>
              <a:t>Formulář vyplňovat postupně dle záložek vlevo.</a:t>
            </a:r>
          </a:p>
          <a:p>
            <a:pPr>
              <a:buFont typeface="Wingdings" panose="05000000000000000000" pitchFamily="2" charset="2"/>
              <a:buChar char="Ø"/>
            </a:pPr>
            <a:r>
              <a:rPr lang="cs-CZ" sz="2400" dirty="0"/>
              <a:t>Záložky </a:t>
            </a:r>
            <a:r>
              <a:rPr lang="cs-CZ" sz="2400" u="sng" dirty="0"/>
              <a:t>Popis projektu </a:t>
            </a:r>
            <a:r>
              <a:rPr lang="cs-CZ" sz="2400" dirty="0"/>
              <a:t>a </a:t>
            </a:r>
            <a:r>
              <a:rPr lang="cs-CZ" sz="2400" u="sng" dirty="0"/>
              <a:t>Klíčové aktivity </a:t>
            </a:r>
            <a:r>
              <a:rPr lang="cs-CZ" sz="2400" dirty="0"/>
              <a:t>– nenechte se v popisu omezit počtem znaků (2000) - vytvořte přílohu v doc či </a:t>
            </a:r>
            <a:r>
              <a:rPr lang="cs-CZ" sz="2400" dirty="0" err="1"/>
              <a:t>pdf</a:t>
            </a:r>
            <a:r>
              <a:rPr lang="cs-CZ" sz="2400" dirty="0"/>
              <a:t> a vložte ji do Záložky </a:t>
            </a:r>
            <a:r>
              <a:rPr lang="cs-CZ" sz="2400" u="sng" dirty="0"/>
              <a:t>Dokumenty</a:t>
            </a:r>
          </a:p>
          <a:p>
            <a:pPr>
              <a:buFont typeface="Wingdings" panose="05000000000000000000" pitchFamily="2" charset="2"/>
              <a:buChar char="Ø"/>
            </a:pPr>
            <a:r>
              <a:rPr lang="cs-CZ" sz="2400" dirty="0"/>
              <a:t>stručně, jasně, srozumitelně</a:t>
            </a:r>
          </a:p>
          <a:p>
            <a:pPr>
              <a:buFont typeface="Wingdings" panose="05000000000000000000" pitchFamily="2" charset="2"/>
              <a:buChar char="Ø"/>
            </a:pPr>
            <a:r>
              <a:rPr lang="cs-CZ" sz="2400" b="1" dirty="0"/>
              <a:t>klíčové aktivity </a:t>
            </a:r>
            <a:r>
              <a:rPr lang="cs-CZ" sz="2400" dirty="0"/>
              <a:t>– každá zvlášť, včetně pole Náklady na klíčovou aktivitu (pozor na soulad s rozpočtem)</a:t>
            </a:r>
          </a:p>
          <a:p>
            <a:pPr>
              <a:buFont typeface="Wingdings" panose="05000000000000000000" pitchFamily="2" charset="2"/>
              <a:buChar char="Ø"/>
            </a:pPr>
            <a:r>
              <a:rPr lang="cs-CZ" sz="2400" b="1" dirty="0"/>
              <a:t>horizontální principy </a:t>
            </a:r>
            <a:r>
              <a:rPr lang="cs-CZ" sz="2400" dirty="0"/>
              <a:t>– všechny tři, doporučeno uvést ,,neutrální vliv“, pokud ,,pozitivní“, pak nutno popsat</a:t>
            </a:r>
          </a:p>
          <a:p>
            <a:pPr>
              <a:buFont typeface="Wingdings" panose="05000000000000000000" pitchFamily="2" charset="2"/>
              <a:buChar char="Ø"/>
            </a:pPr>
            <a:r>
              <a:rPr lang="cs-CZ" sz="2400" dirty="0"/>
              <a:t>Typ subjektu – dle IČ – validace, pokud nefunguje, kontaktovat technickou podporu</a:t>
            </a:r>
          </a:p>
          <a:p>
            <a:pPr>
              <a:buFont typeface="Wingdings" panose="05000000000000000000" pitchFamily="2" charset="2"/>
              <a:buChar char="Ø"/>
            </a:pPr>
            <a:r>
              <a:rPr lang="cs-CZ" sz="2400" dirty="0"/>
              <a:t>Roční obrat – viz Pokyny k vyplnění žádosti(v EUR)</a:t>
            </a:r>
          </a:p>
          <a:p>
            <a:pPr marL="0" indent="0">
              <a:buNone/>
            </a:pPr>
            <a:endParaRPr lang="cs-CZ" sz="2400" dirty="0"/>
          </a:p>
          <a:p>
            <a:pPr>
              <a:buFont typeface="Wingdings" panose="05000000000000000000" pitchFamily="2" charset="2"/>
              <a:buChar char="Ø"/>
            </a:pPr>
            <a:r>
              <a:rPr lang="cs-CZ" sz="2400" dirty="0"/>
              <a:t>žlutá pole – povinná</a:t>
            </a:r>
          </a:p>
          <a:p>
            <a:pPr>
              <a:buFont typeface="Wingdings" panose="05000000000000000000" pitchFamily="2" charset="2"/>
              <a:buChar char="Ø"/>
            </a:pPr>
            <a:r>
              <a:rPr lang="cs-CZ" sz="2400" dirty="0"/>
              <a:t>šedá – nepovinná</a:t>
            </a:r>
          </a:p>
          <a:p>
            <a:pPr>
              <a:buFont typeface="Wingdings" panose="05000000000000000000" pitchFamily="2" charset="2"/>
              <a:buChar char="Ø"/>
            </a:pPr>
            <a:r>
              <a:rPr lang="cs-CZ" sz="2400" dirty="0"/>
              <a:t>průběžně ukládat</a:t>
            </a:r>
          </a:p>
          <a:p>
            <a:pPr>
              <a:buFont typeface="Wingdings" panose="05000000000000000000" pitchFamily="2" charset="2"/>
              <a:buChar char="Ø"/>
            </a:pPr>
            <a:endParaRPr lang="cs-CZ" sz="2400" dirty="0"/>
          </a:p>
          <a:p>
            <a:pPr marL="0" indent="0" algn="just">
              <a:buNone/>
            </a:pPr>
            <a:endParaRPr lang="cs-CZ" dirty="0"/>
          </a:p>
        </p:txBody>
      </p:sp>
      <p:sp>
        <p:nvSpPr>
          <p:cNvPr id="8" name="Zástupný symbol pro číslo snímku 7"/>
          <p:cNvSpPr>
            <a:spLocks noGrp="1"/>
          </p:cNvSpPr>
          <p:nvPr>
            <p:ph type="sldNum" sz="quarter" idx="12"/>
          </p:nvPr>
        </p:nvSpPr>
        <p:spPr>
          <a:xfrm>
            <a:off x="6876256" y="6381328"/>
            <a:ext cx="2133600" cy="365125"/>
          </a:xfrm>
        </p:spPr>
        <p:txBody>
          <a:bodyPr/>
          <a:lstStyle/>
          <a:p>
            <a:fld id="{937F1097-7812-42B7-B597-D0D668573878}" type="slidenum">
              <a:rPr lang="cs-CZ" smtClean="0"/>
              <a:pPr/>
              <a:t>32</a:t>
            </a:fld>
            <a:endParaRPr lang="cs-CZ" dirty="0"/>
          </a:p>
        </p:txBody>
      </p:sp>
    </p:spTree>
    <p:extLst>
      <p:ext uri="{BB962C8B-B14F-4D97-AF65-F5344CB8AC3E}">
        <p14:creationId xmlns:p14="http://schemas.microsoft.com/office/powerpoint/2010/main" val="7657158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anner"/>
          <p:cNvPicPr>
            <a:picLocks noChangeAspect="1" noChangeArrowheads="1"/>
          </p:cNvPicPr>
          <p:nvPr/>
        </p:nvPicPr>
        <p:blipFill>
          <a:blip r:embed="rId2" cstate="print"/>
          <a:srcRect/>
          <a:stretch>
            <a:fillRect/>
          </a:stretch>
        </p:blipFill>
        <p:spPr bwMode="auto">
          <a:xfrm>
            <a:off x="395536" y="332656"/>
            <a:ext cx="7978526" cy="360040"/>
          </a:xfrm>
          <a:prstGeom prst="rect">
            <a:avLst/>
          </a:prstGeom>
          <a:noFill/>
          <a:ln w="9525">
            <a:noFill/>
            <a:miter lim="800000"/>
            <a:headEnd/>
            <a:tailEnd/>
          </a:ln>
        </p:spPr>
      </p:pic>
      <p:pic>
        <p:nvPicPr>
          <p:cNvPr id="1027" name="Picture 3" descr="logo-malé"/>
          <p:cNvPicPr>
            <a:picLocks noChangeAspect="1" noChangeArrowheads="1"/>
          </p:cNvPicPr>
          <p:nvPr/>
        </p:nvPicPr>
        <p:blipFill>
          <a:blip r:embed="rId3" cstate="print"/>
          <a:srcRect/>
          <a:stretch>
            <a:fillRect/>
          </a:stretch>
        </p:blipFill>
        <p:spPr bwMode="auto">
          <a:xfrm>
            <a:off x="6876256" y="0"/>
            <a:ext cx="1987777" cy="1196752"/>
          </a:xfrm>
          <a:prstGeom prst="rect">
            <a:avLst/>
          </a:prstGeom>
          <a:noFill/>
          <a:ln w="9525">
            <a:noFill/>
            <a:miter lim="800000"/>
            <a:headEnd/>
            <a:tailEnd/>
          </a:ln>
        </p:spPr>
      </p:pic>
      <p:sp>
        <p:nvSpPr>
          <p:cNvPr id="6" name="Nadpis 5"/>
          <p:cNvSpPr>
            <a:spLocks noGrp="1"/>
          </p:cNvSpPr>
          <p:nvPr>
            <p:ph type="title"/>
          </p:nvPr>
        </p:nvSpPr>
        <p:spPr>
          <a:xfrm>
            <a:off x="323528" y="836712"/>
            <a:ext cx="8229600" cy="792087"/>
          </a:xfrm>
        </p:spPr>
        <p:txBody>
          <a:bodyPr>
            <a:noAutofit/>
          </a:bodyPr>
          <a:lstStyle/>
          <a:p>
            <a:pPr algn="l"/>
            <a:r>
              <a:rPr lang="cs-CZ" sz="3200" b="1" dirty="0">
                <a:solidFill>
                  <a:srgbClr val="008000"/>
                </a:solidFill>
              </a:rPr>
              <a:t>Způsob podání žádosti – založení žádosti - rozpočet</a:t>
            </a:r>
            <a:endParaRPr lang="cs-CZ" sz="3200" dirty="0">
              <a:solidFill>
                <a:srgbClr val="008000"/>
              </a:solidFill>
            </a:endParaRPr>
          </a:p>
        </p:txBody>
      </p:sp>
      <p:sp>
        <p:nvSpPr>
          <p:cNvPr id="7" name="Podnadpis 6"/>
          <p:cNvSpPr>
            <a:spLocks noGrp="1"/>
          </p:cNvSpPr>
          <p:nvPr>
            <p:ph idx="1"/>
          </p:nvPr>
        </p:nvSpPr>
        <p:spPr>
          <a:xfrm>
            <a:off x="395536" y="1844824"/>
            <a:ext cx="8352928" cy="4837721"/>
          </a:xfrm>
        </p:spPr>
        <p:txBody>
          <a:bodyPr>
            <a:normAutofit/>
          </a:bodyPr>
          <a:lstStyle/>
          <a:p>
            <a:pPr algn="just">
              <a:buFont typeface="Wingdings" panose="05000000000000000000" pitchFamily="2" charset="2"/>
              <a:buChar char="Ø"/>
            </a:pPr>
            <a:r>
              <a:rPr lang="cs-CZ" sz="2400" b="1" dirty="0"/>
              <a:t>Spolufinancování</a:t>
            </a:r>
            <a:r>
              <a:rPr lang="cs-CZ" sz="2400" dirty="0"/>
              <a:t> – první řádek ,,Soukromé zdroje“ nevolit, v případě vlastních příjmů volit druhý řádek ,,Národní soukromé zdroje“</a:t>
            </a:r>
          </a:p>
          <a:p>
            <a:pPr algn="just">
              <a:buFont typeface="Wingdings" panose="05000000000000000000" pitchFamily="2" charset="2"/>
              <a:buChar char="Ø"/>
            </a:pPr>
            <a:r>
              <a:rPr lang="cs-CZ" sz="2400" b="1" dirty="0"/>
              <a:t>Finanční plán </a:t>
            </a:r>
            <a:r>
              <a:rPr lang="cs-CZ" sz="2400" dirty="0"/>
              <a:t>generován automaticky, možno editovat, pozor na shodu s rozpočtem</a:t>
            </a:r>
          </a:p>
          <a:p>
            <a:pPr algn="just">
              <a:buFont typeface="Wingdings" panose="05000000000000000000" pitchFamily="2" charset="2"/>
              <a:buChar char="Ø"/>
            </a:pPr>
            <a:r>
              <a:rPr lang="cs-CZ" sz="2400" b="1" dirty="0"/>
              <a:t>Příjmy projektu </a:t>
            </a:r>
            <a:r>
              <a:rPr lang="cs-CZ" sz="2400" dirty="0"/>
              <a:t>(tzn. ty vygenerované během realizace projektu) – pokud si žadatel není jistý a neodhadne, dokládá během realizace a platby budou pokráceny</a:t>
            </a:r>
          </a:p>
          <a:p>
            <a:pPr algn="just">
              <a:buFont typeface="Wingdings" panose="05000000000000000000" pitchFamily="2" charset="2"/>
              <a:buChar char="Ø"/>
            </a:pPr>
            <a:r>
              <a:rPr lang="cs-CZ" sz="2400" dirty="0"/>
              <a:t>Úroky nejsou příjmy projektu</a:t>
            </a:r>
          </a:p>
          <a:p>
            <a:pPr>
              <a:buFont typeface="Wingdings" panose="05000000000000000000" pitchFamily="2" charset="2"/>
              <a:buChar char="Ø"/>
            </a:pPr>
            <a:endParaRPr lang="cs-CZ" sz="2400" dirty="0"/>
          </a:p>
          <a:p>
            <a:pPr marL="0" indent="0" algn="just">
              <a:buNone/>
            </a:pPr>
            <a:endParaRPr lang="cs-CZ" dirty="0"/>
          </a:p>
        </p:txBody>
      </p:sp>
      <p:sp>
        <p:nvSpPr>
          <p:cNvPr id="8" name="Zástupný symbol pro číslo snímku 7"/>
          <p:cNvSpPr>
            <a:spLocks noGrp="1"/>
          </p:cNvSpPr>
          <p:nvPr>
            <p:ph type="sldNum" sz="quarter" idx="12"/>
          </p:nvPr>
        </p:nvSpPr>
        <p:spPr>
          <a:xfrm>
            <a:off x="6876256" y="6381328"/>
            <a:ext cx="2133600" cy="365125"/>
          </a:xfrm>
        </p:spPr>
        <p:txBody>
          <a:bodyPr/>
          <a:lstStyle/>
          <a:p>
            <a:fld id="{937F1097-7812-42B7-B597-D0D668573878}" type="slidenum">
              <a:rPr lang="cs-CZ" smtClean="0"/>
              <a:pPr/>
              <a:t>33</a:t>
            </a:fld>
            <a:endParaRPr lang="cs-CZ" dirty="0"/>
          </a:p>
        </p:txBody>
      </p:sp>
    </p:spTree>
    <p:extLst>
      <p:ext uri="{BB962C8B-B14F-4D97-AF65-F5344CB8AC3E}">
        <p14:creationId xmlns:p14="http://schemas.microsoft.com/office/powerpoint/2010/main" val="2578155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anner"/>
          <p:cNvPicPr>
            <a:picLocks noChangeAspect="1" noChangeArrowheads="1"/>
          </p:cNvPicPr>
          <p:nvPr/>
        </p:nvPicPr>
        <p:blipFill>
          <a:blip r:embed="rId2" cstate="print"/>
          <a:srcRect/>
          <a:stretch>
            <a:fillRect/>
          </a:stretch>
        </p:blipFill>
        <p:spPr bwMode="auto">
          <a:xfrm>
            <a:off x="395536" y="332656"/>
            <a:ext cx="7978526" cy="360040"/>
          </a:xfrm>
          <a:prstGeom prst="rect">
            <a:avLst/>
          </a:prstGeom>
          <a:noFill/>
          <a:ln w="9525">
            <a:noFill/>
            <a:miter lim="800000"/>
            <a:headEnd/>
            <a:tailEnd/>
          </a:ln>
        </p:spPr>
      </p:pic>
      <p:pic>
        <p:nvPicPr>
          <p:cNvPr id="1027" name="Picture 3" descr="logo-malé"/>
          <p:cNvPicPr>
            <a:picLocks noChangeAspect="1" noChangeArrowheads="1"/>
          </p:cNvPicPr>
          <p:nvPr/>
        </p:nvPicPr>
        <p:blipFill>
          <a:blip r:embed="rId3" cstate="print"/>
          <a:srcRect/>
          <a:stretch>
            <a:fillRect/>
          </a:stretch>
        </p:blipFill>
        <p:spPr bwMode="auto">
          <a:xfrm>
            <a:off x="6876256" y="0"/>
            <a:ext cx="1987777" cy="1196752"/>
          </a:xfrm>
          <a:prstGeom prst="rect">
            <a:avLst/>
          </a:prstGeom>
          <a:noFill/>
          <a:ln w="9525">
            <a:noFill/>
            <a:miter lim="800000"/>
            <a:headEnd/>
            <a:tailEnd/>
          </a:ln>
        </p:spPr>
      </p:pic>
      <p:sp>
        <p:nvSpPr>
          <p:cNvPr id="6" name="Nadpis 5"/>
          <p:cNvSpPr>
            <a:spLocks noGrp="1"/>
          </p:cNvSpPr>
          <p:nvPr>
            <p:ph type="title"/>
          </p:nvPr>
        </p:nvSpPr>
        <p:spPr>
          <a:xfrm>
            <a:off x="323528" y="836712"/>
            <a:ext cx="8229600" cy="792087"/>
          </a:xfrm>
        </p:spPr>
        <p:txBody>
          <a:bodyPr>
            <a:noAutofit/>
          </a:bodyPr>
          <a:lstStyle/>
          <a:p>
            <a:pPr algn="l"/>
            <a:r>
              <a:rPr lang="cs-CZ" sz="3200" b="1" dirty="0">
                <a:solidFill>
                  <a:srgbClr val="008000"/>
                </a:solidFill>
              </a:rPr>
              <a:t>Způsob hodnocení a výběr projektů</a:t>
            </a:r>
            <a:endParaRPr lang="cs-CZ" sz="3200" dirty="0">
              <a:solidFill>
                <a:srgbClr val="008000"/>
              </a:solidFill>
            </a:endParaRPr>
          </a:p>
        </p:txBody>
      </p:sp>
      <p:sp>
        <p:nvSpPr>
          <p:cNvPr id="7" name="Podnadpis 6"/>
          <p:cNvSpPr>
            <a:spLocks noGrp="1"/>
          </p:cNvSpPr>
          <p:nvPr>
            <p:ph idx="1"/>
          </p:nvPr>
        </p:nvSpPr>
        <p:spPr>
          <a:xfrm>
            <a:off x="467544" y="1529408"/>
            <a:ext cx="8208912" cy="5067945"/>
          </a:xfrm>
        </p:spPr>
        <p:txBody>
          <a:bodyPr>
            <a:normAutofit fontScale="85000" lnSpcReduction="10000"/>
          </a:bodyPr>
          <a:lstStyle/>
          <a:p>
            <a:pPr algn="just">
              <a:buFont typeface="Wingdings" panose="05000000000000000000" pitchFamily="2" charset="2"/>
              <a:buChar char="Ø"/>
            </a:pPr>
            <a:r>
              <a:rPr lang="cs-CZ" b="1" dirty="0"/>
              <a:t>Směrnice 01 Transparentnost hodnocení a výběru projektů, zamezení střetu zájmů </a:t>
            </a:r>
          </a:p>
          <a:p>
            <a:pPr marL="0" indent="0" algn="just">
              <a:buNone/>
            </a:pPr>
            <a:r>
              <a:rPr lang="cs-CZ" b="1" dirty="0">
                <a:hlinkClick r:id="rId4"/>
              </a:rPr>
              <a:t>http://mas-sokolovsko.eu/wp-content/uploads/2016/01/Smernice_01_Transparentnost-komplet-IROPOPZ.pdf</a:t>
            </a:r>
            <a:endParaRPr lang="cs-CZ" b="1" dirty="0"/>
          </a:p>
          <a:p>
            <a:pPr marL="0" indent="0" algn="just">
              <a:buNone/>
            </a:pPr>
            <a:endParaRPr lang="cs-CZ" b="1" dirty="0"/>
          </a:p>
          <a:p>
            <a:pPr algn="just">
              <a:buFont typeface="Wingdings" panose="05000000000000000000" pitchFamily="2" charset="2"/>
              <a:buChar char="Ø"/>
            </a:pPr>
            <a:r>
              <a:rPr lang="cs-CZ" dirty="0"/>
              <a:t>Fáze hodnocení:</a:t>
            </a:r>
          </a:p>
          <a:p>
            <a:pPr marL="514350" indent="-514350" algn="just">
              <a:buAutoNum type="arabicParenR"/>
            </a:pPr>
            <a:r>
              <a:rPr lang="cs-CZ" b="1" dirty="0"/>
              <a:t>Kontrola přijatelnosti a administrativní kontrola/formální náležitosti </a:t>
            </a:r>
            <a:r>
              <a:rPr lang="cs-CZ" dirty="0"/>
              <a:t>- Kancelář MAS</a:t>
            </a:r>
          </a:p>
          <a:p>
            <a:pPr marL="514350" indent="-514350" algn="just">
              <a:buAutoNum type="arabicParenR"/>
            </a:pPr>
            <a:r>
              <a:rPr lang="cs-CZ" b="1" dirty="0"/>
              <a:t>Věcné hodnocení </a:t>
            </a:r>
            <a:r>
              <a:rPr lang="cs-CZ" dirty="0"/>
              <a:t>– Výběrová komise (hodnotitelé)</a:t>
            </a:r>
          </a:p>
          <a:p>
            <a:pPr marL="514350" indent="-514350" algn="just">
              <a:buAutoNum type="arabicParenR"/>
            </a:pPr>
            <a:r>
              <a:rPr lang="cs-CZ" b="1" dirty="0"/>
              <a:t>Programový výbor </a:t>
            </a:r>
            <a:r>
              <a:rPr lang="cs-CZ" dirty="0"/>
              <a:t>– výběr projektů k financování</a:t>
            </a:r>
          </a:p>
        </p:txBody>
      </p:sp>
      <p:sp>
        <p:nvSpPr>
          <p:cNvPr id="8" name="Zástupný symbol pro číslo snímku 7"/>
          <p:cNvSpPr>
            <a:spLocks noGrp="1"/>
          </p:cNvSpPr>
          <p:nvPr>
            <p:ph type="sldNum" sz="quarter" idx="12"/>
          </p:nvPr>
        </p:nvSpPr>
        <p:spPr>
          <a:xfrm>
            <a:off x="6876256" y="6381328"/>
            <a:ext cx="2133600" cy="365125"/>
          </a:xfrm>
        </p:spPr>
        <p:txBody>
          <a:bodyPr/>
          <a:lstStyle/>
          <a:p>
            <a:fld id="{937F1097-7812-42B7-B597-D0D668573878}" type="slidenum">
              <a:rPr lang="cs-CZ" smtClean="0"/>
              <a:pPr/>
              <a:t>34</a:t>
            </a:fld>
            <a:endParaRPr lang="cs-CZ" dirty="0"/>
          </a:p>
        </p:txBody>
      </p:sp>
    </p:spTree>
    <p:extLst>
      <p:ext uri="{BB962C8B-B14F-4D97-AF65-F5344CB8AC3E}">
        <p14:creationId xmlns:p14="http://schemas.microsoft.com/office/powerpoint/2010/main" val="42841370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anner"/>
          <p:cNvPicPr>
            <a:picLocks noChangeAspect="1" noChangeArrowheads="1"/>
          </p:cNvPicPr>
          <p:nvPr/>
        </p:nvPicPr>
        <p:blipFill>
          <a:blip r:embed="rId2" cstate="print"/>
          <a:srcRect/>
          <a:stretch>
            <a:fillRect/>
          </a:stretch>
        </p:blipFill>
        <p:spPr bwMode="auto">
          <a:xfrm>
            <a:off x="395536" y="332656"/>
            <a:ext cx="7978526" cy="360040"/>
          </a:xfrm>
          <a:prstGeom prst="rect">
            <a:avLst/>
          </a:prstGeom>
          <a:noFill/>
          <a:ln w="9525">
            <a:noFill/>
            <a:miter lim="800000"/>
            <a:headEnd/>
            <a:tailEnd/>
          </a:ln>
        </p:spPr>
      </p:pic>
      <p:pic>
        <p:nvPicPr>
          <p:cNvPr id="1027" name="Picture 3" descr="logo-malé"/>
          <p:cNvPicPr>
            <a:picLocks noChangeAspect="1" noChangeArrowheads="1"/>
          </p:cNvPicPr>
          <p:nvPr/>
        </p:nvPicPr>
        <p:blipFill>
          <a:blip r:embed="rId3" cstate="print"/>
          <a:srcRect/>
          <a:stretch>
            <a:fillRect/>
          </a:stretch>
        </p:blipFill>
        <p:spPr bwMode="auto">
          <a:xfrm>
            <a:off x="6876256" y="0"/>
            <a:ext cx="1987777" cy="1196752"/>
          </a:xfrm>
          <a:prstGeom prst="rect">
            <a:avLst/>
          </a:prstGeom>
          <a:noFill/>
          <a:ln w="9525">
            <a:noFill/>
            <a:miter lim="800000"/>
            <a:headEnd/>
            <a:tailEnd/>
          </a:ln>
        </p:spPr>
      </p:pic>
      <p:sp>
        <p:nvSpPr>
          <p:cNvPr id="6" name="Nadpis 5"/>
          <p:cNvSpPr>
            <a:spLocks noGrp="1"/>
          </p:cNvSpPr>
          <p:nvPr>
            <p:ph type="title"/>
          </p:nvPr>
        </p:nvSpPr>
        <p:spPr>
          <a:xfrm>
            <a:off x="323528" y="836712"/>
            <a:ext cx="8229600" cy="792087"/>
          </a:xfrm>
        </p:spPr>
        <p:txBody>
          <a:bodyPr>
            <a:noAutofit/>
          </a:bodyPr>
          <a:lstStyle/>
          <a:p>
            <a:pPr algn="l"/>
            <a:r>
              <a:rPr lang="cs-CZ" sz="3200" b="1" dirty="0">
                <a:solidFill>
                  <a:srgbClr val="008000"/>
                </a:solidFill>
              </a:rPr>
              <a:t>Způsob hodnocení a výběr projektů</a:t>
            </a:r>
            <a:endParaRPr lang="cs-CZ" sz="3200" dirty="0">
              <a:solidFill>
                <a:srgbClr val="008000"/>
              </a:solidFill>
            </a:endParaRPr>
          </a:p>
        </p:txBody>
      </p:sp>
      <p:sp>
        <p:nvSpPr>
          <p:cNvPr id="7" name="Podnadpis 6"/>
          <p:cNvSpPr>
            <a:spLocks noGrp="1"/>
          </p:cNvSpPr>
          <p:nvPr>
            <p:ph idx="1"/>
          </p:nvPr>
        </p:nvSpPr>
        <p:spPr>
          <a:xfrm>
            <a:off x="467544" y="1529408"/>
            <a:ext cx="8208912" cy="5067945"/>
          </a:xfrm>
        </p:spPr>
        <p:txBody>
          <a:bodyPr>
            <a:normAutofit/>
          </a:bodyPr>
          <a:lstStyle/>
          <a:p>
            <a:pPr marL="0" indent="0" algn="just">
              <a:buNone/>
            </a:pPr>
            <a:r>
              <a:rPr lang="cs-CZ" b="1" dirty="0"/>
              <a:t>Kontrola přijatelnosti a formálních náležitostí</a:t>
            </a:r>
          </a:p>
          <a:p>
            <a:pPr algn="just">
              <a:buFont typeface="Wingdings" panose="05000000000000000000" pitchFamily="2" charset="2"/>
              <a:buChar char="Ø"/>
            </a:pPr>
            <a:r>
              <a:rPr lang="cs-CZ" dirty="0"/>
              <a:t>provádějí pracovníci Kanceláře MAS</a:t>
            </a:r>
          </a:p>
          <a:p>
            <a:pPr algn="just">
              <a:buFont typeface="Wingdings" panose="05000000000000000000" pitchFamily="2" charset="2"/>
              <a:buChar char="Ø"/>
            </a:pPr>
            <a:r>
              <a:rPr lang="cs-CZ" dirty="0"/>
              <a:t>varianty ano/ne</a:t>
            </a:r>
          </a:p>
          <a:p>
            <a:pPr algn="just">
              <a:buFont typeface="Wingdings" panose="05000000000000000000" pitchFamily="2" charset="2"/>
              <a:buChar char="Ø"/>
            </a:pPr>
            <a:r>
              <a:rPr lang="cs-CZ" dirty="0"/>
              <a:t>kritéria přijatelnosti nejsou opravitelná</a:t>
            </a:r>
          </a:p>
          <a:p>
            <a:pPr algn="just">
              <a:buFont typeface="Wingdings" panose="05000000000000000000" pitchFamily="2" charset="2"/>
              <a:buChar char="Ø"/>
            </a:pPr>
            <a:r>
              <a:rPr lang="cs-CZ" dirty="0"/>
              <a:t>formální náležitosti – max. 1 oprava do 5 PD</a:t>
            </a:r>
          </a:p>
          <a:p>
            <a:pPr algn="just">
              <a:buFont typeface="Wingdings" panose="05000000000000000000" pitchFamily="2" charset="2"/>
              <a:buChar char="Ø"/>
            </a:pPr>
            <a:r>
              <a:rPr lang="cs-CZ" dirty="0"/>
              <a:t>max. 30 PD od ukončení výzvy + 15 KD přezkum</a:t>
            </a:r>
          </a:p>
          <a:p>
            <a:pPr marL="514350" indent="-514350" algn="just">
              <a:buAutoNum type="arabicParenR"/>
            </a:pPr>
            <a:endParaRPr lang="cs-CZ" dirty="0"/>
          </a:p>
        </p:txBody>
      </p:sp>
      <p:sp>
        <p:nvSpPr>
          <p:cNvPr id="8" name="Zástupný symbol pro číslo snímku 7"/>
          <p:cNvSpPr>
            <a:spLocks noGrp="1"/>
          </p:cNvSpPr>
          <p:nvPr>
            <p:ph type="sldNum" sz="quarter" idx="12"/>
          </p:nvPr>
        </p:nvSpPr>
        <p:spPr>
          <a:xfrm>
            <a:off x="6876256" y="6381328"/>
            <a:ext cx="2133600" cy="365125"/>
          </a:xfrm>
        </p:spPr>
        <p:txBody>
          <a:bodyPr/>
          <a:lstStyle/>
          <a:p>
            <a:fld id="{937F1097-7812-42B7-B597-D0D668573878}" type="slidenum">
              <a:rPr lang="cs-CZ" smtClean="0"/>
              <a:pPr/>
              <a:t>35</a:t>
            </a:fld>
            <a:endParaRPr lang="cs-CZ" dirty="0"/>
          </a:p>
        </p:txBody>
      </p:sp>
    </p:spTree>
    <p:extLst>
      <p:ext uri="{BB962C8B-B14F-4D97-AF65-F5344CB8AC3E}">
        <p14:creationId xmlns:p14="http://schemas.microsoft.com/office/powerpoint/2010/main" val="25115078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anner"/>
          <p:cNvPicPr>
            <a:picLocks noChangeAspect="1" noChangeArrowheads="1"/>
          </p:cNvPicPr>
          <p:nvPr/>
        </p:nvPicPr>
        <p:blipFill>
          <a:blip r:embed="rId2" cstate="print"/>
          <a:srcRect/>
          <a:stretch>
            <a:fillRect/>
          </a:stretch>
        </p:blipFill>
        <p:spPr bwMode="auto">
          <a:xfrm>
            <a:off x="395536" y="332656"/>
            <a:ext cx="7978526" cy="360040"/>
          </a:xfrm>
          <a:prstGeom prst="rect">
            <a:avLst/>
          </a:prstGeom>
          <a:noFill/>
          <a:ln w="9525">
            <a:noFill/>
            <a:miter lim="800000"/>
            <a:headEnd/>
            <a:tailEnd/>
          </a:ln>
        </p:spPr>
      </p:pic>
      <p:pic>
        <p:nvPicPr>
          <p:cNvPr id="1027" name="Picture 3" descr="logo-malé"/>
          <p:cNvPicPr>
            <a:picLocks noChangeAspect="1" noChangeArrowheads="1"/>
          </p:cNvPicPr>
          <p:nvPr/>
        </p:nvPicPr>
        <p:blipFill>
          <a:blip r:embed="rId3" cstate="print"/>
          <a:srcRect/>
          <a:stretch>
            <a:fillRect/>
          </a:stretch>
        </p:blipFill>
        <p:spPr bwMode="auto">
          <a:xfrm>
            <a:off x="6876256" y="0"/>
            <a:ext cx="1987777" cy="1196752"/>
          </a:xfrm>
          <a:prstGeom prst="rect">
            <a:avLst/>
          </a:prstGeom>
          <a:noFill/>
          <a:ln w="9525">
            <a:noFill/>
            <a:miter lim="800000"/>
            <a:headEnd/>
            <a:tailEnd/>
          </a:ln>
        </p:spPr>
      </p:pic>
      <p:sp>
        <p:nvSpPr>
          <p:cNvPr id="6" name="Nadpis 5"/>
          <p:cNvSpPr>
            <a:spLocks noGrp="1"/>
          </p:cNvSpPr>
          <p:nvPr>
            <p:ph type="title"/>
          </p:nvPr>
        </p:nvSpPr>
        <p:spPr>
          <a:xfrm>
            <a:off x="323528" y="836712"/>
            <a:ext cx="8229600" cy="792087"/>
          </a:xfrm>
        </p:spPr>
        <p:txBody>
          <a:bodyPr>
            <a:noAutofit/>
          </a:bodyPr>
          <a:lstStyle/>
          <a:p>
            <a:pPr algn="l"/>
            <a:r>
              <a:rPr lang="cs-CZ" sz="3200" b="1" dirty="0">
                <a:solidFill>
                  <a:srgbClr val="008000"/>
                </a:solidFill>
              </a:rPr>
              <a:t>Způsob hodnocení a výběr projektů</a:t>
            </a:r>
            <a:endParaRPr lang="cs-CZ" sz="3200" dirty="0">
              <a:solidFill>
                <a:srgbClr val="008000"/>
              </a:solidFill>
            </a:endParaRPr>
          </a:p>
        </p:txBody>
      </p:sp>
      <p:sp>
        <p:nvSpPr>
          <p:cNvPr id="7" name="Podnadpis 6"/>
          <p:cNvSpPr>
            <a:spLocks noGrp="1"/>
          </p:cNvSpPr>
          <p:nvPr>
            <p:ph idx="1"/>
          </p:nvPr>
        </p:nvSpPr>
        <p:spPr>
          <a:xfrm>
            <a:off x="467544" y="1529408"/>
            <a:ext cx="8208912" cy="5067945"/>
          </a:xfrm>
        </p:spPr>
        <p:txBody>
          <a:bodyPr>
            <a:normAutofit fontScale="92500" lnSpcReduction="10000"/>
          </a:bodyPr>
          <a:lstStyle/>
          <a:p>
            <a:pPr marL="0" indent="0" algn="just">
              <a:buNone/>
            </a:pPr>
            <a:r>
              <a:rPr lang="cs-CZ" b="1" dirty="0"/>
              <a:t>Věcné hodnocení </a:t>
            </a:r>
            <a:endParaRPr lang="cs-CZ" sz="2800" dirty="0"/>
          </a:p>
          <a:p>
            <a:pPr marL="0" indent="0" algn="just">
              <a:buNone/>
            </a:pPr>
            <a:r>
              <a:rPr lang="cs-CZ" sz="2400" u="sng" dirty="0"/>
              <a:t>Hodnotící kritéria (př. 2.2 směrnice 01 Hodnotící kritéria pro OPZ):</a:t>
            </a:r>
          </a:p>
          <a:p>
            <a:pPr marL="457200" indent="-457200" algn="just">
              <a:buAutoNum type="arabicPeriod"/>
            </a:pPr>
            <a:r>
              <a:rPr lang="cs-CZ" sz="2400" dirty="0"/>
              <a:t>Účelnost (max. 20 bodů)</a:t>
            </a:r>
          </a:p>
          <a:p>
            <a:pPr marL="457200" indent="-457200" algn="just">
              <a:buAutoNum type="arabicPeriod"/>
            </a:pPr>
            <a:r>
              <a:rPr lang="cs-CZ" sz="2400" dirty="0"/>
              <a:t>Efektivnost a hospodárnost (max. 30 bodů)</a:t>
            </a:r>
          </a:p>
          <a:p>
            <a:pPr marL="457200" indent="-457200" algn="just">
              <a:buAutoNum type="arabicPeriod"/>
            </a:pPr>
            <a:r>
              <a:rPr lang="cs-CZ" sz="2400" dirty="0"/>
              <a:t>Proveditelnost (max. 20 bodů)</a:t>
            </a:r>
          </a:p>
          <a:p>
            <a:pPr marL="457200" indent="-457200" algn="just">
              <a:buAutoNum type="arabicPeriod"/>
            </a:pPr>
            <a:r>
              <a:rPr lang="cs-CZ" sz="2400" dirty="0"/>
              <a:t>Potřebnost (max. 30 bodů)</a:t>
            </a:r>
          </a:p>
          <a:p>
            <a:pPr marL="0" indent="0" algn="just">
              <a:buNone/>
            </a:pPr>
            <a:r>
              <a:rPr lang="cs-CZ" sz="2000" dirty="0">
                <a:hlinkClick r:id="rId4"/>
              </a:rPr>
              <a:t>http://mas-sokolovsko.eu/wp-content/uploads/2016/01/Smernice_01_Pr_2.2_Hodnotici_kriteria-OPZ.pdf</a:t>
            </a:r>
            <a:endParaRPr lang="cs-CZ" sz="2000" dirty="0"/>
          </a:p>
          <a:p>
            <a:pPr marL="457200" indent="-457200" algn="just">
              <a:buAutoNum type="arabicPeriod"/>
            </a:pPr>
            <a:endParaRPr lang="cs-CZ" sz="2000" dirty="0"/>
          </a:p>
          <a:p>
            <a:pPr algn="just">
              <a:buFont typeface="Wingdings" panose="05000000000000000000" pitchFamily="2" charset="2"/>
              <a:buChar char="Ø"/>
            </a:pPr>
            <a:r>
              <a:rPr lang="cs-CZ" sz="2400" dirty="0"/>
              <a:t>Expertní hodnotitel (7 KD) + 2 hodnotitelé (7 KD)</a:t>
            </a:r>
          </a:p>
          <a:p>
            <a:pPr algn="just">
              <a:buFont typeface="Wingdings" panose="05000000000000000000" pitchFamily="2" charset="2"/>
              <a:buChar char="Ø"/>
            </a:pPr>
            <a:r>
              <a:rPr lang="cs-CZ" sz="2400" dirty="0"/>
              <a:t>Výběrová komise – long list</a:t>
            </a:r>
          </a:p>
          <a:p>
            <a:pPr algn="just">
              <a:buFont typeface="Wingdings" panose="05000000000000000000" pitchFamily="2" charset="2"/>
              <a:buChar char="Ø"/>
            </a:pPr>
            <a:r>
              <a:rPr lang="cs-CZ" sz="2400" dirty="0"/>
              <a:t>Programový výbor – výběr projektů k financování</a:t>
            </a:r>
          </a:p>
          <a:p>
            <a:pPr algn="just">
              <a:buFont typeface="Wingdings" panose="05000000000000000000" pitchFamily="2" charset="2"/>
              <a:buChar char="Ø"/>
            </a:pPr>
            <a:r>
              <a:rPr lang="cs-CZ" sz="2400" dirty="0"/>
              <a:t>50 PD od ukončení 1. fáze hodnocení (</a:t>
            </a:r>
            <a:r>
              <a:rPr lang="cs-CZ" sz="2400" dirty="0" err="1"/>
              <a:t>FNaP</a:t>
            </a:r>
            <a:r>
              <a:rPr lang="cs-CZ" sz="2400" dirty="0"/>
              <a:t>)</a:t>
            </a:r>
          </a:p>
          <a:p>
            <a:pPr marL="0" indent="0" algn="just">
              <a:buNone/>
            </a:pPr>
            <a:endParaRPr lang="cs-CZ" dirty="0"/>
          </a:p>
        </p:txBody>
      </p:sp>
      <p:sp>
        <p:nvSpPr>
          <p:cNvPr id="8" name="Zástupný symbol pro číslo snímku 7"/>
          <p:cNvSpPr>
            <a:spLocks noGrp="1"/>
          </p:cNvSpPr>
          <p:nvPr>
            <p:ph type="sldNum" sz="quarter" idx="12"/>
          </p:nvPr>
        </p:nvSpPr>
        <p:spPr>
          <a:xfrm>
            <a:off x="6876256" y="6381328"/>
            <a:ext cx="2133600" cy="365125"/>
          </a:xfrm>
        </p:spPr>
        <p:txBody>
          <a:bodyPr/>
          <a:lstStyle/>
          <a:p>
            <a:fld id="{937F1097-7812-42B7-B597-D0D668573878}" type="slidenum">
              <a:rPr lang="cs-CZ" smtClean="0"/>
              <a:pPr/>
              <a:t>36</a:t>
            </a:fld>
            <a:endParaRPr lang="cs-CZ" dirty="0"/>
          </a:p>
        </p:txBody>
      </p:sp>
    </p:spTree>
    <p:extLst>
      <p:ext uri="{BB962C8B-B14F-4D97-AF65-F5344CB8AC3E}">
        <p14:creationId xmlns:p14="http://schemas.microsoft.com/office/powerpoint/2010/main" val="13316327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anner"/>
          <p:cNvPicPr>
            <a:picLocks noChangeAspect="1" noChangeArrowheads="1"/>
          </p:cNvPicPr>
          <p:nvPr/>
        </p:nvPicPr>
        <p:blipFill>
          <a:blip r:embed="rId2" cstate="print"/>
          <a:srcRect/>
          <a:stretch>
            <a:fillRect/>
          </a:stretch>
        </p:blipFill>
        <p:spPr bwMode="auto">
          <a:xfrm>
            <a:off x="395536" y="332656"/>
            <a:ext cx="7978526" cy="360040"/>
          </a:xfrm>
          <a:prstGeom prst="rect">
            <a:avLst/>
          </a:prstGeom>
          <a:noFill/>
          <a:ln w="9525">
            <a:noFill/>
            <a:miter lim="800000"/>
            <a:headEnd/>
            <a:tailEnd/>
          </a:ln>
        </p:spPr>
      </p:pic>
      <p:pic>
        <p:nvPicPr>
          <p:cNvPr id="1027" name="Picture 3" descr="logo-malé"/>
          <p:cNvPicPr>
            <a:picLocks noChangeAspect="1" noChangeArrowheads="1"/>
          </p:cNvPicPr>
          <p:nvPr/>
        </p:nvPicPr>
        <p:blipFill>
          <a:blip r:embed="rId3" cstate="print"/>
          <a:srcRect/>
          <a:stretch>
            <a:fillRect/>
          </a:stretch>
        </p:blipFill>
        <p:spPr bwMode="auto">
          <a:xfrm>
            <a:off x="6876256" y="0"/>
            <a:ext cx="1987777" cy="1196752"/>
          </a:xfrm>
          <a:prstGeom prst="rect">
            <a:avLst/>
          </a:prstGeom>
          <a:noFill/>
          <a:ln w="9525">
            <a:noFill/>
            <a:miter lim="800000"/>
            <a:headEnd/>
            <a:tailEnd/>
          </a:ln>
        </p:spPr>
      </p:pic>
      <p:sp>
        <p:nvSpPr>
          <p:cNvPr id="6" name="Nadpis 5"/>
          <p:cNvSpPr>
            <a:spLocks noGrp="1"/>
          </p:cNvSpPr>
          <p:nvPr>
            <p:ph type="title"/>
          </p:nvPr>
        </p:nvSpPr>
        <p:spPr>
          <a:xfrm>
            <a:off x="323528" y="836712"/>
            <a:ext cx="8229600" cy="792087"/>
          </a:xfrm>
        </p:spPr>
        <p:txBody>
          <a:bodyPr>
            <a:noAutofit/>
          </a:bodyPr>
          <a:lstStyle/>
          <a:p>
            <a:pPr algn="l"/>
            <a:r>
              <a:rPr lang="cs-CZ" sz="3200" b="1" dirty="0">
                <a:solidFill>
                  <a:srgbClr val="008000"/>
                </a:solidFill>
              </a:rPr>
              <a:t>Informační zdroje</a:t>
            </a:r>
            <a:endParaRPr lang="cs-CZ" sz="3200" dirty="0">
              <a:solidFill>
                <a:srgbClr val="008000"/>
              </a:solidFill>
            </a:endParaRPr>
          </a:p>
        </p:txBody>
      </p:sp>
      <p:sp>
        <p:nvSpPr>
          <p:cNvPr id="7" name="Podnadpis 6"/>
          <p:cNvSpPr>
            <a:spLocks noGrp="1"/>
          </p:cNvSpPr>
          <p:nvPr>
            <p:ph idx="1"/>
          </p:nvPr>
        </p:nvSpPr>
        <p:spPr>
          <a:xfrm>
            <a:off x="467544" y="1529408"/>
            <a:ext cx="8208912" cy="5067945"/>
          </a:xfrm>
        </p:spPr>
        <p:txBody>
          <a:bodyPr>
            <a:normAutofit fontScale="70000" lnSpcReduction="20000"/>
          </a:bodyPr>
          <a:lstStyle/>
          <a:p>
            <a:pPr marL="0" indent="0" algn="just">
              <a:buNone/>
            </a:pPr>
            <a:r>
              <a:rPr lang="cs-CZ" dirty="0">
                <a:hlinkClick r:id="rId4"/>
              </a:rPr>
              <a:t>http://mas-sokolovsko.eu/sclld/vyzvy/</a:t>
            </a:r>
            <a:r>
              <a:rPr lang="cs-CZ" dirty="0"/>
              <a:t>:</a:t>
            </a:r>
          </a:p>
          <a:p>
            <a:pPr algn="just">
              <a:buFont typeface="Wingdings" panose="05000000000000000000" pitchFamily="2" charset="2"/>
              <a:buChar char="Ø"/>
            </a:pPr>
            <a:r>
              <a:rPr lang="cs-CZ" dirty="0"/>
              <a:t>Výzva</a:t>
            </a:r>
          </a:p>
          <a:p>
            <a:pPr algn="just">
              <a:buFont typeface="Wingdings" panose="05000000000000000000" pitchFamily="2" charset="2"/>
              <a:buChar char="Ø"/>
            </a:pPr>
            <a:r>
              <a:rPr lang="cs-CZ" dirty="0"/>
              <a:t>Směrnice 01 Transparentnost hodnocení a výběru projektů, zamezení střetu zájmu včetně přílohy </a:t>
            </a:r>
          </a:p>
          <a:p>
            <a:pPr marL="0" indent="0" algn="just">
              <a:buNone/>
            </a:pPr>
            <a:r>
              <a:rPr lang="cs-CZ" dirty="0"/>
              <a:t>    č.  1 Etický kodex a č. 2.2 Hodnotící kritéria pro</a:t>
            </a:r>
          </a:p>
          <a:p>
            <a:pPr marL="0" indent="0" algn="just">
              <a:buNone/>
            </a:pPr>
            <a:r>
              <a:rPr lang="cs-CZ" dirty="0"/>
              <a:t>    OPZ</a:t>
            </a:r>
          </a:p>
          <a:p>
            <a:pPr marL="0" indent="0" algn="just">
              <a:buNone/>
            </a:pPr>
            <a:r>
              <a:rPr lang="cs-CZ" dirty="0">
                <a:hlinkClick r:id="rId5"/>
              </a:rPr>
              <a:t>www.esfcr.cz</a:t>
            </a:r>
            <a:r>
              <a:rPr lang="cs-CZ" dirty="0"/>
              <a:t>: </a:t>
            </a:r>
          </a:p>
          <a:p>
            <a:pPr algn="just">
              <a:buFont typeface="Wingdings" panose="05000000000000000000" pitchFamily="2" charset="2"/>
              <a:buChar char="Ø"/>
            </a:pPr>
            <a:r>
              <a:rPr lang="cs-CZ" dirty="0"/>
              <a:t>Obecná část pravidel pro žadatele a příjemce </a:t>
            </a:r>
          </a:p>
          <a:p>
            <a:pPr algn="just">
              <a:buFont typeface="Wingdings" panose="05000000000000000000" pitchFamily="2" charset="2"/>
              <a:buChar char="Ø"/>
            </a:pPr>
            <a:r>
              <a:rPr lang="cs-CZ" dirty="0"/>
              <a:t>Specifická část pravidel pro žadatele a příjemce pro projekty se skutečně vzniklými výdaji </a:t>
            </a:r>
          </a:p>
          <a:p>
            <a:pPr algn="just">
              <a:buFont typeface="Wingdings" panose="05000000000000000000" pitchFamily="2" charset="2"/>
              <a:buChar char="Ø"/>
            </a:pPr>
            <a:r>
              <a:rPr lang="cs-CZ" dirty="0"/>
              <a:t>Pokyny pro vyplnění žádosti:</a:t>
            </a:r>
          </a:p>
          <a:p>
            <a:pPr marL="0" indent="0" algn="just">
              <a:buNone/>
            </a:pPr>
            <a:r>
              <a:rPr lang="cs-CZ" dirty="0">
                <a:hlinkClick r:id="rId6"/>
              </a:rPr>
              <a:t>https://www.esfcr.cz/formulare-a-pokyny-potrebne-v-ramci-pripravy-zadosti-o-podporu-opz/-/dokument/797956</a:t>
            </a:r>
            <a:endParaRPr lang="cs-CZ" dirty="0"/>
          </a:p>
          <a:p>
            <a:pPr algn="just">
              <a:buFont typeface="Wingdings" panose="05000000000000000000" pitchFamily="2" charset="2"/>
              <a:buChar char="Ø"/>
            </a:pPr>
            <a:r>
              <a:rPr lang="cs-CZ"/>
              <a:t>FAQ: </a:t>
            </a:r>
            <a:r>
              <a:rPr lang="cs-CZ">
                <a:hlinkClick r:id="rId7"/>
              </a:rPr>
              <a:t>https://www.esfcr.cz/detail-clanku/-/asset_publisher/BBFAoaudKGfE/content/esf-forum</a:t>
            </a:r>
            <a:endParaRPr lang="cs-CZ"/>
          </a:p>
          <a:p>
            <a:pPr marL="0" indent="0" algn="just">
              <a:buNone/>
            </a:pPr>
            <a:endParaRPr lang="cs-CZ" dirty="0"/>
          </a:p>
          <a:p>
            <a:pPr algn="just">
              <a:buFont typeface="Wingdings" panose="05000000000000000000" pitchFamily="2" charset="2"/>
              <a:buChar char="Ø"/>
            </a:pPr>
            <a:endParaRPr lang="cs-CZ" dirty="0"/>
          </a:p>
        </p:txBody>
      </p:sp>
      <p:sp>
        <p:nvSpPr>
          <p:cNvPr id="8" name="Zástupný symbol pro číslo snímku 7"/>
          <p:cNvSpPr>
            <a:spLocks noGrp="1"/>
          </p:cNvSpPr>
          <p:nvPr>
            <p:ph type="sldNum" sz="quarter" idx="12"/>
          </p:nvPr>
        </p:nvSpPr>
        <p:spPr>
          <a:xfrm>
            <a:off x="6876256" y="6381328"/>
            <a:ext cx="2133600" cy="365125"/>
          </a:xfrm>
        </p:spPr>
        <p:txBody>
          <a:bodyPr/>
          <a:lstStyle/>
          <a:p>
            <a:fld id="{937F1097-7812-42B7-B597-D0D668573878}" type="slidenum">
              <a:rPr lang="cs-CZ" smtClean="0"/>
              <a:pPr/>
              <a:t>37</a:t>
            </a:fld>
            <a:endParaRPr lang="cs-CZ" dirty="0"/>
          </a:p>
        </p:txBody>
      </p:sp>
    </p:spTree>
    <p:extLst>
      <p:ext uri="{BB962C8B-B14F-4D97-AF65-F5344CB8AC3E}">
        <p14:creationId xmlns:p14="http://schemas.microsoft.com/office/powerpoint/2010/main" val="18521696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banner"/>
          <p:cNvPicPr>
            <a:picLocks noChangeAspect="1" noChangeArrowheads="1"/>
          </p:cNvPicPr>
          <p:nvPr/>
        </p:nvPicPr>
        <p:blipFill>
          <a:blip r:embed="rId3" cstate="print"/>
          <a:srcRect/>
          <a:stretch>
            <a:fillRect/>
          </a:stretch>
        </p:blipFill>
        <p:spPr bwMode="auto">
          <a:xfrm>
            <a:off x="395536" y="332656"/>
            <a:ext cx="7978526" cy="360040"/>
          </a:xfrm>
          <a:prstGeom prst="rect">
            <a:avLst/>
          </a:prstGeom>
          <a:noFill/>
          <a:ln w="9525">
            <a:noFill/>
            <a:miter lim="800000"/>
            <a:headEnd/>
            <a:tailEnd/>
          </a:ln>
        </p:spPr>
      </p:pic>
      <p:pic>
        <p:nvPicPr>
          <p:cNvPr id="1027" name="Picture 3" descr="logo-malé"/>
          <p:cNvPicPr>
            <a:picLocks noChangeAspect="1" noChangeArrowheads="1"/>
          </p:cNvPicPr>
          <p:nvPr/>
        </p:nvPicPr>
        <p:blipFill>
          <a:blip r:embed="rId4" cstate="print"/>
          <a:srcRect/>
          <a:stretch>
            <a:fillRect/>
          </a:stretch>
        </p:blipFill>
        <p:spPr bwMode="auto">
          <a:xfrm>
            <a:off x="6876256" y="0"/>
            <a:ext cx="1987777" cy="1196752"/>
          </a:xfrm>
          <a:prstGeom prst="rect">
            <a:avLst/>
          </a:prstGeom>
          <a:noFill/>
          <a:ln w="9525">
            <a:noFill/>
            <a:miter lim="800000"/>
            <a:headEnd/>
            <a:tailEnd/>
          </a:ln>
        </p:spPr>
      </p:pic>
      <p:sp>
        <p:nvSpPr>
          <p:cNvPr id="6" name="Nadpis 5"/>
          <p:cNvSpPr>
            <a:spLocks noGrp="1"/>
          </p:cNvSpPr>
          <p:nvPr>
            <p:ph type="ctrTitle"/>
          </p:nvPr>
        </p:nvSpPr>
        <p:spPr>
          <a:xfrm>
            <a:off x="601662" y="1319351"/>
            <a:ext cx="7772400" cy="453465"/>
          </a:xfrm>
        </p:spPr>
        <p:txBody>
          <a:bodyPr>
            <a:normAutofit fontScale="90000"/>
          </a:bodyPr>
          <a:lstStyle/>
          <a:p>
            <a:r>
              <a:rPr lang="cs-CZ" sz="3200" dirty="0"/>
              <a:t>Děkuji za pozornost.</a:t>
            </a:r>
          </a:p>
        </p:txBody>
      </p:sp>
      <p:sp>
        <p:nvSpPr>
          <p:cNvPr id="7" name="Podnadpis 6"/>
          <p:cNvSpPr>
            <a:spLocks noGrp="1"/>
          </p:cNvSpPr>
          <p:nvPr>
            <p:ph type="subTitle" idx="1"/>
          </p:nvPr>
        </p:nvSpPr>
        <p:spPr>
          <a:xfrm>
            <a:off x="1151620" y="2611139"/>
            <a:ext cx="6912768" cy="1872208"/>
          </a:xfrm>
        </p:spPr>
        <p:txBody>
          <a:bodyPr>
            <a:normAutofit/>
          </a:bodyPr>
          <a:lstStyle/>
          <a:p>
            <a:pPr algn="l"/>
            <a:r>
              <a:rPr lang="cs-CZ" sz="2000" b="1" dirty="0">
                <a:solidFill>
                  <a:srgbClr val="008000"/>
                </a:solidFill>
              </a:rPr>
              <a:t>Kontaktní osoba: Mgr. Zuzana Odvody</a:t>
            </a:r>
          </a:p>
          <a:p>
            <a:pPr algn="l"/>
            <a:r>
              <a:rPr lang="cs-CZ" sz="2000" b="1" dirty="0">
                <a:solidFill>
                  <a:srgbClr val="008000"/>
                </a:solidFill>
              </a:rPr>
              <a:t>E-mail: 		</a:t>
            </a:r>
            <a:r>
              <a:rPr lang="cs-CZ" sz="2000" b="1" dirty="0">
                <a:solidFill>
                  <a:srgbClr val="008000"/>
                </a:solidFill>
                <a:hlinkClick r:id="rId5"/>
              </a:rPr>
              <a:t>odvody@mas-sokolovsko.eu</a:t>
            </a:r>
            <a:endParaRPr lang="cs-CZ" sz="2000" b="1" dirty="0">
              <a:solidFill>
                <a:srgbClr val="008000"/>
              </a:solidFill>
            </a:endParaRPr>
          </a:p>
          <a:p>
            <a:pPr algn="l"/>
            <a:r>
              <a:rPr lang="cs-CZ" sz="2000" b="1" dirty="0">
                <a:solidFill>
                  <a:srgbClr val="008000"/>
                </a:solidFill>
              </a:rPr>
              <a:t>Mobil:		+420 605 108 877</a:t>
            </a:r>
          </a:p>
          <a:p>
            <a:pPr algn="l"/>
            <a:endParaRPr lang="cs-CZ" sz="2000" b="1" dirty="0">
              <a:solidFill>
                <a:srgbClr val="008000"/>
              </a:solidFill>
            </a:endParaRPr>
          </a:p>
          <a:p>
            <a:pPr algn="l"/>
            <a:r>
              <a:rPr lang="cs-CZ" sz="2000" dirty="0"/>
              <a:t>Sídlo: 		Nám. Míru 230, 356 01 Březová</a:t>
            </a:r>
          </a:p>
          <a:p>
            <a:pPr algn="l"/>
            <a:endParaRPr lang="cs-CZ" sz="2200" dirty="0">
              <a:solidFill>
                <a:srgbClr val="00B050"/>
              </a:solidFill>
            </a:endParaRPr>
          </a:p>
          <a:p>
            <a:pPr algn="l"/>
            <a:endParaRPr lang="cs-CZ" sz="2800" dirty="0">
              <a:solidFill>
                <a:srgbClr val="00B050"/>
              </a:solidFill>
            </a:endParaRPr>
          </a:p>
        </p:txBody>
      </p:sp>
      <p:pic>
        <p:nvPicPr>
          <p:cNvPr id="1028" name="Picture 4"/>
          <p:cNvPicPr>
            <a:picLocks noChangeAspect="1" noChangeArrowheads="1"/>
          </p:cNvPicPr>
          <p:nvPr/>
        </p:nvPicPr>
        <p:blipFill>
          <a:blip r:embed="rId6" cstate="print"/>
          <a:srcRect/>
          <a:stretch>
            <a:fillRect/>
          </a:stretch>
        </p:blipFill>
        <p:spPr bwMode="auto">
          <a:xfrm>
            <a:off x="395536" y="6353944"/>
            <a:ext cx="8424936" cy="504056"/>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anner"/>
          <p:cNvPicPr>
            <a:picLocks noChangeAspect="1" noChangeArrowheads="1"/>
          </p:cNvPicPr>
          <p:nvPr/>
        </p:nvPicPr>
        <p:blipFill>
          <a:blip r:embed="rId2" cstate="print"/>
          <a:srcRect/>
          <a:stretch>
            <a:fillRect/>
          </a:stretch>
        </p:blipFill>
        <p:spPr bwMode="auto">
          <a:xfrm>
            <a:off x="395536" y="332656"/>
            <a:ext cx="7978526" cy="360040"/>
          </a:xfrm>
          <a:prstGeom prst="rect">
            <a:avLst/>
          </a:prstGeom>
          <a:noFill/>
          <a:ln w="9525">
            <a:noFill/>
            <a:miter lim="800000"/>
            <a:headEnd/>
            <a:tailEnd/>
          </a:ln>
        </p:spPr>
      </p:pic>
      <p:pic>
        <p:nvPicPr>
          <p:cNvPr id="1027" name="Picture 3" descr="logo-malé"/>
          <p:cNvPicPr>
            <a:picLocks noChangeAspect="1" noChangeArrowheads="1"/>
          </p:cNvPicPr>
          <p:nvPr/>
        </p:nvPicPr>
        <p:blipFill>
          <a:blip r:embed="rId3" cstate="print"/>
          <a:srcRect/>
          <a:stretch>
            <a:fillRect/>
          </a:stretch>
        </p:blipFill>
        <p:spPr bwMode="auto">
          <a:xfrm>
            <a:off x="6876256" y="0"/>
            <a:ext cx="1987777" cy="1196752"/>
          </a:xfrm>
          <a:prstGeom prst="rect">
            <a:avLst/>
          </a:prstGeom>
          <a:noFill/>
          <a:ln w="9525">
            <a:noFill/>
            <a:miter lim="800000"/>
            <a:headEnd/>
            <a:tailEnd/>
          </a:ln>
        </p:spPr>
      </p:pic>
      <p:sp>
        <p:nvSpPr>
          <p:cNvPr id="6" name="Nadpis 5"/>
          <p:cNvSpPr>
            <a:spLocks noGrp="1"/>
          </p:cNvSpPr>
          <p:nvPr>
            <p:ph type="title"/>
          </p:nvPr>
        </p:nvSpPr>
        <p:spPr>
          <a:xfrm>
            <a:off x="323528" y="836712"/>
            <a:ext cx="8229600" cy="780331"/>
          </a:xfrm>
        </p:spPr>
        <p:txBody>
          <a:bodyPr>
            <a:normAutofit/>
          </a:bodyPr>
          <a:lstStyle/>
          <a:p>
            <a:pPr algn="l"/>
            <a:r>
              <a:rPr lang="cs-CZ" sz="3200" b="1" dirty="0">
                <a:solidFill>
                  <a:srgbClr val="008000"/>
                </a:solidFill>
              </a:rPr>
              <a:t>Oprávnění žadatelé</a:t>
            </a:r>
          </a:p>
        </p:txBody>
      </p:sp>
      <p:sp>
        <p:nvSpPr>
          <p:cNvPr id="7" name="Podnadpis 6"/>
          <p:cNvSpPr>
            <a:spLocks noGrp="1"/>
          </p:cNvSpPr>
          <p:nvPr>
            <p:ph idx="1"/>
          </p:nvPr>
        </p:nvSpPr>
        <p:spPr>
          <a:xfrm>
            <a:off x="467544" y="1761059"/>
            <a:ext cx="8208912" cy="4481337"/>
          </a:xfrm>
        </p:spPr>
        <p:txBody>
          <a:bodyPr>
            <a:normAutofit fontScale="70000" lnSpcReduction="20000"/>
          </a:bodyPr>
          <a:lstStyle/>
          <a:p>
            <a:pPr>
              <a:buFont typeface="Wingdings" panose="05000000000000000000" pitchFamily="2" charset="2"/>
              <a:buChar char="Ø"/>
            </a:pPr>
            <a:r>
              <a:rPr lang="cs-CZ" dirty="0"/>
              <a:t>obce</a:t>
            </a:r>
          </a:p>
          <a:p>
            <a:pPr>
              <a:buFont typeface="Wingdings" panose="05000000000000000000" pitchFamily="2" charset="2"/>
              <a:buChar char="Ø"/>
            </a:pPr>
            <a:r>
              <a:rPr lang="cs-CZ" dirty="0"/>
              <a:t>dobrovolné svazky obcí</a:t>
            </a:r>
          </a:p>
          <a:p>
            <a:pPr>
              <a:buFont typeface="Wingdings" panose="05000000000000000000" pitchFamily="2" charset="2"/>
              <a:buChar char="Ø"/>
            </a:pPr>
            <a:r>
              <a:rPr lang="cs-CZ" dirty="0"/>
              <a:t>organizace zřizované obcemi</a:t>
            </a:r>
          </a:p>
          <a:p>
            <a:pPr>
              <a:buFont typeface="Wingdings" panose="05000000000000000000" pitchFamily="2" charset="2"/>
              <a:buChar char="Ø"/>
            </a:pPr>
            <a:r>
              <a:rPr lang="cs-CZ" dirty="0"/>
              <a:t>organizace zřizované krajem</a:t>
            </a:r>
          </a:p>
          <a:p>
            <a:pPr>
              <a:buFont typeface="Wingdings" panose="05000000000000000000" pitchFamily="2" charset="2"/>
              <a:buChar char="Ø"/>
            </a:pPr>
            <a:r>
              <a:rPr lang="cs-CZ" dirty="0"/>
              <a:t>příspěvkové organizace</a:t>
            </a:r>
          </a:p>
          <a:p>
            <a:pPr>
              <a:buFont typeface="Wingdings" panose="05000000000000000000" pitchFamily="2" charset="2"/>
              <a:buChar char="Ø"/>
            </a:pPr>
            <a:r>
              <a:rPr lang="cs-CZ" dirty="0"/>
              <a:t>nestátní neziskové organizace</a:t>
            </a:r>
          </a:p>
          <a:p>
            <a:pPr>
              <a:buFont typeface="Wingdings" panose="05000000000000000000" pitchFamily="2" charset="2"/>
              <a:buChar char="Ø"/>
            </a:pPr>
            <a:r>
              <a:rPr lang="cs-CZ" dirty="0"/>
              <a:t>obchodní korporace</a:t>
            </a:r>
          </a:p>
          <a:p>
            <a:pPr>
              <a:buFont typeface="Wingdings" panose="05000000000000000000" pitchFamily="2" charset="2"/>
              <a:buChar char="Ø"/>
            </a:pPr>
            <a:r>
              <a:rPr lang="cs-CZ" dirty="0"/>
              <a:t>OSVČ</a:t>
            </a:r>
          </a:p>
          <a:p>
            <a:pPr>
              <a:buFont typeface="Wingdings" panose="05000000000000000000" pitchFamily="2" charset="2"/>
              <a:buChar char="Ø"/>
            </a:pPr>
            <a:r>
              <a:rPr lang="cs-CZ" dirty="0"/>
              <a:t>poradenské a vzdělávací instituce</a:t>
            </a:r>
          </a:p>
          <a:p>
            <a:pPr>
              <a:buFont typeface="Wingdings" panose="05000000000000000000" pitchFamily="2" charset="2"/>
              <a:buChar char="Ø"/>
            </a:pPr>
            <a:r>
              <a:rPr lang="cs-CZ" dirty="0"/>
              <a:t>profesní a podnikatelská sdružení</a:t>
            </a:r>
          </a:p>
          <a:p>
            <a:pPr>
              <a:buFont typeface="Wingdings" panose="05000000000000000000" pitchFamily="2" charset="2"/>
              <a:buChar char="Ø"/>
            </a:pPr>
            <a:r>
              <a:rPr lang="cs-CZ" dirty="0"/>
              <a:t>sociální partneři</a:t>
            </a:r>
          </a:p>
          <a:p>
            <a:pPr>
              <a:buFont typeface="Wingdings" panose="05000000000000000000" pitchFamily="2" charset="2"/>
              <a:buChar char="Ø"/>
            </a:pPr>
            <a:r>
              <a:rPr lang="cs-CZ" dirty="0"/>
              <a:t>školy a školská zařízení</a:t>
            </a:r>
          </a:p>
          <a:p>
            <a:pPr marL="0" lvl="0" indent="0">
              <a:buNone/>
            </a:pPr>
            <a:endParaRPr lang="cs-CZ" sz="2000" dirty="0"/>
          </a:p>
          <a:p>
            <a:pPr marL="0" indent="0" algn="l">
              <a:buNone/>
            </a:pPr>
            <a:endParaRPr lang="cs-CZ" dirty="0">
              <a:solidFill>
                <a:srgbClr val="FF0000"/>
              </a:solidFill>
            </a:endParaRPr>
          </a:p>
        </p:txBody>
      </p:sp>
      <p:sp>
        <p:nvSpPr>
          <p:cNvPr id="8" name="Zástupný symbol pro číslo snímku 7"/>
          <p:cNvSpPr>
            <a:spLocks noGrp="1"/>
          </p:cNvSpPr>
          <p:nvPr>
            <p:ph type="sldNum" sz="quarter" idx="12"/>
          </p:nvPr>
        </p:nvSpPr>
        <p:spPr>
          <a:xfrm>
            <a:off x="6876256" y="6381328"/>
            <a:ext cx="2133600" cy="365125"/>
          </a:xfrm>
        </p:spPr>
        <p:txBody>
          <a:bodyPr/>
          <a:lstStyle/>
          <a:p>
            <a:fld id="{937F1097-7812-42B7-B597-D0D668573878}" type="slidenum">
              <a:rPr lang="cs-CZ" smtClean="0"/>
              <a:pPr/>
              <a:t>4</a:t>
            </a:fld>
            <a:endParaRPr lang="cs-CZ" dirty="0"/>
          </a:p>
        </p:txBody>
      </p:sp>
    </p:spTree>
    <p:extLst>
      <p:ext uri="{BB962C8B-B14F-4D97-AF65-F5344CB8AC3E}">
        <p14:creationId xmlns:p14="http://schemas.microsoft.com/office/powerpoint/2010/main" val="2201635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anner"/>
          <p:cNvPicPr>
            <a:picLocks noChangeAspect="1" noChangeArrowheads="1"/>
          </p:cNvPicPr>
          <p:nvPr/>
        </p:nvPicPr>
        <p:blipFill>
          <a:blip r:embed="rId2" cstate="print"/>
          <a:srcRect/>
          <a:stretch>
            <a:fillRect/>
          </a:stretch>
        </p:blipFill>
        <p:spPr bwMode="auto">
          <a:xfrm>
            <a:off x="395536" y="332656"/>
            <a:ext cx="7978526" cy="360040"/>
          </a:xfrm>
          <a:prstGeom prst="rect">
            <a:avLst/>
          </a:prstGeom>
          <a:noFill/>
          <a:ln w="9525">
            <a:noFill/>
            <a:miter lim="800000"/>
            <a:headEnd/>
            <a:tailEnd/>
          </a:ln>
        </p:spPr>
      </p:pic>
      <p:pic>
        <p:nvPicPr>
          <p:cNvPr id="1027" name="Picture 3" descr="logo-malé"/>
          <p:cNvPicPr>
            <a:picLocks noChangeAspect="1" noChangeArrowheads="1"/>
          </p:cNvPicPr>
          <p:nvPr/>
        </p:nvPicPr>
        <p:blipFill>
          <a:blip r:embed="rId3" cstate="print"/>
          <a:srcRect/>
          <a:stretch>
            <a:fillRect/>
          </a:stretch>
        </p:blipFill>
        <p:spPr bwMode="auto">
          <a:xfrm>
            <a:off x="6876256" y="0"/>
            <a:ext cx="1987777" cy="1196752"/>
          </a:xfrm>
          <a:prstGeom prst="rect">
            <a:avLst/>
          </a:prstGeom>
          <a:noFill/>
          <a:ln w="9525">
            <a:noFill/>
            <a:miter lim="800000"/>
            <a:headEnd/>
            <a:tailEnd/>
          </a:ln>
        </p:spPr>
      </p:pic>
      <p:sp>
        <p:nvSpPr>
          <p:cNvPr id="6" name="Nadpis 5"/>
          <p:cNvSpPr>
            <a:spLocks noGrp="1"/>
          </p:cNvSpPr>
          <p:nvPr>
            <p:ph type="title"/>
          </p:nvPr>
        </p:nvSpPr>
        <p:spPr>
          <a:xfrm>
            <a:off x="269999" y="1136700"/>
            <a:ext cx="8229600" cy="785415"/>
          </a:xfrm>
        </p:spPr>
        <p:txBody>
          <a:bodyPr>
            <a:normAutofit/>
          </a:bodyPr>
          <a:lstStyle/>
          <a:p>
            <a:pPr algn="l"/>
            <a:r>
              <a:rPr lang="cs-CZ" sz="3200" b="1" dirty="0">
                <a:solidFill>
                  <a:srgbClr val="008000"/>
                </a:solidFill>
              </a:rPr>
              <a:t>Partnerství</a:t>
            </a:r>
          </a:p>
        </p:txBody>
      </p:sp>
      <p:sp>
        <p:nvSpPr>
          <p:cNvPr id="7" name="Podnadpis 6"/>
          <p:cNvSpPr>
            <a:spLocks noGrp="1"/>
          </p:cNvSpPr>
          <p:nvPr>
            <p:ph idx="1"/>
          </p:nvPr>
        </p:nvSpPr>
        <p:spPr>
          <a:xfrm>
            <a:off x="467544" y="1761059"/>
            <a:ext cx="8208912" cy="4481337"/>
          </a:xfrm>
        </p:spPr>
        <p:txBody>
          <a:bodyPr>
            <a:normAutofit/>
          </a:bodyPr>
          <a:lstStyle/>
          <a:p>
            <a:pPr algn="just">
              <a:buFont typeface="Wingdings" panose="05000000000000000000" pitchFamily="2" charset="2"/>
              <a:buChar char="ü"/>
            </a:pPr>
            <a:endParaRPr lang="cs-CZ" sz="2800" dirty="0"/>
          </a:p>
          <a:p>
            <a:pPr algn="just">
              <a:buFont typeface="Wingdings" panose="05000000000000000000" pitchFamily="2" charset="2"/>
              <a:buChar char="ü"/>
            </a:pPr>
            <a:r>
              <a:rPr lang="cs-CZ" sz="2800" dirty="0"/>
              <a:t>partner s finančním příspěvkem i bez finančního příspěvku</a:t>
            </a:r>
          </a:p>
          <a:p>
            <a:pPr algn="just">
              <a:buFont typeface="Wingdings" panose="05000000000000000000" pitchFamily="2" charset="2"/>
              <a:buChar char="ü"/>
            </a:pPr>
            <a:r>
              <a:rPr lang="cs-CZ" sz="2800" dirty="0"/>
              <a:t>partner se podílí na realizaci věcných aktivit projektu</a:t>
            </a:r>
          </a:p>
          <a:p>
            <a:pPr algn="just">
              <a:buFont typeface="Wingdings" panose="05000000000000000000" pitchFamily="2" charset="2"/>
              <a:buChar char="ü"/>
            </a:pPr>
            <a:r>
              <a:rPr lang="cs-CZ" sz="2800" dirty="0"/>
              <a:t>partnerem se NEROZUMÍ subjekt, který je </a:t>
            </a:r>
          </a:p>
          <a:p>
            <a:pPr marL="0" indent="0" algn="just">
              <a:buNone/>
            </a:pPr>
            <a:r>
              <a:rPr lang="cs-CZ" sz="2800" dirty="0"/>
              <a:t>     v dodavatelském či odběratelském vztahu k příjemci </a:t>
            </a:r>
          </a:p>
          <a:p>
            <a:pPr marL="0" indent="0" algn="just">
              <a:buNone/>
            </a:pPr>
            <a:endParaRPr lang="cs-CZ" sz="2800" dirty="0"/>
          </a:p>
          <a:p>
            <a:pPr marL="0" lvl="0" indent="0">
              <a:buNone/>
            </a:pPr>
            <a:endParaRPr lang="cs-CZ" sz="2000" dirty="0"/>
          </a:p>
          <a:p>
            <a:pPr marL="0" indent="0" algn="l">
              <a:buNone/>
            </a:pPr>
            <a:endParaRPr lang="cs-CZ" dirty="0">
              <a:solidFill>
                <a:srgbClr val="FF0000"/>
              </a:solidFill>
            </a:endParaRPr>
          </a:p>
        </p:txBody>
      </p:sp>
      <p:sp>
        <p:nvSpPr>
          <p:cNvPr id="8" name="Zástupný symbol pro číslo snímku 7"/>
          <p:cNvSpPr>
            <a:spLocks noGrp="1"/>
          </p:cNvSpPr>
          <p:nvPr>
            <p:ph type="sldNum" sz="quarter" idx="12"/>
          </p:nvPr>
        </p:nvSpPr>
        <p:spPr>
          <a:xfrm>
            <a:off x="6876256" y="6381328"/>
            <a:ext cx="2133600" cy="365125"/>
          </a:xfrm>
        </p:spPr>
        <p:txBody>
          <a:bodyPr/>
          <a:lstStyle/>
          <a:p>
            <a:fld id="{937F1097-7812-42B7-B597-D0D668573878}" type="slidenum">
              <a:rPr lang="cs-CZ" smtClean="0"/>
              <a:pPr/>
              <a:t>5</a:t>
            </a:fld>
            <a:endParaRPr lang="cs-CZ" dirty="0"/>
          </a:p>
        </p:txBody>
      </p:sp>
    </p:spTree>
    <p:extLst>
      <p:ext uri="{BB962C8B-B14F-4D97-AF65-F5344CB8AC3E}">
        <p14:creationId xmlns:p14="http://schemas.microsoft.com/office/powerpoint/2010/main" val="192050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anner"/>
          <p:cNvPicPr>
            <a:picLocks noChangeAspect="1" noChangeArrowheads="1"/>
          </p:cNvPicPr>
          <p:nvPr/>
        </p:nvPicPr>
        <p:blipFill>
          <a:blip r:embed="rId2" cstate="print"/>
          <a:srcRect/>
          <a:stretch>
            <a:fillRect/>
          </a:stretch>
        </p:blipFill>
        <p:spPr bwMode="auto">
          <a:xfrm>
            <a:off x="395536" y="332656"/>
            <a:ext cx="7978526" cy="360040"/>
          </a:xfrm>
          <a:prstGeom prst="rect">
            <a:avLst/>
          </a:prstGeom>
          <a:noFill/>
          <a:ln w="9525">
            <a:noFill/>
            <a:miter lim="800000"/>
            <a:headEnd/>
            <a:tailEnd/>
          </a:ln>
        </p:spPr>
      </p:pic>
      <p:pic>
        <p:nvPicPr>
          <p:cNvPr id="1027" name="Picture 3" descr="logo-malé"/>
          <p:cNvPicPr>
            <a:picLocks noChangeAspect="1" noChangeArrowheads="1"/>
          </p:cNvPicPr>
          <p:nvPr/>
        </p:nvPicPr>
        <p:blipFill>
          <a:blip r:embed="rId3" cstate="print"/>
          <a:srcRect/>
          <a:stretch>
            <a:fillRect/>
          </a:stretch>
        </p:blipFill>
        <p:spPr bwMode="auto">
          <a:xfrm>
            <a:off x="6876256" y="0"/>
            <a:ext cx="1987777" cy="1196752"/>
          </a:xfrm>
          <a:prstGeom prst="rect">
            <a:avLst/>
          </a:prstGeom>
          <a:noFill/>
          <a:ln w="9525">
            <a:noFill/>
            <a:miter lim="800000"/>
            <a:headEnd/>
            <a:tailEnd/>
          </a:ln>
        </p:spPr>
      </p:pic>
      <p:sp>
        <p:nvSpPr>
          <p:cNvPr id="6" name="Nadpis 5"/>
          <p:cNvSpPr>
            <a:spLocks noGrp="1"/>
          </p:cNvSpPr>
          <p:nvPr>
            <p:ph type="title"/>
          </p:nvPr>
        </p:nvSpPr>
        <p:spPr>
          <a:xfrm>
            <a:off x="323528" y="836712"/>
            <a:ext cx="8229600" cy="936103"/>
          </a:xfrm>
        </p:spPr>
        <p:txBody>
          <a:bodyPr>
            <a:noAutofit/>
          </a:bodyPr>
          <a:lstStyle/>
          <a:p>
            <a:pPr algn="l"/>
            <a:r>
              <a:rPr lang="cs-CZ" sz="3200" b="1" dirty="0">
                <a:solidFill>
                  <a:srgbClr val="008000"/>
                </a:solidFill>
              </a:rPr>
              <a:t>Cílové skupiny</a:t>
            </a:r>
          </a:p>
        </p:txBody>
      </p:sp>
      <p:sp>
        <p:nvSpPr>
          <p:cNvPr id="7" name="Podnadpis 6"/>
          <p:cNvSpPr>
            <a:spLocks noGrp="1"/>
          </p:cNvSpPr>
          <p:nvPr>
            <p:ph idx="1"/>
          </p:nvPr>
        </p:nvSpPr>
        <p:spPr>
          <a:xfrm>
            <a:off x="467544" y="1700808"/>
            <a:ext cx="8208912" cy="4541588"/>
          </a:xfrm>
        </p:spPr>
        <p:txBody>
          <a:bodyPr>
            <a:normAutofit/>
          </a:bodyPr>
          <a:lstStyle/>
          <a:p>
            <a:pPr marL="0" indent="0" algn="l">
              <a:buNone/>
            </a:pPr>
            <a:endParaRPr lang="cs-CZ" b="1" dirty="0"/>
          </a:p>
          <a:p>
            <a:pPr>
              <a:buFont typeface="Wingdings" panose="05000000000000000000" pitchFamily="2" charset="2"/>
              <a:buChar char="ü"/>
            </a:pPr>
            <a:r>
              <a:rPr lang="cs-CZ" sz="3500" dirty="0"/>
              <a:t>osoby pečující o malé děti</a:t>
            </a:r>
          </a:p>
          <a:p>
            <a:pPr>
              <a:buFont typeface="Wingdings" panose="05000000000000000000" pitchFamily="2" charset="2"/>
              <a:buChar char="ü"/>
            </a:pPr>
            <a:r>
              <a:rPr lang="cs-CZ" sz="3500" dirty="0"/>
              <a:t>osoby vracející se na trh práce po návratu z mateřské/rodičovské dovolené</a:t>
            </a:r>
          </a:p>
          <a:p>
            <a:pPr marL="0" indent="0">
              <a:buNone/>
            </a:pPr>
            <a:r>
              <a:rPr lang="cs-CZ" sz="3500" dirty="0"/>
              <a:t>! CS = pečující dospělá osoba, ne dítě</a:t>
            </a:r>
          </a:p>
          <a:p>
            <a:pPr marL="0" indent="0" algn="l">
              <a:buNone/>
            </a:pPr>
            <a:endParaRPr lang="cs-CZ" dirty="0"/>
          </a:p>
        </p:txBody>
      </p:sp>
      <p:sp>
        <p:nvSpPr>
          <p:cNvPr id="8" name="Zástupný symbol pro číslo snímku 7"/>
          <p:cNvSpPr>
            <a:spLocks noGrp="1"/>
          </p:cNvSpPr>
          <p:nvPr>
            <p:ph type="sldNum" sz="quarter" idx="12"/>
          </p:nvPr>
        </p:nvSpPr>
        <p:spPr>
          <a:xfrm>
            <a:off x="6876256" y="6381328"/>
            <a:ext cx="2133600" cy="365125"/>
          </a:xfrm>
        </p:spPr>
        <p:txBody>
          <a:bodyPr/>
          <a:lstStyle/>
          <a:p>
            <a:fld id="{937F1097-7812-42B7-B597-D0D668573878}" type="slidenum">
              <a:rPr lang="cs-CZ" smtClean="0"/>
              <a:pPr/>
              <a:t>6</a:t>
            </a:fld>
            <a:endParaRPr lang="cs-CZ" dirty="0"/>
          </a:p>
        </p:txBody>
      </p:sp>
    </p:spTree>
    <p:extLst>
      <p:ext uri="{BB962C8B-B14F-4D97-AF65-F5344CB8AC3E}">
        <p14:creationId xmlns:p14="http://schemas.microsoft.com/office/powerpoint/2010/main" val="2099523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anner"/>
          <p:cNvPicPr>
            <a:picLocks noChangeAspect="1" noChangeArrowheads="1"/>
          </p:cNvPicPr>
          <p:nvPr/>
        </p:nvPicPr>
        <p:blipFill>
          <a:blip r:embed="rId2" cstate="print"/>
          <a:srcRect/>
          <a:stretch>
            <a:fillRect/>
          </a:stretch>
        </p:blipFill>
        <p:spPr bwMode="auto">
          <a:xfrm>
            <a:off x="395536" y="332656"/>
            <a:ext cx="7978526" cy="360040"/>
          </a:xfrm>
          <a:prstGeom prst="rect">
            <a:avLst/>
          </a:prstGeom>
          <a:noFill/>
          <a:ln w="9525">
            <a:noFill/>
            <a:miter lim="800000"/>
            <a:headEnd/>
            <a:tailEnd/>
          </a:ln>
        </p:spPr>
      </p:pic>
      <p:pic>
        <p:nvPicPr>
          <p:cNvPr id="1027" name="Picture 3" descr="logo-malé"/>
          <p:cNvPicPr>
            <a:picLocks noChangeAspect="1" noChangeArrowheads="1"/>
          </p:cNvPicPr>
          <p:nvPr/>
        </p:nvPicPr>
        <p:blipFill>
          <a:blip r:embed="rId3" cstate="print"/>
          <a:srcRect/>
          <a:stretch>
            <a:fillRect/>
          </a:stretch>
        </p:blipFill>
        <p:spPr bwMode="auto">
          <a:xfrm>
            <a:off x="6876256" y="0"/>
            <a:ext cx="1987777" cy="1196752"/>
          </a:xfrm>
          <a:prstGeom prst="rect">
            <a:avLst/>
          </a:prstGeom>
          <a:noFill/>
          <a:ln w="9525">
            <a:noFill/>
            <a:miter lim="800000"/>
            <a:headEnd/>
            <a:tailEnd/>
          </a:ln>
        </p:spPr>
      </p:pic>
      <p:sp>
        <p:nvSpPr>
          <p:cNvPr id="6" name="Nadpis 5"/>
          <p:cNvSpPr>
            <a:spLocks noGrp="1"/>
          </p:cNvSpPr>
          <p:nvPr>
            <p:ph type="title"/>
          </p:nvPr>
        </p:nvSpPr>
        <p:spPr>
          <a:xfrm>
            <a:off x="323528" y="836712"/>
            <a:ext cx="8229600" cy="936103"/>
          </a:xfrm>
        </p:spPr>
        <p:txBody>
          <a:bodyPr>
            <a:noAutofit/>
          </a:bodyPr>
          <a:lstStyle/>
          <a:p>
            <a:pPr algn="l"/>
            <a:r>
              <a:rPr lang="cs-CZ" sz="3200" b="1" dirty="0">
                <a:solidFill>
                  <a:srgbClr val="008000"/>
                </a:solidFill>
              </a:rPr>
              <a:t>Analýza cílové skupiny – povinná příloha žádosti</a:t>
            </a:r>
          </a:p>
        </p:txBody>
      </p:sp>
      <p:sp>
        <p:nvSpPr>
          <p:cNvPr id="7" name="Podnadpis 6"/>
          <p:cNvSpPr>
            <a:spLocks noGrp="1"/>
          </p:cNvSpPr>
          <p:nvPr>
            <p:ph idx="1"/>
          </p:nvPr>
        </p:nvSpPr>
        <p:spPr>
          <a:xfrm>
            <a:off x="467544" y="1700808"/>
            <a:ext cx="8208912" cy="4541588"/>
          </a:xfrm>
        </p:spPr>
        <p:txBody>
          <a:bodyPr>
            <a:normAutofit fontScale="85000" lnSpcReduction="20000"/>
          </a:bodyPr>
          <a:lstStyle/>
          <a:p>
            <a:pPr algn="l">
              <a:buFontTx/>
              <a:buChar char="-"/>
            </a:pPr>
            <a:endParaRPr lang="cs-CZ" dirty="0"/>
          </a:p>
          <a:p>
            <a:pPr algn="just">
              <a:buFontTx/>
              <a:buChar char="-"/>
            </a:pPr>
            <a:r>
              <a:rPr lang="cs-CZ" dirty="0"/>
              <a:t>volba cílové skupiny</a:t>
            </a:r>
          </a:p>
          <a:p>
            <a:pPr algn="just">
              <a:buFontTx/>
              <a:buChar char="-"/>
            </a:pPr>
            <a:r>
              <a:rPr lang="cs-CZ" dirty="0"/>
              <a:t>popis specifik a potřeb CS včetně analytických dat, souladu se strategiemi, apod. (kvantifikace)</a:t>
            </a:r>
          </a:p>
          <a:p>
            <a:pPr algn="just">
              <a:buFontTx/>
              <a:buChar char="-"/>
            </a:pPr>
            <a:r>
              <a:rPr lang="cs-CZ" dirty="0"/>
              <a:t>volba aktivit (způsobu řešení) vedoucích k naplnění cílů u CS, popis dosavadního způsobu řešení potřeb CS, proč nefungovalo, apod.</a:t>
            </a:r>
          </a:p>
          <a:p>
            <a:pPr algn="just">
              <a:buFontTx/>
              <a:buChar char="-"/>
            </a:pPr>
            <a:r>
              <a:rPr lang="cs-CZ" dirty="0"/>
              <a:t>způsob kontaktován CS, práce s ohledem na specifické potřeby CS</a:t>
            </a:r>
          </a:p>
          <a:p>
            <a:pPr algn="just">
              <a:buFontTx/>
              <a:buChar char="-"/>
            </a:pPr>
            <a:r>
              <a:rPr lang="cs-CZ" dirty="0"/>
              <a:t>více cílových skupin – popsána každá zvlášť</a:t>
            </a:r>
          </a:p>
          <a:p>
            <a:pPr algn="just">
              <a:buFontTx/>
              <a:buChar char="-"/>
            </a:pPr>
            <a:r>
              <a:rPr lang="cs-CZ" dirty="0"/>
              <a:t>čestné prohlášení, že veškeré údaje v analýze jsou pravdivé (může podléhat kontrole na místě)</a:t>
            </a:r>
          </a:p>
        </p:txBody>
      </p:sp>
      <p:sp>
        <p:nvSpPr>
          <p:cNvPr id="8" name="Zástupný symbol pro číslo snímku 7"/>
          <p:cNvSpPr>
            <a:spLocks noGrp="1"/>
          </p:cNvSpPr>
          <p:nvPr>
            <p:ph type="sldNum" sz="quarter" idx="12"/>
          </p:nvPr>
        </p:nvSpPr>
        <p:spPr>
          <a:xfrm>
            <a:off x="6876256" y="6381328"/>
            <a:ext cx="2133600" cy="365125"/>
          </a:xfrm>
        </p:spPr>
        <p:txBody>
          <a:bodyPr/>
          <a:lstStyle/>
          <a:p>
            <a:fld id="{937F1097-7812-42B7-B597-D0D668573878}" type="slidenum">
              <a:rPr lang="cs-CZ" smtClean="0"/>
              <a:pPr/>
              <a:t>7</a:t>
            </a:fld>
            <a:endParaRPr lang="cs-CZ" dirty="0"/>
          </a:p>
        </p:txBody>
      </p:sp>
    </p:spTree>
    <p:extLst>
      <p:ext uri="{BB962C8B-B14F-4D97-AF65-F5344CB8AC3E}">
        <p14:creationId xmlns:p14="http://schemas.microsoft.com/office/powerpoint/2010/main" val="469647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anner"/>
          <p:cNvPicPr>
            <a:picLocks noChangeAspect="1" noChangeArrowheads="1"/>
          </p:cNvPicPr>
          <p:nvPr/>
        </p:nvPicPr>
        <p:blipFill>
          <a:blip r:embed="rId2" cstate="print"/>
          <a:srcRect/>
          <a:stretch>
            <a:fillRect/>
          </a:stretch>
        </p:blipFill>
        <p:spPr bwMode="auto">
          <a:xfrm>
            <a:off x="395536" y="332656"/>
            <a:ext cx="7978526" cy="360040"/>
          </a:xfrm>
          <a:prstGeom prst="rect">
            <a:avLst/>
          </a:prstGeom>
          <a:noFill/>
          <a:ln w="9525">
            <a:noFill/>
            <a:miter lim="800000"/>
            <a:headEnd/>
            <a:tailEnd/>
          </a:ln>
        </p:spPr>
      </p:pic>
      <p:pic>
        <p:nvPicPr>
          <p:cNvPr id="1027" name="Picture 3" descr="logo-malé"/>
          <p:cNvPicPr>
            <a:picLocks noChangeAspect="1" noChangeArrowheads="1"/>
          </p:cNvPicPr>
          <p:nvPr/>
        </p:nvPicPr>
        <p:blipFill>
          <a:blip r:embed="rId3" cstate="print"/>
          <a:srcRect/>
          <a:stretch>
            <a:fillRect/>
          </a:stretch>
        </p:blipFill>
        <p:spPr bwMode="auto">
          <a:xfrm>
            <a:off x="6876256" y="0"/>
            <a:ext cx="1987777" cy="1196752"/>
          </a:xfrm>
          <a:prstGeom prst="rect">
            <a:avLst/>
          </a:prstGeom>
          <a:noFill/>
          <a:ln w="9525">
            <a:noFill/>
            <a:miter lim="800000"/>
            <a:headEnd/>
            <a:tailEnd/>
          </a:ln>
        </p:spPr>
      </p:pic>
      <p:sp>
        <p:nvSpPr>
          <p:cNvPr id="6" name="Nadpis 5"/>
          <p:cNvSpPr>
            <a:spLocks noGrp="1"/>
          </p:cNvSpPr>
          <p:nvPr>
            <p:ph type="title"/>
          </p:nvPr>
        </p:nvSpPr>
        <p:spPr>
          <a:xfrm>
            <a:off x="323528" y="836713"/>
            <a:ext cx="8229600" cy="576064"/>
          </a:xfrm>
        </p:spPr>
        <p:txBody>
          <a:bodyPr>
            <a:normAutofit fontScale="90000"/>
          </a:bodyPr>
          <a:lstStyle/>
          <a:p>
            <a:pPr algn="l"/>
            <a:r>
              <a:rPr lang="cs-CZ" sz="3200" b="1" dirty="0">
                <a:solidFill>
                  <a:srgbClr val="008000"/>
                </a:solidFill>
              </a:rPr>
              <a:t>Zaměření výzvy – podporované aktivity</a:t>
            </a:r>
            <a:endParaRPr lang="cs-CZ" sz="3200" dirty="0">
              <a:solidFill>
                <a:srgbClr val="008000"/>
              </a:solidFill>
            </a:endParaRPr>
          </a:p>
        </p:txBody>
      </p:sp>
      <p:sp>
        <p:nvSpPr>
          <p:cNvPr id="7" name="Podnadpis 6"/>
          <p:cNvSpPr>
            <a:spLocks noGrp="1"/>
          </p:cNvSpPr>
          <p:nvPr>
            <p:ph idx="1"/>
          </p:nvPr>
        </p:nvSpPr>
        <p:spPr>
          <a:xfrm>
            <a:off x="467544" y="1529408"/>
            <a:ext cx="8208912" cy="5217045"/>
          </a:xfrm>
        </p:spPr>
        <p:txBody>
          <a:bodyPr>
            <a:normAutofit/>
          </a:bodyPr>
          <a:lstStyle/>
          <a:p>
            <a:pPr marL="514350" indent="-514350" algn="just">
              <a:buAutoNum type="arabicPeriod"/>
            </a:pPr>
            <a:r>
              <a:rPr lang="cs-CZ" b="1" dirty="0"/>
              <a:t>Zařízení péče o děti zajišťující péči o děti v době mimo školní vyučování (ranní či odpolední pobyt)</a:t>
            </a:r>
          </a:p>
          <a:p>
            <a:pPr marL="514350" indent="-514350" algn="just">
              <a:buAutoNum type="arabicPeriod"/>
            </a:pPr>
            <a:r>
              <a:rPr lang="cs-CZ" b="1" dirty="0"/>
              <a:t>Doprovody na kroužky či zájmové aktivity</a:t>
            </a:r>
          </a:p>
          <a:p>
            <a:pPr marL="514350" indent="-514350" algn="just">
              <a:buAutoNum type="arabicPeriod"/>
            </a:pPr>
            <a:r>
              <a:rPr lang="cs-CZ" b="1" dirty="0"/>
              <a:t>Příměstské tábory</a:t>
            </a:r>
          </a:p>
          <a:p>
            <a:pPr marL="514350" indent="-514350" algn="just">
              <a:buAutoNum type="arabicPeriod"/>
            </a:pPr>
            <a:r>
              <a:rPr lang="cs-CZ" b="1" dirty="0"/>
              <a:t>Společná doprava dětí do/ze školy, dětské skupiny a/nebo příměstského tábora</a:t>
            </a:r>
          </a:p>
          <a:p>
            <a:pPr marL="514350" indent="-514350" algn="just">
              <a:buAutoNum type="arabicPeriod"/>
            </a:pPr>
            <a:r>
              <a:rPr lang="cs-CZ" b="1" dirty="0"/>
              <a:t>Dětské skupiny</a:t>
            </a:r>
          </a:p>
          <a:p>
            <a:pPr marL="514350" indent="-514350" algn="just">
              <a:buAutoNum type="arabicPeriod"/>
            </a:pPr>
            <a:r>
              <a:rPr lang="cs-CZ" b="1" dirty="0"/>
              <a:t>Vzdělávání pečujících osob</a:t>
            </a:r>
          </a:p>
          <a:p>
            <a:pPr marL="0" indent="0" algn="just">
              <a:buNone/>
            </a:pPr>
            <a:endParaRPr lang="cs-CZ" dirty="0"/>
          </a:p>
          <a:p>
            <a:pPr marL="0" indent="0">
              <a:buNone/>
            </a:pPr>
            <a:endParaRPr lang="cs-CZ" dirty="0"/>
          </a:p>
          <a:p>
            <a:pPr marL="0" indent="0" algn="l">
              <a:buNone/>
            </a:pPr>
            <a:endParaRPr lang="cs-CZ" dirty="0"/>
          </a:p>
        </p:txBody>
      </p:sp>
      <p:sp>
        <p:nvSpPr>
          <p:cNvPr id="8" name="Zástupný symbol pro číslo snímku 7"/>
          <p:cNvSpPr>
            <a:spLocks noGrp="1"/>
          </p:cNvSpPr>
          <p:nvPr>
            <p:ph type="sldNum" sz="quarter" idx="12"/>
          </p:nvPr>
        </p:nvSpPr>
        <p:spPr>
          <a:xfrm>
            <a:off x="6876256" y="6381328"/>
            <a:ext cx="2133600" cy="365125"/>
          </a:xfrm>
        </p:spPr>
        <p:txBody>
          <a:bodyPr/>
          <a:lstStyle/>
          <a:p>
            <a:fld id="{937F1097-7812-42B7-B597-D0D668573878}" type="slidenum">
              <a:rPr lang="cs-CZ" smtClean="0"/>
              <a:pPr/>
              <a:t>8</a:t>
            </a:fld>
            <a:endParaRPr lang="cs-CZ" dirty="0"/>
          </a:p>
        </p:txBody>
      </p:sp>
    </p:spTree>
    <p:extLst>
      <p:ext uri="{BB962C8B-B14F-4D97-AF65-F5344CB8AC3E}">
        <p14:creationId xmlns:p14="http://schemas.microsoft.com/office/powerpoint/2010/main" val="2972582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anner"/>
          <p:cNvPicPr>
            <a:picLocks noChangeAspect="1" noChangeArrowheads="1"/>
          </p:cNvPicPr>
          <p:nvPr/>
        </p:nvPicPr>
        <p:blipFill>
          <a:blip r:embed="rId3" cstate="print"/>
          <a:srcRect/>
          <a:stretch>
            <a:fillRect/>
          </a:stretch>
        </p:blipFill>
        <p:spPr bwMode="auto">
          <a:xfrm>
            <a:off x="395536" y="332656"/>
            <a:ext cx="7978526" cy="360040"/>
          </a:xfrm>
          <a:prstGeom prst="rect">
            <a:avLst/>
          </a:prstGeom>
          <a:noFill/>
          <a:ln w="9525">
            <a:noFill/>
            <a:miter lim="800000"/>
            <a:headEnd/>
            <a:tailEnd/>
          </a:ln>
        </p:spPr>
      </p:pic>
      <p:pic>
        <p:nvPicPr>
          <p:cNvPr id="1027" name="Picture 3" descr="logo-malé"/>
          <p:cNvPicPr>
            <a:picLocks noChangeAspect="1" noChangeArrowheads="1"/>
          </p:cNvPicPr>
          <p:nvPr/>
        </p:nvPicPr>
        <p:blipFill>
          <a:blip r:embed="rId4" cstate="print"/>
          <a:srcRect/>
          <a:stretch>
            <a:fillRect/>
          </a:stretch>
        </p:blipFill>
        <p:spPr bwMode="auto">
          <a:xfrm>
            <a:off x="6876256" y="0"/>
            <a:ext cx="1987777" cy="1196752"/>
          </a:xfrm>
          <a:prstGeom prst="rect">
            <a:avLst/>
          </a:prstGeom>
          <a:noFill/>
          <a:ln w="9525">
            <a:noFill/>
            <a:miter lim="800000"/>
            <a:headEnd/>
            <a:tailEnd/>
          </a:ln>
        </p:spPr>
      </p:pic>
      <p:sp>
        <p:nvSpPr>
          <p:cNvPr id="6" name="Nadpis 5"/>
          <p:cNvSpPr>
            <a:spLocks noGrp="1"/>
          </p:cNvSpPr>
          <p:nvPr>
            <p:ph type="title"/>
          </p:nvPr>
        </p:nvSpPr>
        <p:spPr>
          <a:xfrm>
            <a:off x="467544" y="964094"/>
            <a:ext cx="8252473" cy="952738"/>
          </a:xfrm>
        </p:spPr>
        <p:txBody>
          <a:bodyPr>
            <a:noAutofit/>
          </a:bodyPr>
          <a:lstStyle/>
          <a:p>
            <a:pPr algn="l"/>
            <a:br>
              <a:rPr lang="cs-CZ" sz="2400" b="1" dirty="0">
                <a:solidFill>
                  <a:srgbClr val="009900"/>
                </a:solidFill>
              </a:rPr>
            </a:br>
            <a:r>
              <a:rPr lang="cs-CZ" sz="2400" b="1" dirty="0">
                <a:solidFill>
                  <a:srgbClr val="009900"/>
                </a:solidFill>
              </a:rPr>
              <a:t>1. Zařízení péče o děti zajišťující péči o děti v době mimo školní vyučování (ranní či odpolední pobyt)</a:t>
            </a:r>
            <a:br>
              <a:rPr lang="cs-CZ" sz="2400" b="1" dirty="0"/>
            </a:br>
            <a:br>
              <a:rPr lang="cs-CZ" sz="2400" dirty="0"/>
            </a:br>
            <a:endParaRPr lang="cs-CZ" sz="2400" dirty="0">
              <a:solidFill>
                <a:srgbClr val="339933"/>
              </a:solidFill>
            </a:endParaRPr>
          </a:p>
        </p:txBody>
      </p:sp>
      <p:sp>
        <p:nvSpPr>
          <p:cNvPr id="7" name="Podnadpis 6"/>
          <p:cNvSpPr>
            <a:spLocks noGrp="1"/>
          </p:cNvSpPr>
          <p:nvPr>
            <p:ph idx="1"/>
          </p:nvPr>
        </p:nvSpPr>
        <p:spPr>
          <a:xfrm>
            <a:off x="467544" y="1916832"/>
            <a:ext cx="8208912" cy="4829621"/>
          </a:xfrm>
        </p:spPr>
        <p:txBody>
          <a:bodyPr>
            <a:normAutofit fontScale="25000" lnSpcReduction="20000"/>
          </a:bodyPr>
          <a:lstStyle/>
          <a:p>
            <a:pPr algn="just">
              <a:buFont typeface="Wingdings" panose="05000000000000000000" pitchFamily="2" charset="2"/>
              <a:buChar char="§"/>
            </a:pPr>
            <a:r>
              <a:rPr lang="cs-CZ" sz="7200" dirty="0"/>
              <a:t>mimo režim vyhlášky č. 74/2005 Sb., o zájmovém vzdělávání. Jedná se o zakládání a provozování zařízení, která doplní chybějící kapacitu stávajících </a:t>
            </a:r>
          </a:p>
          <a:p>
            <a:pPr marL="0" indent="0" algn="just">
              <a:buNone/>
            </a:pPr>
            <a:endParaRPr lang="cs-CZ" sz="7200" dirty="0"/>
          </a:p>
          <a:p>
            <a:pPr marL="0" indent="0" algn="just">
              <a:buNone/>
            </a:pPr>
            <a:r>
              <a:rPr lang="cs-CZ" sz="7200" u="sng" dirty="0"/>
              <a:t>Podmínky realizace:</a:t>
            </a:r>
            <a:endParaRPr lang="cs-CZ" sz="7200" dirty="0"/>
          </a:p>
          <a:p>
            <a:pPr algn="just"/>
            <a:r>
              <a:rPr lang="cs-CZ" sz="7200" dirty="0"/>
              <a:t>zařízení je určeno pro děti, které jsou žáky 1. stupně ZŠ (popř. přípravné třídy ZŠ)  </a:t>
            </a:r>
          </a:p>
          <a:p>
            <a:pPr algn="just"/>
            <a:r>
              <a:rPr lang="cs-CZ" sz="7200" dirty="0"/>
              <a:t>minimální kapacita zřizovaného zařízení je 5 dětí, přičemž optimální počet dětí na jednu pečující osobu je nejvýše 15</a:t>
            </a:r>
          </a:p>
          <a:p>
            <a:pPr algn="just"/>
            <a:r>
              <a:rPr lang="cs-CZ" sz="7200" dirty="0"/>
              <a:t>do rozpočtu projektu je možné zahrnout také náklady na doprovody dětí před/po vyučování do/z provozovaného zařízení a náklady na pečující osobu v době pobytu skupiny dětí ve venkovních prostorách tak, aby se skupinou dětí byly vždy 2 pečující osoby  </a:t>
            </a:r>
          </a:p>
          <a:p>
            <a:pPr algn="just"/>
            <a:r>
              <a:rPr lang="cs-CZ" sz="7200" dirty="0"/>
              <a:t>služby péče o děti mohou být poskytovány i v prostorách, ve kterých je provozována družina podle školského zákona; není však možný překryv doby provozu obou zařízení, ta musí být přesně odlišena,	</a:t>
            </a:r>
          </a:p>
          <a:p>
            <a:pPr algn="just"/>
            <a:r>
              <a:rPr lang="cs-CZ" sz="7200" dirty="0"/>
              <a:t>s rodiči dětí písemná smlouva o poskytování služby s aktualizací na každé pololetí školního roku (podmínka realizace projektu; není součástí žádosti o podporu) </a:t>
            </a:r>
          </a:p>
          <a:p>
            <a:pPr marL="0" indent="0">
              <a:buNone/>
            </a:pPr>
            <a:endParaRPr lang="cs-CZ" sz="7200" dirty="0"/>
          </a:p>
          <a:p>
            <a:pPr marL="0" indent="0" algn="l">
              <a:buNone/>
            </a:pPr>
            <a:endParaRPr lang="cs-CZ" dirty="0"/>
          </a:p>
        </p:txBody>
      </p:sp>
      <p:sp>
        <p:nvSpPr>
          <p:cNvPr id="8" name="Zástupný symbol pro číslo snímku 7"/>
          <p:cNvSpPr>
            <a:spLocks noGrp="1"/>
          </p:cNvSpPr>
          <p:nvPr>
            <p:ph type="sldNum" sz="quarter" idx="12"/>
          </p:nvPr>
        </p:nvSpPr>
        <p:spPr>
          <a:xfrm>
            <a:off x="6876256" y="6381328"/>
            <a:ext cx="2133600" cy="365125"/>
          </a:xfrm>
        </p:spPr>
        <p:txBody>
          <a:bodyPr/>
          <a:lstStyle/>
          <a:p>
            <a:fld id="{937F1097-7812-42B7-B597-D0D668573878}" type="slidenum">
              <a:rPr lang="cs-CZ" smtClean="0"/>
              <a:pPr/>
              <a:t>9</a:t>
            </a:fld>
            <a:endParaRPr lang="cs-CZ" dirty="0"/>
          </a:p>
        </p:txBody>
      </p:sp>
    </p:spTree>
    <p:extLst>
      <p:ext uri="{BB962C8B-B14F-4D97-AF65-F5344CB8AC3E}">
        <p14:creationId xmlns:p14="http://schemas.microsoft.com/office/powerpoint/2010/main" val="1177109644"/>
      </p:ext>
    </p:extLst>
  </p:cSld>
  <p:clrMapOvr>
    <a:masterClrMapping/>
  </p:clrMapOvr>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1162</TotalTime>
  <Words>2234</Words>
  <Application>Microsoft Office PowerPoint</Application>
  <PresentationFormat>Předvádění na obrazovce (4:3)</PresentationFormat>
  <Paragraphs>351</Paragraphs>
  <Slides>38</Slides>
  <Notes>8</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38</vt:i4>
      </vt:variant>
    </vt:vector>
  </HeadingPairs>
  <TitlesOfParts>
    <vt:vector size="42" baseType="lpstr">
      <vt:lpstr>Arial</vt:lpstr>
      <vt:lpstr>Calibri</vt:lpstr>
      <vt:lpstr>Wingdings</vt:lpstr>
      <vt:lpstr>Motiv sady Office</vt:lpstr>
      <vt:lpstr>Seminář pro žadatele 4. výzva OPZ, č. 101/03_16_047/CLLD_15_01_064  ,, Prorodinná opatření na území MAS Sokolovsko“</vt:lpstr>
      <vt:lpstr>Program semináře</vt:lpstr>
      <vt:lpstr>Základní specifikace výzvy</vt:lpstr>
      <vt:lpstr>Oprávnění žadatelé</vt:lpstr>
      <vt:lpstr>Partnerství</vt:lpstr>
      <vt:lpstr>Cílové skupiny</vt:lpstr>
      <vt:lpstr>Analýza cílové skupiny – povinná příloha žádosti</vt:lpstr>
      <vt:lpstr>Zaměření výzvy – podporované aktivity</vt:lpstr>
      <vt:lpstr> 1. Zařízení péče o děti zajišťující péči o děti v době mimo školní vyučování (ranní či odpolední pobyt)  </vt:lpstr>
      <vt:lpstr>  2. Doprovody na kroužky a zájmové aktivity   </vt:lpstr>
      <vt:lpstr> 3. Příměstské tábory  </vt:lpstr>
      <vt:lpstr>  4. Společná doprava dětí do/ze školy, dětské skupiny a/nebo příměstského tábora </vt:lpstr>
      <vt:lpstr>5. Dětské skupiny  </vt:lpstr>
      <vt:lpstr> 6. Vzdělávání pečujících osob   </vt:lpstr>
      <vt:lpstr> Společné podmínky aktivit 1.1–1.5</vt:lpstr>
      <vt:lpstr> Společné podmínky aktivit 1.1–1.5</vt:lpstr>
      <vt:lpstr> Společné podmínky aktivit 1.1–1.5</vt:lpstr>
      <vt:lpstr>Indikátory</vt:lpstr>
      <vt:lpstr>Indikátory</vt:lpstr>
      <vt:lpstr>  </vt:lpstr>
      <vt:lpstr>  </vt:lpstr>
      <vt:lpstr>  </vt:lpstr>
      <vt:lpstr>Rozpočet – uznatelnost nákladů</vt:lpstr>
      <vt:lpstr>Přílohy výzvy</vt:lpstr>
      <vt:lpstr>Způsob podání žádosti – IS KP14+</vt:lpstr>
      <vt:lpstr>Způsob podání žádosti – IS KP14+</vt:lpstr>
      <vt:lpstr>Způsob podání žádosti – Registrace do IS KP14+</vt:lpstr>
      <vt:lpstr>Způsob podání žádosti - založení žádosti o podporu</vt:lpstr>
      <vt:lpstr>Způsob podání žádosti – založení žádosti o podporu</vt:lpstr>
      <vt:lpstr>Způsob podání žádosti – založení žádosti </vt:lpstr>
      <vt:lpstr>Způsob podání žádosti – založení žádosti </vt:lpstr>
      <vt:lpstr>Způsob podání žádosti – založení žádosti</vt:lpstr>
      <vt:lpstr>Způsob podání žádosti – založení žádosti - rozpočet</vt:lpstr>
      <vt:lpstr>Způsob hodnocení a výběr projektů</vt:lpstr>
      <vt:lpstr>Způsob hodnocení a výběr projektů</vt:lpstr>
      <vt:lpstr>Způsob hodnocení a výběr projektů</vt:lpstr>
      <vt:lpstr>Informační zdroje</vt:lpstr>
      <vt:lpstr>Děkuji za pozornost.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dc:creator>
  <cp:lastModifiedBy>Zuzana Odvody</cp:lastModifiedBy>
  <cp:revision>161</cp:revision>
  <dcterms:created xsi:type="dcterms:W3CDTF">2015-01-28T12:34:24Z</dcterms:created>
  <dcterms:modified xsi:type="dcterms:W3CDTF">2017-06-28T12:29:52Z</dcterms:modified>
</cp:coreProperties>
</file>