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81"/>
  </p:notesMasterIdLst>
  <p:sldIdLst>
    <p:sldId id="375" r:id="rId2"/>
    <p:sldId id="341" r:id="rId3"/>
    <p:sldId id="303" r:id="rId4"/>
    <p:sldId id="376" r:id="rId5"/>
    <p:sldId id="342" r:id="rId6"/>
    <p:sldId id="343" r:id="rId7"/>
    <p:sldId id="344" r:id="rId8"/>
    <p:sldId id="348" r:id="rId9"/>
    <p:sldId id="316" r:id="rId10"/>
    <p:sldId id="317" r:id="rId11"/>
    <p:sldId id="334" r:id="rId12"/>
    <p:sldId id="336" r:id="rId13"/>
    <p:sldId id="335" r:id="rId14"/>
    <p:sldId id="346" r:id="rId15"/>
    <p:sldId id="321" r:id="rId16"/>
    <p:sldId id="349" r:id="rId17"/>
    <p:sldId id="347" r:id="rId18"/>
    <p:sldId id="350" r:id="rId19"/>
    <p:sldId id="377" r:id="rId20"/>
    <p:sldId id="304" r:id="rId21"/>
    <p:sldId id="318" r:id="rId22"/>
    <p:sldId id="351" r:id="rId23"/>
    <p:sldId id="352" r:id="rId24"/>
    <p:sldId id="378" r:id="rId25"/>
    <p:sldId id="319" r:id="rId26"/>
    <p:sldId id="353" r:id="rId27"/>
    <p:sldId id="379" r:id="rId28"/>
    <p:sldId id="306" r:id="rId29"/>
    <p:sldId id="322" r:id="rId30"/>
    <p:sldId id="355" r:id="rId31"/>
    <p:sldId id="380" r:id="rId32"/>
    <p:sldId id="307" r:id="rId33"/>
    <p:sldId id="323" r:id="rId34"/>
    <p:sldId id="357" r:id="rId35"/>
    <p:sldId id="382" r:id="rId36"/>
    <p:sldId id="308" r:id="rId37"/>
    <p:sldId id="358" r:id="rId38"/>
    <p:sldId id="324" r:id="rId39"/>
    <p:sldId id="309" r:id="rId40"/>
    <p:sldId id="311" r:id="rId41"/>
    <p:sldId id="383" r:id="rId42"/>
    <p:sldId id="312" r:id="rId43"/>
    <p:sldId id="360" r:id="rId44"/>
    <p:sldId id="384" r:id="rId45"/>
    <p:sldId id="385" r:id="rId46"/>
    <p:sldId id="386" r:id="rId47"/>
    <p:sldId id="387" r:id="rId48"/>
    <p:sldId id="392" r:id="rId49"/>
    <p:sldId id="362" r:id="rId50"/>
    <p:sldId id="391" r:id="rId51"/>
    <p:sldId id="326" r:id="rId52"/>
    <p:sldId id="327" r:id="rId53"/>
    <p:sldId id="328" r:id="rId54"/>
    <p:sldId id="388" r:id="rId55"/>
    <p:sldId id="330" r:id="rId56"/>
    <p:sldId id="363" r:id="rId57"/>
    <p:sldId id="331" r:id="rId58"/>
    <p:sldId id="367" r:id="rId59"/>
    <p:sldId id="364" r:id="rId60"/>
    <p:sldId id="389" r:id="rId61"/>
    <p:sldId id="393" r:id="rId62"/>
    <p:sldId id="394" r:id="rId63"/>
    <p:sldId id="395" r:id="rId64"/>
    <p:sldId id="396" r:id="rId65"/>
    <p:sldId id="390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374" r:id="rId75"/>
    <p:sldId id="405" r:id="rId76"/>
    <p:sldId id="333" r:id="rId77"/>
    <p:sldId id="368" r:id="rId78"/>
    <p:sldId id="366" r:id="rId79"/>
    <p:sldId id="259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33CC33"/>
    <a:srgbClr val="339933"/>
    <a:srgbClr val="0099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8" autoAdjust="0"/>
    <p:restoredTop sz="94660"/>
  </p:normalViewPr>
  <p:slideViewPr>
    <p:cSldViewPr>
      <p:cViewPr varScale="1">
        <p:scale>
          <a:sx n="78" d="100"/>
          <a:sy n="78" d="100"/>
        </p:scale>
        <p:origin x="821" y="67"/>
      </p:cViewPr>
      <p:guideLst>
        <p:guide orient="horz" pos="2160"/>
        <p:guide pos="2880"/>
        <p:guide pos="22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1BCDB-77B3-4042-A9BA-ED1A70B7B27E}" type="datetimeFigureOut">
              <a:rPr lang="cs-CZ" smtClean="0"/>
              <a:pPr/>
              <a:t>13.02.2018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F32F-16A0-45A2-B9D0-CF9E15C9D8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31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Nastudovat si  podrobnosti k uvedenému</a:t>
            </a:r>
            <a:r>
              <a:rPr lang="cs-CZ" baseline="0" dirty="0"/>
              <a:t> + zda jen prostá kopie apod.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Nastudovat si  podrobnosti k uvedenému</a:t>
            </a:r>
            <a:r>
              <a:rPr lang="cs-CZ" baseline="0" dirty="0"/>
              <a:t> + zda jen prostá kopie apod.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Vozidla L – mopedy, motorky, tříkolky, </a:t>
            </a:r>
          </a:p>
          <a:p>
            <a:r>
              <a:rPr lang="cs-CZ" dirty="0"/>
              <a:t>Vozidla M – vozidla, která se používají k dopravě</a:t>
            </a:r>
            <a:r>
              <a:rPr lang="cs-CZ" baseline="0" dirty="0"/>
              <a:t> osob</a:t>
            </a:r>
          </a:p>
          <a:p>
            <a:r>
              <a:rPr lang="cs-CZ" baseline="0" dirty="0"/>
              <a:t>Vozidla N – používají se k dopravě nákladů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45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Nastudovat si  podrobnosti k uvedenému</a:t>
            </a:r>
            <a:r>
              <a:rPr lang="cs-CZ" baseline="0" dirty="0"/>
              <a:t> + zda jen prostá kopie apod.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Projít s nimi formulář jedné vybrané žádosti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F32F-16A0-45A2-B9D0-CF9E15C9D841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2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1376-F6D0-40BF-89AB-F065CD605F2A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58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ACAD-DC5D-4251-A27A-8AB9C8DDBAEB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07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4551-6746-4CF4-82AF-139D821DEF26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01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BC2F-6289-419E-B064-40D1ED421E92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42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3C30-52B3-4F72-B2C2-0766DC7E4779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43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8F3-C022-40F3-9667-917AFB9C051F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58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5642-3086-4F01-BCBF-554417F35827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84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DC53-48EA-418C-89FC-C2AE80E66395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95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87F-4428-454A-A2E9-8B2F09081783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7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A4B9-EBA6-4AEF-A953-7FBDA4BDACD3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49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32BD-AD8E-4497-870D-E93D405276BB}" type="datetime1">
              <a:rPr lang="cs-CZ" smtClean="0"/>
              <a:t>13.02.2018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00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FD3E-FAB4-409E-AC32-97D4911E6D9C}" type="datetime1">
              <a:rPr lang="cs-CZ" smtClean="0"/>
              <a:t>13.02.2018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64EF-629D-4B51-B85D-C7BD15FBBE30}" type="datetime1">
              <a:rPr lang="cs-CZ" smtClean="0"/>
              <a:t>13.02.2018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42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43F8-97CA-455C-B36A-6CC92812667B}" type="datetime1">
              <a:rPr lang="cs-CZ" smtClean="0"/>
              <a:t>13.02.2018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27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61AA-B30F-453A-88FD-1B7F6BA7832A}" type="datetime1">
              <a:rPr lang="cs-CZ" smtClean="0"/>
              <a:t>13.02.2018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02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DEB5-A909-4D66-A005-D60562F4B833}" type="datetime1">
              <a:rPr lang="cs-CZ" smtClean="0"/>
              <a:t>13.02.2018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56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5101-1D2A-4943-A084-EA6729D90E05}" type="datetime1">
              <a:rPr lang="cs-CZ" smtClean="0"/>
              <a:t>13.02.2018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7F1097-7812-42B7-B597-D0D6685738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8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gri.cz/" TargetMode="External"/><Relationship Id="rId4" Type="http://schemas.openxmlformats.org/officeDocument/2006/relationships/hyperlink" Target="http://www.szif.cz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zif.cz/cs/CmDocument?rid=/apa_anon/cs/dokumenty_ke_stazeni/prv2014/opatreni/leader/1921/1509689077707/15129907131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E47F33-3313-4B9A-A1EB-82AEA9E58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479"/>
            <a:ext cx="6090313" cy="115912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B745B35-B950-4455-ADD9-1A8192874509}"/>
              </a:ext>
            </a:extLst>
          </p:cNvPr>
          <p:cNvSpPr/>
          <p:nvPr/>
        </p:nvSpPr>
        <p:spPr>
          <a:xfrm>
            <a:off x="1298548" y="961122"/>
            <a:ext cx="65376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50" b="1" dirty="0"/>
              <a:t>Název projektu: </a:t>
            </a:r>
            <a:r>
              <a:rPr lang="cs-CZ" sz="1350" dirty="0"/>
              <a:t>Posílení kapacit CLLD pro MAS Sokolovsko na období 2018-2023</a:t>
            </a:r>
          </a:p>
        </p:txBody>
      </p:sp>
      <p:sp>
        <p:nvSpPr>
          <p:cNvPr id="7" name="Nadpis 5">
            <a:extLst>
              <a:ext uri="{FF2B5EF4-FFF2-40B4-BE49-F238E27FC236}">
                <a16:creationId xmlns:a16="http://schemas.microsoft.com/office/drawing/2014/main" id="{B8F98369-473F-4B67-899E-E98E7A640597}"/>
              </a:ext>
            </a:extLst>
          </p:cNvPr>
          <p:cNvSpPr txBox="1">
            <a:spLocks/>
          </p:cNvSpPr>
          <p:nvPr/>
        </p:nvSpPr>
        <p:spPr>
          <a:xfrm>
            <a:off x="1418702" y="2306385"/>
            <a:ext cx="6537674" cy="21020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cs-CZ" sz="3750" dirty="0">
                <a:solidFill>
                  <a:sysClr val="windowText" lastClr="000000"/>
                </a:solidFill>
                <a:latin typeface="Calibri"/>
              </a:rPr>
              <a:t>Seminář pro žadatele v rámci CLLD </a:t>
            </a:r>
          </a:p>
          <a:p>
            <a:pPr defTabSz="685800"/>
            <a:r>
              <a:rPr lang="cs-CZ" sz="3750" dirty="0">
                <a:solidFill>
                  <a:sysClr val="windowText" lastClr="000000"/>
                </a:solidFill>
                <a:latin typeface="Calibri"/>
              </a:rPr>
              <a:t>MAS Sokolovsko </a:t>
            </a:r>
            <a:br>
              <a:rPr lang="cs-CZ" sz="3750" dirty="0">
                <a:solidFill>
                  <a:sysClr val="windowText" lastClr="000000"/>
                </a:solidFill>
                <a:latin typeface="Calibri"/>
              </a:rPr>
            </a:br>
            <a:br>
              <a:rPr lang="cs-CZ" sz="2925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3300" b="1" dirty="0">
                <a:solidFill>
                  <a:sysClr val="windowText" lastClr="000000"/>
                </a:solidFill>
                <a:latin typeface="Calibri"/>
              </a:rPr>
              <a:t>Program rozvoje venkova (PRV) </a:t>
            </a:r>
            <a:br>
              <a:rPr lang="cs-CZ" sz="3300" b="1" dirty="0">
                <a:solidFill>
                  <a:sysClr val="windowText" lastClr="000000"/>
                </a:solidFill>
                <a:latin typeface="Calibri"/>
              </a:rPr>
            </a:br>
            <a:endParaRPr lang="cs-CZ" sz="33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Podnadpis 6">
            <a:extLst>
              <a:ext uri="{FF2B5EF4-FFF2-40B4-BE49-F238E27FC236}">
                <a16:creationId xmlns:a16="http://schemas.microsoft.com/office/drawing/2014/main" id="{B275227D-C6C3-4A03-8143-2988F5F989C2}"/>
              </a:ext>
            </a:extLst>
          </p:cNvPr>
          <p:cNvSpPr txBox="1">
            <a:spLocks/>
          </p:cNvSpPr>
          <p:nvPr/>
        </p:nvSpPr>
        <p:spPr>
          <a:xfrm>
            <a:off x="1711328" y="4408462"/>
            <a:ext cx="6103476" cy="11662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Datum a místo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: </a:t>
            </a:r>
          </a:p>
          <a:p>
            <a:pPr defTabSz="685800"/>
            <a:r>
              <a:rPr lang="cs-CZ" sz="1800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6. února 2018, Královské Poříčí</a:t>
            </a:r>
          </a:p>
          <a:p>
            <a:pPr defTabSz="685800"/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Mgr. Michaela Polláková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9A66EE-1373-4BC7-A51A-51DDBC4E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56" y="5736432"/>
            <a:ext cx="43148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7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412776"/>
            <a:ext cx="8706829" cy="5445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500" dirty="0"/>
              <a:t>U projektů </a:t>
            </a:r>
            <a:r>
              <a:rPr lang="cs-CZ" sz="3500" b="1" dirty="0"/>
              <a:t>nad 1 mil. Kč způsobilých výdajů, </a:t>
            </a:r>
            <a:r>
              <a:rPr lang="cs-CZ" sz="3500" dirty="0"/>
              <a:t>ze kterých se počítá dotace,</a:t>
            </a:r>
            <a:r>
              <a:rPr lang="cs-CZ" sz="3500" b="1" dirty="0"/>
              <a:t> </a:t>
            </a:r>
            <a:r>
              <a:rPr lang="cs-CZ" sz="3500" dirty="0"/>
              <a:t>se dokládá </a:t>
            </a:r>
            <a:r>
              <a:rPr lang="cs-CZ" sz="3500" b="1" dirty="0"/>
              <a:t>finanční zdraví</a:t>
            </a:r>
            <a:r>
              <a:rPr lang="cs-CZ" sz="3500" dirty="0"/>
              <a:t> žadatele.</a:t>
            </a:r>
          </a:p>
          <a:p>
            <a:pPr algn="just"/>
            <a:r>
              <a:rPr lang="cs-CZ" sz="3500" b="1" dirty="0"/>
              <a:t>Stavební povolení </a:t>
            </a:r>
            <a:r>
              <a:rPr lang="cs-CZ" sz="3500" dirty="0"/>
              <a:t>musí být při podání žádosti o dotaci na MAS. </a:t>
            </a:r>
          </a:p>
          <a:p>
            <a:pPr algn="just"/>
            <a:r>
              <a:rPr lang="cs-CZ" sz="3500" b="1" dirty="0"/>
              <a:t>Výběrové řízení </a:t>
            </a:r>
            <a:r>
              <a:rPr lang="cs-CZ" sz="3500" dirty="0"/>
              <a:t>musí být hotové před podpisem Dohody o poskytnutí dotace, do termínu pro doložení příloh.</a:t>
            </a:r>
          </a:p>
          <a:p>
            <a:pPr algn="just"/>
            <a:r>
              <a:rPr lang="cs-CZ" sz="3500" dirty="0"/>
              <a:t>Příjemce dotace je povinen uchovávat veškeré doklady k dotaci nejméně </a:t>
            </a:r>
            <a:r>
              <a:rPr lang="cs-CZ" sz="3500" b="1" dirty="0"/>
              <a:t>10 let </a:t>
            </a:r>
            <a:r>
              <a:rPr lang="cs-CZ" sz="3500" dirty="0"/>
              <a:t>od proplacení dotace.</a:t>
            </a:r>
          </a:p>
        </p:txBody>
      </p:sp>
    </p:spTree>
    <p:extLst>
      <p:ext uri="{BB962C8B-B14F-4D97-AF65-F5344CB8AC3E}">
        <p14:creationId xmlns:p14="http://schemas.microsoft.com/office/powerpoint/2010/main" val="117965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 - Žádost o dotaci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529408"/>
            <a:ext cx="8706829" cy="521196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cs-CZ" sz="3600" dirty="0"/>
              <a:t>Žádost o dotaci se podává/registruje samostatně </a:t>
            </a:r>
            <a:r>
              <a:rPr lang="cs-CZ" sz="3600" b="1" dirty="0"/>
              <a:t>za každou Fichi</a:t>
            </a:r>
            <a:r>
              <a:rPr lang="cs-CZ" sz="3600" dirty="0"/>
              <a:t>.</a:t>
            </a:r>
          </a:p>
          <a:p>
            <a:pPr lvl="0" algn="just"/>
            <a:r>
              <a:rPr lang="cs-CZ" sz="3600" dirty="0"/>
              <a:t>Za danou Fichi v dané výzvě MAS bude možné podat </a:t>
            </a:r>
            <a:r>
              <a:rPr lang="cs-CZ" sz="3600" b="1" dirty="0"/>
              <a:t>pouze jednu Žádost </a:t>
            </a:r>
            <a:r>
              <a:rPr lang="cs-CZ" sz="3600" dirty="0"/>
              <a:t>o dotaci konkrétního žadatele na stejný předmět podnikání.</a:t>
            </a:r>
            <a:endParaRPr lang="cs-CZ" sz="3600" b="1" dirty="0"/>
          </a:p>
          <a:p>
            <a:pPr lvl="0" algn="just"/>
            <a:r>
              <a:rPr lang="cs-CZ" sz="3600" dirty="0"/>
              <a:t>Žadatelem požadované </a:t>
            </a:r>
            <a:r>
              <a:rPr lang="cs-CZ" sz="3600" b="1" u="sng" dirty="0"/>
              <a:t>bodové hodnocení</a:t>
            </a:r>
            <a:r>
              <a:rPr lang="cs-CZ" sz="3600" u="sng" dirty="0"/>
              <a:t>, </a:t>
            </a:r>
            <a:r>
              <a:rPr lang="cs-CZ" sz="3600" dirty="0"/>
              <a:t>které vyplnil v Žádosti o dotaci, může změnit příslušná MAS na základě rozhodnutí Výběrového orgánu MAS, pouze pokud žadatel vyplnil bodové hodnocení chybně. </a:t>
            </a:r>
          </a:p>
          <a:p>
            <a:pPr lvl="0" algn="just"/>
            <a:r>
              <a:rPr lang="cs-CZ" sz="3600" dirty="0"/>
              <a:t>Skutečnosti, za které žadatel obdržel body, jsou pro žadatele závazné od data podání Žádosti o dotaci na MAS, tzn. že nemůže být ze strany žadatele/příjemce dotace po podání Žádosti o dotaci jakkoliv měněno a upravováno.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6545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617043"/>
            <a:ext cx="8706830" cy="5240957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Žádost žadatel vygeneruje ze </a:t>
            </a:r>
            <a:r>
              <a:rPr lang="cs-CZ" sz="2400" b="1" dirty="0"/>
              <a:t>svého účtu žadatele na Portálu farmáře</a:t>
            </a:r>
            <a:r>
              <a:rPr lang="cs-CZ" sz="2400" dirty="0"/>
              <a:t> (PF) a po jejím vyplnění předá na MAS přes PF v termínu </a:t>
            </a:r>
            <a:r>
              <a:rPr lang="cs-CZ" sz="2400" b="1" dirty="0"/>
              <a:t>26.2.-12.3.2018</a:t>
            </a:r>
            <a:r>
              <a:rPr lang="cs-CZ" sz="2400" dirty="0"/>
              <a:t>.</a:t>
            </a:r>
          </a:p>
          <a:p>
            <a:pPr lvl="0" algn="just"/>
            <a:r>
              <a:rPr lang="cs-CZ" sz="2100" dirty="0"/>
              <a:t>Přijaté Žádosti prochází administrativní kontrolou MAS, kontrolou přijatelnosti a kontrolou dalších podmínek.</a:t>
            </a:r>
          </a:p>
          <a:p>
            <a:pPr lvl="0" algn="just"/>
            <a:r>
              <a:rPr lang="cs-CZ" sz="2100" dirty="0"/>
              <a:t>Žádosti, které nebyly vyřazeny v rámci těchto kontrol hodnotí </a:t>
            </a:r>
            <a:r>
              <a:rPr lang="cs-CZ" sz="2100" b="1" dirty="0"/>
              <a:t>Výběrová komise </a:t>
            </a:r>
            <a:r>
              <a:rPr lang="cs-CZ" sz="2100" dirty="0"/>
              <a:t>dle preferenčních kritérií.</a:t>
            </a:r>
          </a:p>
          <a:p>
            <a:pPr lvl="0" algn="just"/>
            <a:r>
              <a:rPr lang="cs-CZ" sz="2100" dirty="0"/>
              <a:t>Následuje výběr projektů doporučených k obdržení dotace prostřednictvím </a:t>
            </a:r>
            <a:r>
              <a:rPr lang="cs-CZ" sz="2100" b="1" dirty="0"/>
              <a:t>Programového výboru</a:t>
            </a:r>
            <a:r>
              <a:rPr lang="cs-CZ" sz="2100" dirty="0"/>
              <a:t>.</a:t>
            </a:r>
          </a:p>
          <a:p>
            <a:pPr lvl="0" algn="just"/>
            <a:r>
              <a:rPr lang="cs-CZ" sz="2100" dirty="0"/>
              <a:t>Žadatel je o výsledku informován do  5 dnů od schválení výběru.</a:t>
            </a:r>
          </a:p>
          <a:p>
            <a:pPr lvl="0" algn="just"/>
            <a:r>
              <a:rPr lang="cs-CZ" sz="2100" dirty="0"/>
              <a:t>V případě bodové shody, má přednost projekt s nižší požadovanou dotací.</a:t>
            </a:r>
          </a:p>
        </p:txBody>
      </p:sp>
    </p:spTree>
    <p:extLst>
      <p:ext uri="{BB962C8B-B14F-4D97-AF65-F5344CB8AC3E}">
        <p14:creationId xmlns:p14="http://schemas.microsoft.com/office/powerpoint/2010/main" val="244487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761058"/>
            <a:ext cx="8706829" cy="4908301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Po výběru projektů předá MAS </a:t>
            </a:r>
            <a:r>
              <a:rPr lang="cs-CZ" sz="2400" b="1" dirty="0"/>
              <a:t>vybrané</a:t>
            </a:r>
            <a:r>
              <a:rPr lang="cs-CZ" sz="2400" dirty="0"/>
              <a:t> Žádosti o dotaci uzamčené svým elektronických podpisem příslušnému žadateli spolu s přílohami v elektronické podobě (ve formátu </a:t>
            </a:r>
            <a:r>
              <a:rPr lang="cs-CZ" sz="2400" dirty="0" err="1"/>
              <a:t>pdf</a:t>
            </a:r>
            <a:r>
              <a:rPr lang="cs-CZ" sz="2400" dirty="0"/>
              <a:t>), které MAS verifikovala. Žadatel Žádost o dotaci s přílohami pošle přes svůj účet na Portálu Farmáře na příslušný </a:t>
            </a:r>
            <a:r>
              <a:rPr lang="cs-CZ" sz="2400" b="1" dirty="0"/>
              <a:t>RO SZIF </a:t>
            </a:r>
            <a:r>
              <a:rPr lang="cs-CZ" sz="2400" dirty="0"/>
              <a:t>v předem dohodnutém termínu dle dané výzvy MAS, tj. </a:t>
            </a:r>
            <a:r>
              <a:rPr lang="cs-CZ" sz="2400" b="1" dirty="0"/>
              <a:t>25.5.2018</a:t>
            </a:r>
            <a:r>
              <a:rPr lang="cs-CZ" sz="2400" dirty="0"/>
              <a:t>, k závěrečnému ověření jejich způsobilosti před schválením.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3382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551856"/>
            <a:ext cx="8706829" cy="5117503"/>
          </a:xfrm>
        </p:spPr>
        <p:txBody>
          <a:bodyPr>
            <a:normAutofit/>
          </a:bodyPr>
          <a:lstStyle/>
          <a:p>
            <a:pPr lvl="0" algn="just"/>
            <a:r>
              <a:rPr lang="cs-CZ" sz="2400" dirty="0"/>
              <a:t>Žadatelé předloží </a:t>
            </a:r>
            <a:r>
              <a:rPr lang="cs-CZ" sz="2400" b="1" dirty="0"/>
              <a:t>kompletní dokumentaci k výběrovému/zadávacímu řízení včetně aktualizovaného formuláře Žádosti nejprve na MAS do 63. kalendářního dne </a:t>
            </a:r>
            <a:r>
              <a:rPr lang="cs-CZ" sz="2400" dirty="0"/>
              <a:t>od registrace Žádosti na RO SZIF </a:t>
            </a:r>
            <a:r>
              <a:rPr lang="cs-CZ" sz="2400" b="1" dirty="0">
                <a:solidFill>
                  <a:srgbClr val="FF0000"/>
                </a:solidFill>
              </a:rPr>
              <a:t>(do 27. 7. 2018) </a:t>
            </a:r>
            <a:r>
              <a:rPr lang="cs-CZ" sz="2400" dirty="0"/>
              <a:t>a po kontrole a ověření elektronickým podpisem ze strany MAS, předkládá žadatel kompletní dokumentaci </a:t>
            </a:r>
            <a:r>
              <a:rPr lang="cs-CZ" sz="2400" b="1" dirty="0"/>
              <a:t>na RO SZIF do 70 kalendářních dnů od registrace Žádosti na RO SZIF </a:t>
            </a:r>
            <a:r>
              <a:rPr lang="cs-CZ" sz="2400" b="1" dirty="0">
                <a:solidFill>
                  <a:srgbClr val="FF0000"/>
                </a:solidFill>
              </a:rPr>
              <a:t>(do 3. 8. 2018)</a:t>
            </a:r>
            <a:r>
              <a:rPr lang="cs-CZ" sz="2400" b="1" dirty="0"/>
              <a:t>.</a:t>
            </a:r>
          </a:p>
          <a:p>
            <a:pPr lvl="0" algn="just"/>
            <a:r>
              <a:rPr lang="cs-CZ" sz="2400" dirty="0"/>
              <a:t>Na RO SZIF probíhá administrativní kontrola, kontrola příloh, kontrola dokumentace k výběrovému/zadávacímu řízení, kontrola přijatelnosti a hodnocení projektů.</a:t>
            </a:r>
          </a:p>
          <a:p>
            <a:pPr lvl="0" algn="just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814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7" y="836712"/>
            <a:ext cx="8559889" cy="84725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395535" y="1412776"/>
            <a:ext cx="8424938" cy="54452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3500" b="1" dirty="0"/>
              <a:t>Dotaci nelze poskytnout: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pořízení použitého movitého majetku,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zemědělské investice – nákup platebních nároků, zemědělských produkčních práv, nákup zvířat, osiv, sadby, krmiv, hnojiv a prostředků na ochranu rostlin, jednoletých rostlin a jejich vysazování (pokud není ve </a:t>
            </a:r>
            <a:r>
              <a:rPr lang="cs-CZ" sz="3400" dirty="0" err="1"/>
              <a:t>Spec</a:t>
            </a:r>
            <a:r>
              <a:rPr lang="cs-CZ" sz="3400" dirty="0"/>
              <a:t>. podmínkách uvedeno jinak),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daň z přidané hodnoty u plátců DPH za předpokladu, že si mohou DPH u FÚ nárokovat,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prosté nahrazení investice,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kotle na biomasu a bioplynové stanice,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závlahové systémy  včetně těch ve sklenících, fóliovnících a </a:t>
            </a:r>
            <a:r>
              <a:rPr lang="cs-CZ" sz="3400" dirty="0" err="1"/>
              <a:t>kontejnerovnách</a:t>
            </a:r>
            <a:r>
              <a:rPr lang="cs-CZ" sz="3400" dirty="0"/>
              <a:t> a studny včetně průzkumných vrtů,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výdaje do včelařství, rybolovu a akvakultury včetně jejich produktů,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obnovu vinic, oplocení vinic a sadů,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technologie pro zpracování vinných hroznů,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nákup vozidel kategorie L, M, N (není- </a:t>
            </a:r>
            <a:r>
              <a:rPr lang="cs-CZ" sz="3400" dirty="0" err="1"/>
              <a:t>li</a:t>
            </a:r>
            <a:r>
              <a:rPr lang="cs-CZ" sz="3400" dirty="0"/>
              <a:t> ve </a:t>
            </a:r>
            <a:r>
              <a:rPr lang="cs-CZ" sz="3400" dirty="0" err="1"/>
              <a:t>Spec</a:t>
            </a:r>
            <a:r>
              <a:rPr lang="cs-CZ" sz="3400" dirty="0"/>
              <a:t>. pravidlech uvedeno jinak),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3400" dirty="0"/>
              <a:t>pořízení technologií, které slouží k výrobě elektrické energie.</a:t>
            </a:r>
            <a:endParaRPr lang="cs-CZ" sz="3400" b="1" dirty="0"/>
          </a:p>
          <a:p>
            <a:endParaRPr lang="cs-CZ" sz="3500" b="1" dirty="0"/>
          </a:p>
          <a:p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3229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3083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Program rozvoje venkova</a:t>
            </a:r>
            <a:br>
              <a:rPr lang="cs-CZ" b="1" dirty="0">
                <a:solidFill>
                  <a:srgbClr val="008000"/>
                </a:solidFill>
              </a:rPr>
            </a:br>
            <a:r>
              <a:rPr lang="cs-CZ" b="1" dirty="0">
                <a:solidFill>
                  <a:srgbClr val="008000"/>
                </a:solidFill>
              </a:rPr>
              <a:t>ČR 2014 - 2020</a:t>
            </a:r>
            <a:br>
              <a:rPr lang="cs-CZ" b="1" dirty="0">
                <a:solidFill>
                  <a:srgbClr val="008000"/>
                </a:solidFill>
              </a:rPr>
            </a:br>
            <a:br>
              <a:rPr lang="cs-CZ" b="1" dirty="0">
                <a:solidFill>
                  <a:srgbClr val="008000"/>
                </a:solidFill>
              </a:rPr>
            </a:br>
            <a:r>
              <a:rPr lang="cs-CZ" b="1" dirty="0">
                <a:solidFill>
                  <a:srgbClr val="008000"/>
                </a:solidFill>
              </a:rPr>
              <a:t>Společné podmínky</a:t>
            </a:r>
          </a:p>
        </p:txBody>
      </p:sp>
    </p:spTree>
    <p:extLst>
      <p:ext uri="{BB962C8B-B14F-4D97-AF65-F5344CB8AC3E}">
        <p14:creationId xmlns:p14="http://schemas.microsoft.com/office/powerpoint/2010/main" val="214924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7" y="836712"/>
            <a:ext cx="8559889" cy="84725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Společné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318320"/>
            <a:ext cx="8769773" cy="53510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3500" dirty="0"/>
              <a:t>Lhůta vázanosti projektu: </a:t>
            </a:r>
            <a:r>
              <a:rPr lang="cs-CZ" sz="3500" b="1" dirty="0"/>
              <a:t>5 let </a:t>
            </a:r>
            <a:r>
              <a:rPr lang="cs-CZ" sz="3500" dirty="0"/>
              <a:t>od data převedení dotace na účet příjemce. </a:t>
            </a:r>
          </a:p>
          <a:p>
            <a:pPr algn="just"/>
            <a:r>
              <a:rPr lang="cs-CZ" sz="3500" dirty="0"/>
              <a:t>Žádost obdrží v rámci preferenčních kritérií </a:t>
            </a:r>
            <a:r>
              <a:rPr lang="cs-CZ" sz="3500" b="1" dirty="0"/>
              <a:t>minimální počet bodů</a:t>
            </a:r>
            <a:r>
              <a:rPr lang="cs-CZ" sz="3500" dirty="0"/>
              <a:t> stanovených pro jednotlivou </a:t>
            </a:r>
            <a:r>
              <a:rPr lang="cs-CZ" sz="3500" dirty="0" err="1"/>
              <a:t>Fichi</a:t>
            </a:r>
            <a:r>
              <a:rPr lang="cs-CZ" sz="3500" dirty="0"/>
              <a:t>, tj. </a:t>
            </a:r>
            <a:r>
              <a:rPr lang="cs-CZ" sz="3500" b="1" dirty="0"/>
              <a:t>40 bodů</a:t>
            </a:r>
            <a:r>
              <a:rPr lang="cs-CZ" sz="3500" dirty="0"/>
              <a:t>.</a:t>
            </a:r>
          </a:p>
          <a:p>
            <a:pPr algn="just"/>
            <a:r>
              <a:rPr lang="cs-CZ" sz="3500" dirty="0"/>
              <a:t>Při nákupu nemovitosti – žadatel vlastníkem nejpozději k datu podání Žádosti o platbu.</a:t>
            </a:r>
          </a:p>
          <a:p>
            <a:pPr algn="just"/>
            <a:r>
              <a:rPr lang="cs-CZ" sz="3500" dirty="0"/>
              <a:t>Žadatel musí vytvořit </a:t>
            </a:r>
            <a:r>
              <a:rPr lang="cs-CZ" sz="3500" b="1" dirty="0"/>
              <a:t>pracovní místo nejpozději 6 měsíců od převedení dotace</a:t>
            </a:r>
            <a:r>
              <a:rPr lang="cs-CZ" sz="3500" dirty="0"/>
              <a:t> na jeho účet. Závazek nového pracovního místa </a:t>
            </a:r>
            <a:r>
              <a:rPr lang="cs-CZ" sz="3500" b="1" dirty="0"/>
              <a:t>3 nebo 5 let</a:t>
            </a:r>
            <a:r>
              <a:rPr lang="cs-CZ" sz="3500" dirty="0"/>
              <a:t>.</a:t>
            </a:r>
          </a:p>
          <a:p>
            <a:pPr algn="just"/>
            <a:r>
              <a:rPr lang="cs-CZ" sz="3500" dirty="0"/>
              <a:t>Pokud žadatel uplatnil nárok  na vyšší míru dotace, musí dodržet kategorii podniku, kterou deklaroval při podání Žádosti, i ke dni podpisu Dohody.</a:t>
            </a:r>
          </a:p>
          <a:p>
            <a:pPr algn="just"/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131348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11586" y="2581748"/>
            <a:ext cx="7320827" cy="847252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8000"/>
                </a:solidFill>
              </a:rPr>
              <a:t>Představení vyhlášených </a:t>
            </a:r>
            <a:r>
              <a:rPr lang="cs-CZ" sz="4000" b="1" dirty="0" err="1">
                <a:solidFill>
                  <a:srgbClr val="008000"/>
                </a:solidFill>
              </a:rPr>
              <a:t>Fichí</a:t>
            </a:r>
            <a:endParaRPr lang="cs-CZ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33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53235" y="2348880"/>
            <a:ext cx="7320827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Fiche 1 </a:t>
            </a:r>
            <a:br>
              <a:rPr lang="cs-CZ" sz="4000" b="1" dirty="0">
                <a:solidFill>
                  <a:srgbClr val="008000"/>
                </a:solidFill>
              </a:rPr>
            </a:br>
            <a:r>
              <a:rPr lang="cs-CZ" sz="4000" b="1" dirty="0">
                <a:solidFill>
                  <a:srgbClr val="008000"/>
                </a:solidFill>
              </a:rPr>
              <a:t>Vzdělávání pro rozvoj venkova</a:t>
            </a:r>
            <a:br>
              <a:rPr lang="cs-CZ" sz="4800" b="1" dirty="0">
                <a:solidFill>
                  <a:srgbClr val="008000"/>
                </a:solidFill>
              </a:rPr>
            </a:br>
            <a:r>
              <a:rPr lang="cs-CZ" sz="2700" b="1" dirty="0">
                <a:solidFill>
                  <a:srgbClr val="008000"/>
                </a:solidFill>
              </a:rPr>
              <a:t>vazba Fiche na Nařízení PRV - čl.14 Předávání znalostí a informační akce</a:t>
            </a:r>
          </a:p>
        </p:txBody>
      </p:sp>
    </p:spTree>
    <p:extLst>
      <p:ext uri="{BB962C8B-B14F-4D97-AF65-F5344CB8AC3E}">
        <p14:creationId xmlns:p14="http://schemas.microsoft.com/office/powerpoint/2010/main" val="76879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Program: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251520" y="1484784"/>
            <a:ext cx="8758335" cy="5261669"/>
          </a:xfrm>
        </p:spPr>
        <p:txBody>
          <a:bodyPr>
            <a:normAutofit/>
          </a:bodyPr>
          <a:lstStyle/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Informace o 1. výzvě</a:t>
            </a:r>
          </a:p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Představení výzvy včetně příloh výzvy</a:t>
            </a:r>
          </a:p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Obecné podmínky</a:t>
            </a:r>
          </a:p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Společné podmínky</a:t>
            </a:r>
          </a:p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Představení vyhlášených Fichí</a:t>
            </a:r>
          </a:p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Portál farmáře – generování, vyplnění a podání žádosti o dotaci</a:t>
            </a:r>
          </a:p>
          <a:p>
            <a:pPr marL="514350" lvl="0" indent="-514350" defTabSz="914400">
              <a:spcBef>
                <a:spcPct val="20000"/>
              </a:spcBef>
              <a:buClrTx/>
              <a:buSzTx/>
              <a:buFont typeface="Arial" pitchFamily="34" charset="0"/>
              <a:buAutoNum type="arabicParenR"/>
              <a:defRPr/>
            </a:pPr>
            <a:r>
              <a:rPr lang="cs-CZ" sz="3500" dirty="0">
                <a:solidFill>
                  <a:sysClr val="windowText" lastClr="000000"/>
                </a:solidFill>
                <a:latin typeface="Calibri"/>
              </a:rPr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226112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7128792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Fiche 1 Vzdělávání pro rozvoj venkova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01451" y="1617043"/>
            <a:ext cx="8762582" cy="5180707"/>
          </a:xfrm>
        </p:spPr>
        <p:txBody>
          <a:bodyPr>
            <a:normAutofit fontScale="92500"/>
          </a:bodyPr>
          <a:lstStyle/>
          <a:p>
            <a:pPr algn="just">
              <a:spcAft>
                <a:spcPts val="300"/>
              </a:spcAft>
            </a:pPr>
            <a:r>
              <a:rPr lang="cs-CZ" sz="3000" b="1" dirty="0"/>
              <a:t>Příjemce: </a:t>
            </a:r>
            <a:r>
              <a:rPr lang="cs-CZ" sz="3000" dirty="0"/>
              <a:t>subjekt zajišťující odborné vzdělávání či jiné předávání znalostí a informační akce.</a:t>
            </a:r>
          </a:p>
          <a:p>
            <a:pPr algn="just">
              <a:spcAft>
                <a:spcPts val="300"/>
              </a:spcAft>
            </a:pPr>
            <a:r>
              <a:rPr lang="cs-CZ" sz="3000" dirty="0"/>
              <a:t>Příjemce musí mít k plnění úkolu příslušné kapacity v podobě kvalifikovaných zaměstnanců s pravidelnou odbornou přípravou.</a:t>
            </a:r>
          </a:p>
          <a:p>
            <a:r>
              <a:rPr lang="cs-CZ" sz="3000" b="1" dirty="0"/>
              <a:t>Vzdělávané subjekty a výše dotace: </a:t>
            </a:r>
          </a:p>
          <a:p>
            <a:pPr lvl="1" algn="just"/>
            <a:r>
              <a:rPr lang="cs-CZ" sz="3000" dirty="0"/>
              <a:t>subjekty působící v zemědělství, </a:t>
            </a:r>
            <a:r>
              <a:rPr lang="cs-CZ" sz="3000" dirty="0" err="1"/>
              <a:t>zprac</a:t>
            </a:r>
            <a:r>
              <a:rPr lang="cs-CZ" sz="3000" dirty="0"/>
              <a:t>. zemědělských produktů či lesnictví (90 %),</a:t>
            </a:r>
          </a:p>
          <a:p>
            <a:pPr lvl="1"/>
            <a:r>
              <a:rPr lang="cs-CZ" sz="3000" dirty="0"/>
              <a:t>subjekty, jež jsou MSP (60 % pro střední a 70 % pro malý podnik).</a:t>
            </a:r>
          </a:p>
        </p:txBody>
      </p:sp>
    </p:spTree>
    <p:extLst>
      <p:ext uri="{BB962C8B-B14F-4D97-AF65-F5344CB8AC3E}">
        <p14:creationId xmlns:p14="http://schemas.microsoft.com/office/powerpoint/2010/main" val="259820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2900" b="1" dirty="0" err="1">
                <a:solidFill>
                  <a:srgbClr val="008000"/>
                </a:solidFill>
              </a:rPr>
              <a:t>Fiche</a:t>
            </a:r>
            <a:r>
              <a:rPr lang="cs-CZ" sz="2900" b="1" dirty="0">
                <a:solidFill>
                  <a:srgbClr val="008000"/>
                </a:solidFill>
              </a:rPr>
              <a:t> 1 Vzdělávání pro rozvoj venkova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01451" y="1761060"/>
            <a:ext cx="8762582" cy="50366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300" b="1" dirty="0"/>
              <a:t>Způsobilé výdaje: </a:t>
            </a:r>
            <a:r>
              <a:rPr lang="cs-CZ" sz="3300" dirty="0"/>
              <a:t>technické zabezpečení akcí, výukové materiály,  cestovní výdaje, </a:t>
            </a:r>
            <a:r>
              <a:rPr lang="cs-CZ" sz="3300" dirty="0" err="1"/>
              <a:t>lektorné</a:t>
            </a:r>
            <a:r>
              <a:rPr lang="cs-CZ" sz="3300" dirty="0"/>
              <a:t>, tlumočení, mzda organizátora, nákup zboží a služeb, občerstvení, výdaje spojené s pořádáním exkurze, nákup kancelářských potřeb nutných pro zabezpečení projektu, propagace akce, ad.</a:t>
            </a:r>
          </a:p>
          <a:p>
            <a:pPr algn="just"/>
            <a:r>
              <a:rPr lang="cs-CZ" sz="3300" dirty="0"/>
              <a:t>Podpora se nevztahuje na vzdělávací kurzy a kurzy odborné přípravy, které tvoří součást běžných vzdělávacích programů nebo systému středního a vyššího vzdělávání.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23434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7344816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1 Vzdělávání pro rozvoj venkova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01451" y="1617043"/>
            <a:ext cx="8762582" cy="51807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300" b="1" dirty="0"/>
              <a:t>Nezpůsobilé výdaje:</a:t>
            </a:r>
            <a:r>
              <a:rPr lang="cs-CZ" sz="3300" dirty="0"/>
              <a:t> ubytování účastníků, doprava mimo dopravy na exkurzi, kauce na pronájem, akce zaměřené na včelařství, výdaje na e-learning, pořízení majetku, stravenky, alkohol v rámci občerstvení, atd.</a:t>
            </a:r>
          </a:p>
          <a:p>
            <a:pPr algn="just"/>
            <a:r>
              <a:rPr lang="cs-CZ" sz="3300" b="1" dirty="0"/>
              <a:t>Počet účastníků:</a:t>
            </a:r>
          </a:p>
          <a:p>
            <a:pPr lvl="2" algn="just"/>
            <a:r>
              <a:rPr lang="cs-CZ" sz="3300" dirty="0"/>
              <a:t>vzdělávací akce – min. 5, max. 15</a:t>
            </a:r>
          </a:p>
          <a:p>
            <a:pPr lvl="2" algn="just"/>
            <a:r>
              <a:rPr lang="cs-CZ" sz="3300" dirty="0"/>
              <a:t>Informační akce – min. 15</a:t>
            </a:r>
          </a:p>
          <a:p>
            <a:pPr marL="914400" lvl="2" indent="0" algn="just">
              <a:buNone/>
            </a:pPr>
            <a:endParaRPr lang="cs-CZ" sz="2800" dirty="0"/>
          </a:p>
          <a:p>
            <a:pPr marL="0" indent="0" algn="just">
              <a:buNone/>
            </a:pPr>
            <a:r>
              <a:rPr lang="cs-CZ" sz="3300" b="1" dirty="0">
                <a:solidFill>
                  <a:srgbClr val="008000"/>
                </a:solidFill>
              </a:rPr>
              <a:t>	Alokace 2018:  250.000 Kč</a:t>
            </a:r>
          </a:p>
          <a:p>
            <a:pPr marL="0" indent="0" algn="just">
              <a:buNone/>
            </a:pPr>
            <a:endParaRPr lang="cs-CZ" sz="3300" b="1" dirty="0"/>
          </a:p>
          <a:p>
            <a:pPr lvl="2" algn="just"/>
            <a:endParaRPr lang="cs-CZ" sz="2800" dirty="0"/>
          </a:p>
          <a:p>
            <a:pPr marL="914400" lvl="2" indent="0" algn="just">
              <a:buNone/>
            </a:pPr>
            <a:endParaRPr lang="cs-CZ" sz="2800" dirty="0"/>
          </a:p>
          <a:p>
            <a:pPr lvl="2"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787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99" y="692696"/>
            <a:ext cx="7110313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Fiche 1 Vzdělávání pro rozvoj venkova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94019"/>
              </p:ext>
            </p:extLst>
          </p:nvPr>
        </p:nvGraphicFramePr>
        <p:xfrm>
          <a:off x="413792" y="1412779"/>
          <a:ext cx="6462464" cy="5259213"/>
        </p:xfrm>
        <a:graphic>
          <a:graphicData uri="http://schemas.openxmlformats.org/drawingml/2006/table">
            <a:tbl>
              <a:tblPr firstRow="1" firstCol="1" bandRow="1"/>
              <a:tblGrid>
                <a:gridCol w="567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Preferenční kritérium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Body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Tvorba nových pracovních míst.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Žádné či menší než 0,5 pracovní místo.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Částečné pracovní místo, min. 0,5 úvazku. 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1,0 pracovního úvazku.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2,0 pracovního úvazku.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Dopad projektu na obce dle počtu obyvatel obce/města.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více než 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5.001-10.000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2.501-5.000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1.001-2.500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501-1.000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méně než 501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Kvalita zpracování projektu –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Nejasné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zdroje, není předfinancování.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Finanční náročnost projektu.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více než 0,5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max. 0,5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2 a více projektů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1 projekt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nezískal žádnou dotaci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Součástí realizační fáze projektu (i jako neuznatelný náklad) je propagace MAS Sokolovsko a metody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řeší pouze povinnou publicitu.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1 propagaci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min. 2 propagace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Součinnost subjektů soukromého a veřejného sektoru.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nezakládá součinnost subjektů.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zakládá součinnost subjektů.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969096" y="6025661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</p:spTree>
    <p:extLst>
      <p:ext uri="{BB962C8B-B14F-4D97-AF65-F5344CB8AC3E}">
        <p14:creationId xmlns:p14="http://schemas.microsoft.com/office/powerpoint/2010/main" val="427912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320827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Fiche 2 </a:t>
            </a:r>
            <a:br>
              <a:rPr lang="cs-CZ" sz="4000" b="1" dirty="0">
                <a:solidFill>
                  <a:srgbClr val="008000"/>
                </a:solidFill>
              </a:rPr>
            </a:br>
            <a:r>
              <a:rPr lang="cs-CZ" sz="4000" b="1" dirty="0">
                <a:solidFill>
                  <a:srgbClr val="008000"/>
                </a:solidFill>
              </a:rPr>
              <a:t>Podpora zemědělských subjektů</a:t>
            </a:r>
            <a:br>
              <a:rPr lang="cs-CZ" sz="4800" b="1" dirty="0">
                <a:solidFill>
                  <a:srgbClr val="008000"/>
                </a:solidFill>
              </a:rPr>
            </a:br>
            <a:r>
              <a:rPr lang="cs-CZ" sz="2700" b="1" dirty="0">
                <a:solidFill>
                  <a:srgbClr val="008000"/>
                </a:solidFill>
              </a:rPr>
              <a:t>vazba Fiche na Nařízení PRV - čl.17, odst.1, písm. a) Investice do zemědělských podniků</a:t>
            </a:r>
          </a:p>
        </p:txBody>
      </p:sp>
    </p:spTree>
    <p:extLst>
      <p:ext uri="{BB962C8B-B14F-4D97-AF65-F5344CB8AC3E}">
        <p14:creationId xmlns:p14="http://schemas.microsoft.com/office/powerpoint/2010/main" val="360216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7" y="836712"/>
            <a:ext cx="7056785" cy="504056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8000"/>
                </a:solidFill>
              </a:rPr>
              <a:t>Fiche 2 Podpora zemědělských subjektů</a:t>
            </a:r>
          </a:p>
        </p:txBody>
      </p:sp>
      <p:sp>
        <p:nvSpPr>
          <p:cNvPr id="9" name="Podnadpis 6">
            <a:extLst>
              <a:ext uri="{FF2B5EF4-FFF2-40B4-BE49-F238E27FC236}">
                <a16:creationId xmlns:a16="http://schemas.microsoft.com/office/drawing/2014/main" id="{28F23090-559C-4805-B945-C5529EB0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1" y="1484784"/>
            <a:ext cx="8762582" cy="53129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3300" b="1" dirty="0"/>
              <a:t>Příjemce: </a:t>
            </a:r>
            <a:r>
              <a:rPr lang="cs-CZ" sz="3300" dirty="0"/>
              <a:t>zemědělský podnikatel.</a:t>
            </a:r>
          </a:p>
          <a:p>
            <a:pPr algn="just"/>
            <a:r>
              <a:rPr lang="cs-CZ" sz="3300" b="1" dirty="0"/>
              <a:t>Výše dotace: </a:t>
            </a:r>
            <a:r>
              <a:rPr lang="cs-CZ" sz="3300" dirty="0"/>
              <a:t>50 %</a:t>
            </a:r>
          </a:p>
          <a:p>
            <a:pPr lvl="1" algn="just"/>
            <a:r>
              <a:rPr lang="cs-CZ" sz="2900" dirty="0"/>
              <a:t>Navýšení o 10 % pro mladé začínající zemědělce a + 10 % pro oblasti LFA oblasti.</a:t>
            </a:r>
          </a:p>
          <a:p>
            <a:pPr algn="just"/>
            <a:r>
              <a:rPr lang="cs-CZ" sz="3300" b="1" dirty="0"/>
              <a:t>Způsobilé výdaje: </a:t>
            </a:r>
          </a:p>
          <a:p>
            <a:pPr lvl="1" algn="just"/>
            <a:r>
              <a:rPr lang="cs-CZ" sz="2900" dirty="0"/>
              <a:t>stavby, stroje a technologie v živočišné a rostlinné výrobě a pro školkařskou výrobu, mobilní stroje pro zemědělskou výrobu,</a:t>
            </a:r>
          </a:p>
          <a:p>
            <a:pPr lvl="1" algn="just"/>
            <a:r>
              <a:rPr lang="cs-CZ" sz="2900" dirty="0" err="1"/>
              <a:t>peletárny</a:t>
            </a:r>
            <a:r>
              <a:rPr lang="cs-CZ" sz="2900" dirty="0"/>
              <a:t> jejichž produkce bude spotřebována v zemědělském podniku,</a:t>
            </a:r>
          </a:p>
          <a:p>
            <a:pPr lvl="1" algn="just"/>
            <a:r>
              <a:rPr lang="cs-CZ" sz="2900" dirty="0"/>
              <a:t> nákup nemovitosti.</a:t>
            </a:r>
          </a:p>
          <a:p>
            <a:pPr marL="0" indent="0" algn="just">
              <a:buNone/>
            </a:pPr>
            <a:r>
              <a:rPr lang="cs-CZ" sz="3300" b="1" dirty="0">
                <a:solidFill>
                  <a:srgbClr val="008000"/>
                </a:solidFill>
              </a:rPr>
              <a:t>	Alokace 2018:  cca 6.808.000 Kč</a:t>
            </a:r>
          </a:p>
          <a:p>
            <a:endParaRPr lang="cs-CZ" sz="3300" dirty="0"/>
          </a:p>
          <a:p>
            <a:pPr lvl="1"/>
            <a:endParaRPr lang="cs-CZ" sz="2900" dirty="0"/>
          </a:p>
          <a:p>
            <a:pPr lvl="1"/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14924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7" y="836712"/>
            <a:ext cx="8540505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2 Podpora zemědělských subjektů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01451" y="1761060"/>
            <a:ext cx="8896213" cy="5036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300" dirty="0"/>
          </a:p>
          <a:p>
            <a:pPr lvl="1"/>
            <a:endParaRPr lang="cs-CZ" sz="2900" dirty="0"/>
          </a:p>
          <a:p>
            <a:pPr lvl="1"/>
            <a:endParaRPr lang="cs-CZ" sz="29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49466"/>
              </p:ext>
            </p:extLst>
          </p:nvPr>
        </p:nvGraphicFramePr>
        <p:xfrm>
          <a:off x="395536" y="1340768"/>
          <a:ext cx="6480720" cy="5400601"/>
        </p:xfrm>
        <a:graphic>
          <a:graphicData uri="http://schemas.openxmlformats.org/drawingml/2006/table">
            <a:tbl>
              <a:tblPr firstRow="1" firstCol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Preferenční kritérium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Body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Tvorba nových pracovních míst.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Žádné či menší než 0,5 pracovní místo.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Částečné pracovní místo, min. 0,5 úvazku. 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1,0 pracovního úvazku.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2,0 pracovního úvazku.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3,0 pracovního úvazku.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Dopad projektu na obce dle počtu obyvatel obce/města, kde se daný projekt realizuje.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více než 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5.001-10.000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2.501-5.000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1.001-2.500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501-1.000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méně než 501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Kvalita zpracování projektu –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Nejasné cíle a zdroje.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zdroje, není předfinancování.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Finanční náročnost projektu.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více než 3,5 mil. Kč.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2.000.001- 3,5 mil. Kč.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1.000.001- 2 mil. Kč.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500.001- 1 mil. Kč.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max. 500.000 Kč.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Součástí realizační fáze projektu (i jako neuznatelný náklad) je propagace MAS Sokolovsko a metody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řeší pouze povinnou publicitu.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1 propagaci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min. 2 propagace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2 a více projektů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1 projekt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nezískal žádnou dotaci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948265" y="6112284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</p:spTree>
    <p:extLst>
      <p:ext uri="{BB962C8B-B14F-4D97-AF65-F5344CB8AC3E}">
        <p14:creationId xmlns:p14="http://schemas.microsoft.com/office/powerpoint/2010/main" val="235622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320827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Fiche 3 </a:t>
            </a:r>
            <a:br>
              <a:rPr lang="cs-CZ" sz="4000" b="1" dirty="0">
                <a:solidFill>
                  <a:srgbClr val="008000"/>
                </a:solidFill>
              </a:rPr>
            </a:br>
            <a:r>
              <a:rPr lang="cs-CZ" sz="4000" b="1" dirty="0">
                <a:solidFill>
                  <a:srgbClr val="008000"/>
                </a:solidFill>
              </a:rPr>
              <a:t>Podpora lesnictví</a:t>
            </a:r>
            <a:br>
              <a:rPr lang="cs-CZ" sz="4800" b="1" dirty="0">
                <a:solidFill>
                  <a:srgbClr val="008000"/>
                </a:solidFill>
              </a:rPr>
            </a:br>
            <a:r>
              <a:rPr lang="cs-CZ" sz="2700" b="1" dirty="0">
                <a:solidFill>
                  <a:srgbClr val="008000"/>
                </a:solidFill>
              </a:rPr>
              <a:t>vazba Fiche na Nařízení PRV - čl.17, odst.1, písm. c) Lesnická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193409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Fiche 3 Podpora lesnictví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1" y="1412776"/>
            <a:ext cx="8750391" cy="5388842"/>
          </a:xfrm>
        </p:spPr>
        <p:txBody>
          <a:bodyPr>
            <a:normAutofit/>
          </a:bodyPr>
          <a:lstStyle/>
          <a:p>
            <a:pPr algn="just"/>
            <a:r>
              <a:rPr lang="cs-CZ" sz="2500" b="1" dirty="0"/>
              <a:t>Příjemce: </a:t>
            </a:r>
            <a:r>
              <a:rPr lang="cs-CZ" sz="2500" dirty="0"/>
              <a:t>FO nebo PO hospodařící v lesích a držitelé lesů, vč. sdružení s právní subjektivitou nebo spolků, obce, a další.</a:t>
            </a:r>
          </a:p>
          <a:p>
            <a:pPr algn="just"/>
            <a:r>
              <a:rPr lang="cs-CZ" sz="2500" b="1" dirty="0"/>
              <a:t>Výše dotace: </a:t>
            </a:r>
            <a:r>
              <a:rPr lang="cs-CZ" sz="2500" dirty="0"/>
              <a:t>90 %</a:t>
            </a:r>
          </a:p>
          <a:p>
            <a:pPr algn="just"/>
            <a:r>
              <a:rPr lang="cs-CZ" sz="2500" b="1" dirty="0"/>
              <a:t>Způsobilé výdaje: </a:t>
            </a:r>
            <a:r>
              <a:rPr lang="cs-CZ" sz="2500" dirty="0"/>
              <a:t>výstavba, rekonstrukce lesních cest vč. souvisejících objektů (mostky, propustky, brody, atd.) a technického vybavení (dopravní značky, body záchrany, bezpečnostní zařízení, atd.), nezbytné vyvolané investice (přeložky inženýrských sítí,…), projekční a průzkumné práce,  nákup pozemku.</a:t>
            </a:r>
          </a:p>
        </p:txBody>
      </p:sp>
    </p:spTree>
    <p:extLst>
      <p:ext uri="{BB962C8B-B14F-4D97-AF65-F5344CB8AC3E}">
        <p14:creationId xmlns:p14="http://schemas.microsoft.com/office/powerpoint/2010/main" val="107050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3 Podpora lesnictví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558735"/>
            <a:ext cx="8706830" cy="5299265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Způsobilé jsou pouze lesní cesty kategorie 1L a 2L. tj. účelové komunikace, které jsou součástí lesní dopravní sítě, určené k odvozu dříví, dopravě osob a materiálu a pro průjezd speciálních vozidel. Umožňuje bezpečný celoroční nebo sezonní provoz. </a:t>
            </a:r>
          </a:p>
          <a:p>
            <a:pPr algn="just"/>
            <a:r>
              <a:rPr lang="cs-CZ" sz="2400" dirty="0"/>
              <a:t>Dotaci nelze poskytnout na výstavbu či opravu lesních svážnic (3L) a technologických linek (4L) nebo jejich rekonstrukce bez zvýšení jejich třídy na lesní cestu 1L nebo 2L. </a:t>
            </a:r>
          </a:p>
          <a:p>
            <a:pPr algn="just"/>
            <a:r>
              <a:rPr lang="cs-CZ" sz="2400" dirty="0"/>
              <a:t>Les a infrastruktura musí být zdarma přístupná veřejnosti.</a:t>
            </a:r>
          </a:p>
          <a:p>
            <a:pPr marL="914400" lvl="2" indent="0" algn="just">
              <a:buNone/>
            </a:pPr>
            <a:endParaRPr lang="cs-CZ" sz="2800" dirty="0"/>
          </a:p>
          <a:p>
            <a:pPr marL="0" indent="0" algn="just">
              <a:buNone/>
            </a:pPr>
            <a:r>
              <a:rPr lang="cs-CZ" sz="3300" b="1" dirty="0">
                <a:solidFill>
                  <a:srgbClr val="008000"/>
                </a:solidFill>
              </a:rPr>
              <a:t>	Alokace 2018:  4.000.000 Kč</a:t>
            </a:r>
          </a:p>
        </p:txBody>
      </p:sp>
    </p:spTree>
    <p:extLst>
      <p:ext uri="{BB962C8B-B14F-4D97-AF65-F5344CB8AC3E}">
        <p14:creationId xmlns:p14="http://schemas.microsoft.com/office/powerpoint/2010/main" val="281528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015841B-8B0F-4B21-997A-4BD7E7D6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44228"/>
            <a:ext cx="8596668" cy="905048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Nejčastější chyby v Žádostech 1. výzvy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BD942C9-A34F-486C-8ED4-208A9231E1EA}"/>
              </a:ext>
            </a:extLst>
          </p:cNvPr>
          <p:cNvSpPr txBox="1">
            <a:spLocks/>
          </p:cNvSpPr>
          <p:nvPr/>
        </p:nvSpPr>
        <p:spPr>
          <a:xfrm>
            <a:off x="457199" y="1339274"/>
            <a:ext cx="8291265" cy="5330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Prohlášení o zařazení podniku – často opomenuto platné živnostenské oprávnění FO, nebo pozice žadatele i v jiných firmách.</a:t>
            </a:r>
            <a:r>
              <a:rPr lang="cs-CZ" sz="1800" b="1" dirty="0">
                <a:solidFill>
                  <a:srgbClr val="FF0000"/>
                </a:solidFill>
                <a:latin typeface="Calibri"/>
              </a:rPr>
              <a:t>!!!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Žádosti o dotaci (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ŽoD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výsledky projektu – nespecifikován konkrétní výsledek – počet kusů, metry apod.,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výdaje, na které není požadovaná dotace -neuváděno DPH,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nerozepsány technické parametry v části Výdaje projektu v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ŽoD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Přílohy: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katastrální mapa bez uvedení katastrálního území.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Výběrová řízení: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pozor na nastavení lhůty plnění.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Výběrová řízení x projektová dokumentace x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ŽoD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stejné údaje – například o počtu lůžek, rozměry apod.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Povinné přílohy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vždy na platných formulářích.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Řiďte se Pravidly pro Žadatele, Příručkou pro zadávání veřejných zakázek PRV, Příručkou pro publicitu PRV.</a:t>
            </a:r>
          </a:p>
        </p:txBody>
      </p:sp>
    </p:spTree>
    <p:extLst>
      <p:ext uri="{BB962C8B-B14F-4D97-AF65-F5344CB8AC3E}">
        <p14:creationId xmlns:p14="http://schemas.microsoft.com/office/powerpoint/2010/main" val="84412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7" y="836712"/>
            <a:ext cx="8540505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3 Podpora lesnictví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01451" y="1761060"/>
            <a:ext cx="8896213" cy="50366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2900" dirty="0"/>
          </a:p>
          <a:p>
            <a:pPr lvl="1"/>
            <a:endParaRPr lang="cs-CZ" sz="29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97894"/>
              </p:ext>
            </p:extLst>
          </p:nvPr>
        </p:nvGraphicFramePr>
        <p:xfrm>
          <a:off x="395536" y="1340768"/>
          <a:ext cx="6480720" cy="5289625"/>
        </p:xfrm>
        <a:graphic>
          <a:graphicData uri="http://schemas.openxmlformats.org/drawingml/2006/table">
            <a:tbl>
              <a:tblPr firstRow="1" firstCol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Preferenční kritérium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Body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Tvorba nových pracovních míst.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Žádné či menší než 0,5 pracovní místo.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Částečné pracovní místo, min. 0,5 úvazku. 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1,0 pracovního úvazku.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Dopad projektu na obce dle počtu obyvatel obce/města, kde se daný projekt realizuje.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více než 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5.001-10.000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2.501-5.000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1.001-2.500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501-1.000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méně než 501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Kvalita zpracování projektu –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Nejasné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Finanční náročnost projektu.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více než 3,5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1,5 mil. - 3,5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činí max. 1.449.999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2 a více projektů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1 projekt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nezískal žádnou dotaci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Součástí realizační fáze projektu (i jako neuznatelný náklad) je propagace MAS Sokolovsko a metody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5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řeší pouze povinnou publicitu.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1 propagaci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min. 2 propagace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Součinnost subjektů soukromého a veřejného sektoru.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nezakládá součinnost subjektů.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zakládá součinnost subjektů.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6946368" y="6021288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</p:spTree>
    <p:extLst>
      <p:ext uri="{BB962C8B-B14F-4D97-AF65-F5344CB8AC3E}">
        <p14:creationId xmlns:p14="http://schemas.microsoft.com/office/powerpoint/2010/main" val="44025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11586" y="2420888"/>
            <a:ext cx="7320827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000"/>
                </a:solidFill>
              </a:rPr>
              <a:t>Fiche 4 </a:t>
            </a:r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Podpora zemědělství</a:t>
            </a:r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2200" b="1" dirty="0">
                <a:solidFill>
                  <a:srgbClr val="008000"/>
                </a:solidFill>
              </a:rPr>
              <a:t>vazba Fiche na Nařízení PRV - čl.17, odst.1, písm. c) Zemědělská infrastruktura</a:t>
            </a: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99" y="806586"/>
            <a:ext cx="6822281" cy="7803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Fiche 4 Podpora zemědělství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1" y="1529409"/>
            <a:ext cx="8750391" cy="5530914"/>
          </a:xfrm>
        </p:spPr>
        <p:txBody>
          <a:bodyPr>
            <a:normAutofit/>
          </a:bodyPr>
          <a:lstStyle/>
          <a:p>
            <a:pPr algn="just"/>
            <a:r>
              <a:rPr lang="cs-CZ" sz="3000" b="1" dirty="0"/>
              <a:t>Příjemce: </a:t>
            </a:r>
            <a:r>
              <a:rPr lang="cs-CZ" sz="3000" dirty="0"/>
              <a:t>obec nebo zemědělský podnikatel.</a:t>
            </a:r>
          </a:p>
          <a:p>
            <a:pPr algn="just"/>
            <a:r>
              <a:rPr lang="cs-CZ" sz="3000" b="1" dirty="0"/>
              <a:t>Výše dotace: </a:t>
            </a:r>
            <a:r>
              <a:rPr lang="cs-CZ" sz="3000" dirty="0"/>
              <a:t>90 %.</a:t>
            </a:r>
          </a:p>
          <a:p>
            <a:pPr algn="just"/>
            <a:r>
              <a:rPr lang="cs-CZ" sz="3000" b="1" dirty="0"/>
              <a:t>Způsobilé výdaje:</a:t>
            </a:r>
          </a:p>
          <a:p>
            <a:pPr lvl="1" algn="just"/>
            <a:r>
              <a:rPr lang="cs-CZ" sz="3000" dirty="0"/>
              <a:t>zemní a stavební práce, stavební materiál, nákup, výsadba a zajištění zeleně, zařízení staveniště, nezbytné vyvolané investice, projekční a průzkumné práce a inženýrská činnost během realizace projektu,  nákup pozemku (max. do 10 % způsobilých výdajů).</a:t>
            </a:r>
          </a:p>
        </p:txBody>
      </p:sp>
    </p:spTree>
    <p:extLst>
      <p:ext uri="{BB962C8B-B14F-4D97-AF65-F5344CB8AC3E}">
        <p14:creationId xmlns:p14="http://schemas.microsoft.com/office/powerpoint/2010/main" val="292266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4 Podpora zemědělství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251519" y="1617043"/>
            <a:ext cx="8612513" cy="51294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3600" dirty="0"/>
              <a:t>Způsobilé jsou polní cesty mimo intravilán obce, a to pouze na území, kde byly dokončeny pozemkové úpravy.</a:t>
            </a:r>
          </a:p>
          <a:p>
            <a:pPr algn="just"/>
            <a:r>
              <a:rPr lang="cs-CZ" sz="3600" dirty="0"/>
              <a:t>Je-li žadatelem obec a zaváže se k prodloužené 10leté udržitelnosti, může projekt realizovat i na území, kde dosud neproběhly JPÚ/KPÚ.</a:t>
            </a:r>
          </a:p>
          <a:p>
            <a:pPr algn="just"/>
            <a:r>
              <a:rPr lang="cs-CZ" sz="3600" dirty="0"/>
              <a:t>Polní cestou se rozumí veřejná účelová komunikace mimo les, která slouží ke zpřístupnění zemědělského majetku za účelem jeho obhospodařování a plnění dalších funkcí (např. rekreaci).</a:t>
            </a:r>
          </a:p>
          <a:p>
            <a:pPr marL="0" indent="0" algn="just">
              <a:buNone/>
            </a:pPr>
            <a:endParaRPr lang="cs-CZ" sz="3600" dirty="0"/>
          </a:p>
          <a:p>
            <a:pPr marL="0" indent="0" algn="just">
              <a:buNone/>
            </a:pPr>
            <a:r>
              <a:rPr lang="cs-CZ" sz="3600" b="1" dirty="0">
                <a:solidFill>
                  <a:srgbClr val="008000"/>
                </a:solidFill>
              </a:rPr>
              <a:t>	Alokace 2018:  5.000.000 Kč</a:t>
            </a:r>
          </a:p>
          <a:p>
            <a:pPr marL="0" indent="0" algn="just">
              <a:buNone/>
            </a:pPr>
            <a:endParaRPr lang="cs-CZ" sz="3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2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7" y="836712"/>
            <a:ext cx="8540505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4 Podpora zemědělství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01451" y="1761060"/>
            <a:ext cx="8896213" cy="50366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2900" dirty="0"/>
          </a:p>
          <a:p>
            <a:pPr lvl="1"/>
            <a:endParaRPr lang="cs-CZ" sz="29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08209" y="6015386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25078"/>
              </p:ext>
            </p:extLst>
          </p:nvPr>
        </p:nvGraphicFramePr>
        <p:xfrm>
          <a:off x="395536" y="1340768"/>
          <a:ext cx="6480720" cy="5320949"/>
        </p:xfrm>
        <a:graphic>
          <a:graphicData uri="http://schemas.openxmlformats.org/drawingml/2006/table">
            <a:tbl>
              <a:tblPr firstRow="1" firstCol="1" bandRow="1"/>
              <a:tblGrid>
                <a:gridCol w="567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Preferenční kritérium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Body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Tvorba nových pracovních míst.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Žádné či menší než 0,5 pracovní místo.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Částečné pracovní místo, min. 0,5 úvazku. 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1,0 pracovního úvazku.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Dopad projektu na obce dle počtu obyvatel obce/města, kde se daný projekt realizuje.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více než 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5.001-10.000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2.501-5.000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1.001-2.500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501-1.000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méně než 501 obyvatel.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Kvalita zpracování projektu –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Nejasné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Finanční náročnost projektu.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více než 3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2.000.001 mil. - 3,5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činí max. 2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2 a více projektů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1 projekt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nezískal žádnou dotaci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Součástí realizační fáze projektu (i jako neuznatelný náklad) je propagace MAS Sokolovsko a metody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řeší pouze povinnou publicitu.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1 propagaci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min. 2 propagace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Součinnost subjektů soukromého a veřejného sektoru.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nezakládá součinnost subjektů.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zakládá součinnost subjektů.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60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35896" y="2492896"/>
            <a:ext cx="7320827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000"/>
                </a:solidFill>
              </a:rPr>
              <a:t>Fiche 5 </a:t>
            </a:r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Podpora jiného drobného podnikání</a:t>
            </a:r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2200" b="1" dirty="0">
                <a:solidFill>
                  <a:srgbClr val="008000"/>
                </a:solidFill>
              </a:rPr>
              <a:t>vazba Fiche na Nařízení PRV - čl.19, odst.1, písm. b) Podpora investic na založení nebo rozvoj nezemědělských činností</a:t>
            </a: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6912768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solidFill>
                  <a:srgbClr val="008000"/>
                </a:solidFill>
              </a:rPr>
              <a:t>Fiche 5 Podpora jiného drobného podnikání</a:t>
            </a:r>
            <a:br>
              <a:rPr lang="cs-CZ" sz="3200" b="1" dirty="0">
                <a:solidFill>
                  <a:srgbClr val="008000"/>
                </a:solidFill>
              </a:rPr>
            </a:b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90890882-252A-4643-AC66-AAD2ED88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93" y="1363442"/>
            <a:ext cx="8696579" cy="5040559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/>
              <a:t>Příjemci: </a:t>
            </a:r>
            <a:r>
              <a:rPr lang="cs-CZ" sz="2400" dirty="0" err="1"/>
              <a:t>mikropodniky</a:t>
            </a:r>
            <a:r>
              <a:rPr lang="cs-CZ" sz="2400" dirty="0"/>
              <a:t> a malé podniky, zemědělci.</a:t>
            </a:r>
          </a:p>
          <a:p>
            <a:pPr algn="just"/>
            <a:r>
              <a:rPr lang="cs-CZ" sz="2400" b="1" dirty="0"/>
              <a:t>Výše dotace: </a:t>
            </a:r>
            <a:r>
              <a:rPr lang="cs-CZ" sz="2400" dirty="0"/>
              <a:t>45 % malý podnik, 35 % střední podnik, 25 % velký podnik.</a:t>
            </a:r>
          </a:p>
          <a:p>
            <a:pPr algn="just"/>
            <a:r>
              <a:rPr lang="cs-CZ" sz="2400" dirty="0"/>
              <a:t>Projekt zaměřen pouze na vybrané činnosti uvedené v Klasifikaci ekonomických činností (CZ-NACE).</a:t>
            </a:r>
          </a:p>
          <a:p>
            <a:pPr algn="just"/>
            <a:r>
              <a:rPr lang="cs-CZ" sz="2400" dirty="0"/>
              <a:t>Žadatel nemusí být zemědělec.</a:t>
            </a:r>
          </a:p>
          <a:p>
            <a:pPr algn="just"/>
            <a:r>
              <a:rPr lang="cs-CZ" sz="2400" dirty="0"/>
              <a:t>Sportovní, zábavní a rekreační činnosti a stravování a pohostinství mohou být realizované pouze ve vazbě na venkovskou turistiku (do 10 km významný objekt venkovské turistiky) nebo ubytovací turistiku.</a:t>
            </a:r>
          </a:p>
        </p:txBody>
      </p:sp>
    </p:spTree>
    <p:extLst>
      <p:ext uri="{BB962C8B-B14F-4D97-AF65-F5344CB8AC3E}">
        <p14:creationId xmlns:p14="http://schemas.microsoft.com/office/powerpoint/2010/main" val="171878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5 Podpora jiného drobného podnikání</a:t>
            </a: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162B92C9-08E4-40C1-AD2D-0C549496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1" y="1556793"/>
            <a:ext cx="8750391" cy="4752527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/>
              <a:t>Způsobilé výdaje: </a:t>
            </a:r>
          </a:p>
          <a:p>
            <a:pPr lvl="1" algn="just"/>
            <a:r>
              <a:rPr lang="cs-CZ" sz="2400" dirty="0"/>
              <a:t>stavební obnova či nová výstavba provozovny, kanceláře či malokapacitního ubytovacího zařízení,</a:t>
            </a:r>
          </a:p>
          <a:p>
            <a:pPr lvl="1" algn="just"/>
            <a:r>
              <a:rPr lang="cs-CZ" sz="2400" dirty="0"/>
              <a:t>pořízení strojů, technologií a dalšího vybavení nezemědělské činnosti (i užitkové vozy kategorie N1),</a:t>
            </a:r>
          </a:p>
          <a:p>
            <a:pPr lvl="1" algn="just"/>
            <a:r>
              <a:rPr lang="cs-CZ" sz="2400" dirty="0"/>
              <a:t>doplňující výdaje jako součást projektu,</a:t>
            </a:r>
          </a:p>
          <a:p>
            <a:pPr lvl="1" algn="just"/>
            <a:r>
              <a:rPr lang="cs-CZ" sz="2400" dirty="0"/>
              <a:t>nákup nemovitostí.</a:t>
            </a:r>
          </a:p>
          <a:p>
            <a:pPr algn="just"/>
            <a:r>
              <a:rPr lang="cs-CZ" sz="2400" b="1" dirty="0"/>
              <a:t>Nezpůsobilé výdaje: </a:t>
            </a:r>
          </a:p>
          <a:p>
            <a:pPr lvl="1" algn="just"/>
            <a:r>
              <a:rPr lang="cs-CZ" sz="2400" dirty="0"/>
              <a:t>Traktory.</a:t>
            </a:r>
          </a:p>
          <a:p>
            <a:pPr marL="457200" lvl="1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332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99" y="925563"/>
            <a:ext cx="8229600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5 Podpora jiného drobného podnikání</a:t>
            </a: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EB137D7D-1EB0-471B-A85F-ED0F4C60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1" y="1761059"/>
            <a:ext cx="8750391" cy="5040559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Podporovány budou investice do vybraných nezemědělských činností dle Klasifikace ekonomických činností (CZ-NACE): </a:t>
            </a:r>
          </a:p>
          <a:p>
            <a:pPr algn="just"/>
            <a:r>
              <a:rPr lang="cs-CZ" sz="2400" b="1" dirty="0"/>
              <a:t>C</a:t>
            </a:r>
            <a:r>
              <a:rPr lang="cs-CZ" sz="2400" dirty="0"/>
              <a:t> (Zpracovatelský průmysl s výjimkou činností v odvětví oceli, v uhelném průmyslu, v odvětví stavby lodí, v odvětví výroby syntetických vláken dle čl. 13 písm. a) NK (EU) č. 651/2014, a dále s výjimkou tříd 12.00 Výroba tabákových výrobků a 25.40 Výroba zbraní a střeliva). </a:t>
            </a:r>
          </a:p>
          <a:p>
            <a:pPr algn="just"/>
            <a:r>
              <a:rPr lang="cs-CZ" sz="2400" b="1" dirty="0"/>
              <a:t>F</a:t>
            </a:r>
            <a:r>
              <a:rPr lang="cs-CZ" sz="2400" dirty="0"/>
              <a:t> (Stavebnictví s výjimkou skupiny 41.1 Developerská činnost). </a:t>
            </a:r>
          </a:p>
          <a:p>
            <a:pPr algn="just"/>
            <a:r>
              <a:rPr lang="cs-CZ" sz="2400" b="1" dirty="0"/>
              <a:t>G </a:t>
            </a:r>
            <a:r>
              <a:rPr lang="cs-CZ" sz="2400" dirty="0"/>
              <a:t>(Velkoobchod a maloobchod; opravy a údržba motorových vozidel s výjimkou oddílu 46 a skupiny 47.3 Maloobchod s pohonnými hmotami ve specializovaných prodejnách).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00629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5 Podpora jiného drobného podnikání</a:t>
            </a: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F945854E-FB14-42DD-9C44-7A3C02E3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17043"/>
            <a:ext cx="8864033" cy="51877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700" b="1" dirty="0"/>
              <a:t>I</a:t>
            </a:r>
            <a:r>
              <a:rPr lang="cs-CZ" sz="2700" dirty="0"/>
              <a:t> (Ubytování, stravování a pohostinství). </a:t>
            </a:r>
          </a:p>
          <a:p>
            <a:pPr algn="just"/>
            <a:r>
              <a:rPr lang="cs-CZ" sz="2700" b="1" dirty="0"/>
              <a:t>J</a:t>
            </a:r>
            <a:r>
              <a:rPr lang="cs-CZ" sz="2700" dirty="0"/>
              <a:t> (Informační a </a:t>
            </a:r>
            <a:r>
              <a:rPr lang="cs-CZ" sz="2700" dirty="0" err="1"/>
              <a:t>komunik</a:t>
            </a:r>
            <a:r>
              <a:rPr lang="cs-CZ" sz="2700" dirty="0"/>
              <a:t>. činnosti s výjimkou odd. 60 a 61). </a:t>
            </a:r>
          </a:p>
          <a:p>
            <a:pPr algn="just"/>
            <a:r>
              <a:rPr lang="cs-CZ" sz="2700" b="1" dirty="0"/>
              <a:t>M</a:t>
            </a:r>
            <a:r>
              <a:rPr lang="cs-CZ" sz="2700" dirty="0"/>
              <a:t> (Profesní, vědecké a </a:t>
            </a:r>
            <a:r>
              <a:rPr lang="cs-CZ" sz="2700" dirty="0" err="1"/>
              <a:t>tech</a:t>
            </a:r>
            <a:r>
              <a:rPr lang="cs-CZ" sz="2700" dirty="0"/>
              <a:t>. činnosti s výjimkou oddílu 70). </a:t>
            </a:r>
          </a:p>
          <a:p>
            <a:pPr algn="just"/>
            <a:r>
              <a:rPr lang="cs-CZ" sz="2700" b="1" dirty="0"/>
              <a:t>N</a:t>
            </a:r>
            <a:r>
              <a:rPr lang="cs-CZ" sz="2700" dirty="0"/>
              <a:t> 79 (Činnosti cestovních kanceláří a </a:t>
            </a:r>
            <a:r>
              <a:rPr lang="cs-CZ" sz="2700" dirty="0" err="1"/>
              <a:t>ost</a:t>
            </a:r>
            <a:r>
              <a:rPr lang="cs-CZ" sz="2700" dirty="0"/>
              <a:t>. rezervační služby), N 81 (Činnosti související se stavbami a úpravou krajiny s výjimkou </a:t>
            </a:r>
            <a:r>
              <a:rPr lang="cs-CZ" sz="2700" dirty="0" err="1"/>
              <a:t>sk</a:t>
            </a:r>
            <a:r>
              <a:rPr lang="cs-CZ" sz="2700" dirty="0"/>
              <a:t>. 81.1), N 82.1 (</a:t>
            </a:r>
            <a:r>
              <a:rPr lang="cs-CZ" sz="2700" dirty="0" err="1"/>
              <a:t>Admin</a:t>
            </a:r>
            <a:r>
              <a:rPr lang="cs-CZ" sz="2700" dirty="0"/>
              <a:t>. a kancelářské činnosti), N 82.3 (Pořádání konferencí a </a:t>
            </a:r>
            <a:r>
              <a:rPr lang="cs-CZ" sz="2700" dirty="0" err="1"/>
              <a:t>hosp</a:t>
            </a:r>
            <a:r>
              <a:rPr lang="cs-CZ" sz="2700" dirty="0"/>
              <a:t>. výstav), N 82.92 (Balicí činnosti). </a:t>
            </a:r>
          </a:p>
          <a:p>
            <a:pPr algn="just"/>
            <a:r>
              <a:rPr lang="cs-CZ" sz="2700" b="1" dirty="0"/>
              <a:t>P</a:t>
            </a:r>
            <a:r>
              <a:rPr lang="cs-CZ" sz="2700" dirty="0"/>
              <a:t> 85.59 (Ostatní vzdělávání j. n.). </a:t>
            </a:r>
          </a:p>
          <a:p>
            <a:pPr algn="just"/>
            <a:r>
              <a:rPr lang="cs-CZ" sz="2700" b="1" dirty="0"/>
              <a:t>R</a:t>
            </a:r>
            <a:r>
              <a:rPr lang="cs-CZ" sz="2700" dirty="0"/>
              <a:t> 93 (Sportovní, zábavní a rekreační činnosti).</a:t>
            </a:r>
          </a:p>
          <a:p>
            <a:pPr algn="just"/>
            <a:r>
              <a:rPr lang="cs-CZ" sz="2800" b="1" dirty="0"/>
              <a:t>S </a:t>
            </a:r>
            <a:r>
              <a:rPr lang="cs-CZ" sz="2800" dirty="0"/>
              <a:t>95</a:t>
            </a:r>
            <a:r>
              <a:rPr lang="cs-CZ" sz="2800" b="1" dirty="0"/>
              <a:t> </a:t>
            </a:r>
            <a:r>
              <a:rPr lang="cs-CZ" sz="2800" dirty="0"/>
              <a:t>(Opravy počítačů a výrobků pro osobní potřebu a převážně pro domácnost) </a:t>
            </a:r>
            <a:r>
              <a:rPr lang="cs-CZ" sz="2800" b="1" dirty="0"/>
              <a:t>a S </a:t>
            </a:r>
            <a:r>
              <a:rPr lang="cs-CZ" sz="2800" dirty="0"/>
              <a:t>96</a:t>
            </a:r>
            <a:r>
              <a:rPr lang="cs-CZ" sz="2800" b="1" dirty="0"/>
              <a:t> </a:t>
            </a:r>
            <a:r>
              <a:rPr lang="cs-CZ" sz="2800" dirty="0"/>
              <a:t>(Poskytování ostatních osobních služeb).</a:t>
            </a:r>
          </a:p>
          <a:p>
            <a:pPr marL="0" indent="0" algn="just">
              <a:buNone/>
            </a:pPr>
            <a:r>
              <a:rPr lang="cs-CZ" sz="2800" b="1" dirty="0">
                <a:solidFill>
                  <a:srgbClr val="008000"/>
                </a:solidFill>
              </a:rPr>
              <a:t>	Alokace 2018: 6.052.000 Kč</a:t>
            </a:r>
          </a:p>
          <a:p>
            <a:pPr algn="just"/>
            <a:endParaRPr lang="cs-CZ" sz="2800" dirty="0"/>
          </a:p>
          <a:p>
            <a:pPr algn="just"/>
            <a:endParaRPr lang="cs-CZ" sz="2800" dirty="0"/>
          </a:p>
          <a:p>
            <a:pPr algn="just"/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9931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812428"/>
            <a:ext cx="6172200" cy="58524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Základní údaje o 2. výzvě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262291" y="1397676"/>
            <a:ext cx="8601741" cy="5415700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900"/>
              </a:spcAft>
            </a:pPr>
            <a:r>
              <a:rPr lang="cs-CZ" sz="4125" b="1" dirty="0"/>
              <a:t>Termín vyhlášení výzvy: </a:t>
            </a:r>
            <a:r>
              <a:rPr lang="cs-CZ" sz="4125" dirty="0"/>
              <a:t>	    			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1. února 2018</a:t>
            </a:r>
          </a:p>
          <a:p>
            <a:pPr>
              <a:spcAft>
                <a:spcPts val="900"/>
              </a:spcAft>
            </a:pPr>
            <a:r>
              <a:rPr lang="cs-CZ" sz="4125" b="1" dirty="0"/>
              <a:t>Termín příjmu žádostí:  </a:t>
            </a:r>
            <a:r>
              <a:rPr lang="cs-CZ" sz="4125" dirty="0"/>
              <a:t>	   			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od 26. 2. 2018 do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											12.3.2018 přes PF</a:t>
            </a:r>
          </a:p>
          <a:p>
            <a:pPr>
              <a:spcAft>
                <a:spcPts val="900"/>
              </a:spcAft>
            </a:pPr>
            <a:r>
              <a:rPr lang="cs-CZ" sz="4125" b="1" dirty="0"/>
              <a:t>Místo podání příloh v listinné podobě:	</a:t>
            </a:r>
            <a:r>
              <a:rPr lang="cs-CZ" sz="4125" dirty="0"/>
              <a:t>  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kancelář MAS,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											2. patro </a:t>
            </a:r>
            <a:r>
              <a:rPr lang="cs-CZ" sz="4125" b="1" dirty="0" err="1">
                <a:solidFill>
                  <a:schemeClr val="accent2">
                    <a:lumMod val="75000"/>
                  </a:schemeClr>
                </a:solidFill>
              </a:rPr>
              <a:t>MěÚ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 Březová</a:t>
            </a:r>
          </a:p>
          <a:p>
            <a:pPr marL="27432" indent="0">
              <a:spcAft>
                <a:spcPts val="900"/>
              </a:spcAft>
              <a:buNone/>
            </a:pP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				     							Nám. Míru 230,Březová </a:t>
            </a:r>
          </a:p>
          <a:p>
            <a:pPr marL="27432" indent="0">
              <a:spcAft>
                <a:spcPts val="900"/>
              </a:spcAft>
              <a:buNone/>
            </a:pPr>
            <a:r>
              <a:rPr lang="cs-CZ" sz="4125" dirty="0">
                <a:solidFill>
                  <a:srgbClr val="FF0000"/>
                </a:solidFill>
              </a:rPr>
              <a:t>		nutná telefonická rezervace!</a:t>
            </a:r>
            <a:r>
              <a:rPr lang="cs-CZ" sz="4125" dirty="0"/>
              <a:t>  			PO-ČT 8,30-15,00;  </a:t>
            </a:r>
          </a:p>
          <a:p>
            <a:pPr marL="27432" indent="0">
              <a:spcAft>
                <a:spcPts val="900"/>
              </a:spcAft>
              <a:buNone/>
            </a:pPr>
            <a:r>
              <a:rPr lang="cs-CZ" sz="4125" dirty="0"/>
              <a:t>											PÁ 8,30-13,00</a:t>
            </a:r>
            <a:endParaRPr lang="cs-CZ" sz="4125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cs-CZ" sz="4125" b="1" dirty="0"/>
              <a:t>Termín registrace na RO SZIF:  			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25. 5. 2018</a:t>
            </a:r>
          </a:p>
          <a:p>
            <a:pPr>
              <a:spcAft>
                <a:spcPts val="900"/>
              </a:spcAft>
            </a:pPr>
            <a:r>
              <a:rPr lang="cs-CZ" sz="4125" b="1" dirty="0"/>
              <a:t>Min. výše způsobilých výdajů:</a:t>
            </a:r>
            <a:r>
              <a:rPr lang="cs-CZ" sz="4125" dirty="0"/>
              <a:t>			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50 tisíc Kč na projekt</a:t>
            </a:r>
          </a:p>
          <a:p>
            <a:pPr>
              <a:spcAft>
                <a:spcPts val="900"/>
              </a:spcAft>
            </a:pPr>
            <a:r>
              <a:rPr lang="cs-CZ" sz="4125" b="1" dirty="0"/>
              <a:t>Max. výše způsobilých výdajů:			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5 milionů Kč na projekt</a:t>
            </a:r>
          </a:p>
          <a:p>
            <a:pPr>
              <a:spcAft>
                <a:spcPts val="900"/>
              </a:spcAft>
            </a:pPr>
            <a:r>
              <a:rPr lang="cs-CZ" sz="4125" b="1" dirty="0"/>
              <a:t>Územní vymezení:</a:t>
            </a:r>
            <a:r>
              <a:rPr lang="cs-CZ" sz="4125" dirty="0"/>
              <a:t>		     			 		</a:t>
            </a:r>
            <a:r>
              <a:rPr lang="cs-CZ" sz="4125" b="1" dirty="0">
                <a:solidFill>
                  <a:schemeClr val="accent2">
                    <a:lumMod val="75000"/>
                  </a:schemeClr>
                </a:solidFill>
              </a:rPr>
              <a:t>území celé MAS</a:t>
            </a:r>
          </a:p>
          <a:p>
            <a:endParaRPr lang="cs-CZ" sz="2625" dirty="0"/>
          </a:p>
        </p:txBody>
      </p:sp>
      <p:pic>
        <p:nvPicPr>
          <p:cNvPr id="10" name="Picture 2" descr="banner">
            <a:extLst>
              <a:ext uri="{FF2B5EF4-FFF2-40B4-BE49-F238E27FC236}">
                <a16:creationId xmlns:a16="http://schemas.microsoft.com/office/drawing/2014/main" id="{25A056A4-DE5C-4A29-9C1F-8B4FE76A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logo-malé">
            <a:extLst>
              <a:ext uri="{FF2B5EF4-FFF2-40B4-BE49-F238E27FC236}">
                <a16:creationId xmlns:a16="http://schemas.microsoft.com/office/drawing/2014/main" id="{26E0F9F7-1AB8-48CB-B2D9-A521B727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72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69999" y="872716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5 Podpora jiného drobného podnikání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57979"/>
              </p:ext>
            </p:extLst>
          </p:nvPr>
        </p:nvGraphicFramePr>
        <p:xfrm>
          <a:off x="311208" y="1484784"/>
          <a:ext cx="6657888" cy="5256560"/>
        </p:xfrm>
        <a:graphic>
          <a:graphicData uri="http://schemas.openxmlformats.org/drawingml/2006/table">
            <a:tbl>
              <a:tblPr firstRow="1" firstCol="1" bandRow="1"/>
              <a:tblGrid>
                <a:gridCol w="585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Preferenční kritérium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Body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Tvorba nových pracovních míst.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Žádné či menší než 0,5 pracovní místo.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Částečné pracovní místo, min. 0,5 úvazku. 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1,0 pracovního úvazku.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2,0 pracovního úvazku.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Min. 3,0 pracovního úvazku.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Dopad projektu na obce dle počtu obyvatel obce/města, kde se daný projekt realizuje.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více než 10.000 obyvatel.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5.001-10.000 obyvatel.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2.501-5.000 obyvatel.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1.001-2.500 obyvatel.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501-1.000 obyvatel.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Dotčené území má méně než 501 obyvatel.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Kvalita zpracování projektu –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Nejasné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zdroje, není předfinancování.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Jasné cíle a zdroje.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Finanční náročnost projektu.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činí více než 4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2.500.001 mil. - 4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1.000.001 mil. – 2,5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v rozsahu 500.001 mil. - 1 mil.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Částka ZVSD  činí max. 500.000 Kč.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2 a více projektů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úspěšně žádal o 1 projekt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Žadatel nezískal žádnou dotaci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Součástí realizační fáze projektu (i jako neuznatelný náklad) je propagace MAS Sokolovsko a metody 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řeší pouze povinnou publicitu.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1 propagaci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 obsahuje min. 2 propagace MAS/CLLD.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030696" y="6095013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</p:spTree>
    <p:extLst>
      <p:ext uri="{BB962C8B-B14F-4D97-AF65-F5344CB8AC3E}">
        <p14:creationId xmlns:p14="http://schemas.microsoft.com/office/powerpoint/2010/main" val="121002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11586" y="2579861"/>
            <a:ext cx="7320827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000"/>
                </a:solidFill>
              </a:rPr>
              <a:t>Fiche 6 </a:t>
            </a:r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3200" b="1" dirty="0">
                <a:solidFill>
                  <a:srgbClr val="008000"/>
                </a:solidFill>
              </a:rPr>
              <a:t>Rozvoj rekreačních funkcí lesa</a:t>
            </a:r>
            <a:br>
              <a:rPr lang="cs-CZ" sz="3200" b="1" dirty="0">
                <a:solidFill>
                  <a:srgbClr val="008000"/>
                </a:solidFill>
              </a:rPr>
            </a:br>
            <a:r>
              <a:rPr lang="cs-CZ" sz="2200" b="1" dirty="0">
                <a:solidFill>
                  <a:srgbClr val="008000"/>
                </a:solidFill>
              </a:rPr>
              <a:t>vazba Fiche na Nařízení PRV - čl.25, Neproduktivní investice v lesích</a:t>
            </a: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7344816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Fiche 6 Rozvoj rekreačních funkcí lesa</a:t>
            </a: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F10D166B-889F-4BA9-BF6D-298974EE9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93" y="1340768"/>
            <a:ext cx="8740140" cy="5229200"/>
          </a:xfrm>
        </p:spPr>
        <p:txBody>
          <a:bodyPr>
            <a:noAutofit/>
          </a:bodyPr>
          <a:lstStyle/>
          <a:p>
            <a:pPr algn="just"/>
            <a:r>
              <a:rPr lang="cs-CZ" sz="2200" b="1" dirty="0"/>
              <a:t>Příjemci: </a:t>
            </a:r>
            <a:r>
              <a:rPr lang="cs-CZ" sz="2200" dirty="0"/>
              <a:t>vlastník, nájemce, pachtýř nebo vypůjčitel PUPFL, sdružení s právní subjektivitou a spolek vlastníků, nájemců, pachtýřů nebo vypůjčitelů PUPFL.</a:t>
            </a:r>
          </a:p>
          <a:p>
            <a:pPr algn="just"/>
            <a:r>
              <a:rPr lang="cs-CZ" sz="2200" b="1" dirty="0"/>
              <a:t>Výše dotace: </a:t>
            </a:r>
            <a:r>
              <a:rPr lang="cs-CZ" sz="2200" dirty="0"/>
              <a:t>100 %.</a:t>
            </a:r>
          </a:p>
          <a:p>
            <a:pPr algn="just"/>
            <a:r>
              <a:rPr lang="cs-CZ" sz="2200" b="1" dirty="0"/>
              <a:t>Způsobilé výdaje: </a:t>
            </a:r>
            <a:r>
              <a:rPr lang="cs-CZ" sz="2200" dirty="0"/>
              <a:t>opatření k posílení rekreační funkce lesa, značení, výstavba a rekonstrukce stezek pro turisty do šíře 2 m, značení významných přírodních prvků, výstavba herních prvků a naučných prvků, fitness prvků, opatření k usměrňování návštěvnosti území, zřizování odpočinkových stanovišť, přístřešků, informačních tabulí, závory), opatření k údržbě lesního prostředí, zařízení k odkládání odpadků, opatření k zajištění bezpečnosti návštěvníků lesa (mostky, lávky, zábradlí, stupně), nákup pozemku.</a:t>
            </a:r>
          </a:p>
        </p:txBody>
      </p:sp>
    </p:spTree>
    <p:extLst>
      <p:ext uri="{BB962C8B-B14F-4D97-AF65-F5344CB8AC3E}">
        <p14:creationId xmlns:p14="http://schemas.microsoft.com/office/powerpoint/2010/main" val="295082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6 Rozvoj rekreačních funkcí lesa</a:t>
            </a: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AC0D191E-DC66-41BB-A50A-EFF0E8FE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" y="1484784"/>
            <a:ext cx="8848144" cy="5301208"/>
          </a:xfrm>
        </p:spPr>
        <p:txBody>
          <a:bodyPr>
            <a:noAutofit/>
          </a:bodyPr>
          <a:lstStyle/>
          <a:p>
            <a:pPr algn="just"/>
            <a:r>
              <a:rPr lang="cs-CZ" sz="2400" dirty="0"/>
              <a:t>Projekt lze realizovat na PUPFL s výjimkou zvláště chráněných území a oblastí NATURA 2000.</a:t>
            </a:r>
          </a:p>
          <a:p>
            <a:pPr algn="just"/>
            <a:r>
              <a:rPr lang="cs-CZ" sz="2400" b="1" dirty="0"/>
              <a:t>Nezpůsobilé výdaje: </a:t>
            </a:r>
            <a:r>
              <a:rPr lang="cs-CZ" sz="2400" dirty="0"/>
              <a:t>stezky širší než 2 metry a lesní cesty, které budou využívány převážně pro účely lesního hospodářství, novou výsadbu/obnovu zeleně, provozní výdaje, následnou údržbu a péči, stavební výdaje na stavební obnovu a zhodnocení kulturního dědictví venkova.</a:t>
            </a:r>
          </a:p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b="1" dirty="0">
                <a:solidFill>
                  <a:srgbClr val="008000"/>
                </a:solidFill>
              </a:rPr>
              <a:t>	Alokace 2018:  5.500.000 Kč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391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6912768" cy="780331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err="1">
                <a:solidFill>
                  <a:srgbClr val="008000"/>
                </a:solidFill>
              </a:rPr>
              <a:t>Fiche</a:t>
            </a:r>
            <a:r>
              <a:rPr lang="cs-CZ" sz="3200" b="1" dirty="0">
                <a:solidFill>
                  <a:srgbClr val="008000"/>
                </a:solidFill>
              </a:rPr>
              <a:t> 6 Rozvoj rekreačních funkcí lesa</a:t>
            </a: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AC0D191E-DC66-41BB-A50A-EFF0E8FE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" y="1484784"/>
            <a:ext cx="7436431" cy="5301208"/>
          </a:xfrm>
        </p:spPr>
        <p:txBody>
          <a:bodyPr>
            <a:noAutofit/>
          </a:bodyPr>
          <a:lstStyle/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B420389-18E1-4C47-8BFA-8AC87FC0C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64484"/>
              </p:ext>
            </p:extLst>
          </p:nvPr>
        </p:nvGraphicFramePr>
        <p:xfrm>
          <a:off x="683568" y="1340769"/>
          <a:ext cx="6408712" cy="5305768"/>
        </p:xfrm>
        <a:graphic>
          <a:graphicData uri="http://schemas.openxmlformats.org/drawingml/2006/table">
            <a:tbl>
              <a:tblPr firstRow="1" firstCol="1" bandRow="1"/>
              <a:tblGrid>
                <a:gridCol w="5499442">
                  <a:extLst>
                    <a:ext uri="{9D8B030D-6E8A-4147-A177-3AD203B41FA5}">
                      <a16:colId xmlns:a16="http://schemas.microsoft.com/office/drawing/2014/main" val="80931344"/>
                    </a:ext>
                  </a:extLst>
                </a:gridCol>
                <a:gridCol w="909270">
                  <a:extLst>
                    <a:ext uri="{9D8B030D-6E8A-4147-A177-3AD203B41FA5}">
                      <a16:colId xmlns:a16="http://schemas.microsoft.com/office/drawing/2014/main" val="4067145715"/>
                    </a:ext>
                  </a:extLst>
                </a:gridCol>
              </a:tblGrid>
              <a:tr h="159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Preferenční kritérium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Body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113112"/>
                  </a:ext>
                </a:extLst>
              </a:tr>
              <a:tr h="15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Tvorba nových pracovních míst.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6930"/>
                  </a:ext>
                </a:extLst>
              </a:tr>
              <a:tr h="47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Žádné či menší než 0,5 pracovní místo.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Částečné pracovní místo, min. 0,5 úvazku.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Min. 1,0 pracovního úvazku.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67833"/>
                  </a:ext>
                </a:extLst>
              </a:tr>
              <a:tr h="16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Dopad projektu na obce dle počtu obyvatel obce/města, kde se daný projekt realizuje.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97841"/>
                  </a:ext>
                </a:extLst>
              </a:tr>
              <a:tr h="966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více než 10.000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5.001-10.000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2.501-5.000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1.001-2.500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501-1.000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méně než 501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8883"/>
                  </a:ext>
                </a:extLst>
              </a:tr>
              <a:tr h="15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Kvalita projektu – údržba a udržitelnost.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73635"/>
                  </a:ext>
                </a:extLst>
              </a:tr>
              <a:tr h="31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nezahrnuje opatření na údržbu.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zahrnuje opatření na údržbu.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056403"/>
                  </a:ext>
                </a:extLst>
              </a:tr>
              <a:tr h="15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Kvalita zpracování projektu – cíle a zdroje.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31391"/>
                  </a:ext>
                </a:extLst>
              </a:tr>
              <a:tr h="31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Nejasné cíle a zdroje.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Jasné cíle a zdroje.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93642"/>
                  </a:ext>
                </a:extLst>
              </a:tr>
              <a:tr h="15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Finanční náročnost projektu.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8274"/>
                  </a:ext>
                </a:extLst>
              </a:tr>
              <a:tr h="47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Částka ZVSD činí více než 3,5 mil. Kč.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Částka ZVSD  v rozsahu 1,5 mil. – 3,5 mil. Kč.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Částka ZVSD  činí max. 1.449.999 Kč.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8960"/>
                  </a:ext>
                </a:extLst>
              </a:tr>
              <a:tr h="18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76842"/>
                  </a:ext>
                </a:extLst>
              </a:tr>
              <a:tr h="47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Žadatel úspěšně žádal o 2 a více projektů CLLD.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Žadatel úspěšně žádal o 1 projekt CLLD.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Žadatel nezískal žádnou dotaci CLLD.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326559"/>
                  </a:ext>
                </a:extLst>
              </a:tr>
              <a:tr h="153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Součástí realizační fáze projektu (i jako neuznatelný náklad) je propagace MAS Sokolovsko a metody CLLD.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36890"/>
                  </a:ext>
                </a:extLst>
              </a:tr>
              <a:tr h="47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řeší pouze povinnou publicitu.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obsahuje 1 propagaci MAS/CLLD.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obsahuje min. 2 propagace MAS/CLLD.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15468"/>
                  </a:ext>
                </a:extLst>
              </a:tr>
              <a:tr h="159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Součinnost subjektů soukromého a veřejného sektoru.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93435"/>
                  </a:ext>
                </a:extLst>
              </a:tr>
              <a:tr h="319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nezakládá součinnost subjektů.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zakládá součinnost subjektů.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4" marR="38354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863727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BD792618-2F02-43F3-931F-CFE45C4C05D8}"/>
              </a:ext>
            </a:extLst>
          </p:cNvPr>
          <p:cNvSpPr txBox="1"/>
          <p:nvPr/>
        </p:nvSpPr>
        <p:spPr>
          <a:xfrm>
            <a:off x="7092280" y="5976073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</p:spTree>
    <p:extLst>
      <p:ext uri="{BB962C8B-B14F-4D97-AF65-F5344CB8AC3E}">
        <p14:creationId xmlns:p14="http://schemas.microsoft.com/office/powerpoint/2010/main" val="193968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19598" y="2348880"/>
            <a:ext cx="7104803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b="1" dirty="0">
                <a:solidFill>
                  <a:srgbClr val="008000"/>
                </a:solidFill>
              </a:rPr>
              <a:t>Fiche 7  </a:t>
            </a:r>
            <a:br>
              <a:rPr lang="cs-CZ" sz="2700" b="1" dirty="0">
                <a:solidFill>
                  <a:srgbClr val="008000"/>
                </a:solidFill>
              </a:rPr>
            </a:br>
            <a:r>
              <a:rPr lang="cs-CZ" sz="2700" b="1" dirty="0">
                <a:solidFill>
                  <a:srgbClr val="008000"/>
                </a:solidFill>
              </a:rPr>
              <a:t>Spolupráce subjektů v zemědělství a zpracování zemědělských produktů</a:t>
            </a:r>
            <a:br>
              <a:rPr lang="cs-CZ" sz="2900" b="1" dirty="0">
                <a:solidFill>
                  <a:srgbClr val="FFFF00"/>
                </a:solidFill>
              </a:rPr>
            </a:br>
            <a:r>
              <a:rPr lang="cs-CZ" sz="2000" b="1" dirty="0">
                <a:solidFill>
                  <a:srgbClr val="008000"/>
                </a:solidFill>
              </a:rPr>
              <a:t>vazba Fiche na Nařízení PRV - čl.35, odst. 2., písm. d) Horizontální a vertikální spolupráce mezi účastníky krátkých dodavatelských řetězců a místních trhů</a:t>
            </a:r>
            <a:br>
              <a:rPr lang="cs-CZ" sz="2900" b="1" dirty="0">
                <a:solidFill>
                  <a:srgbClr val="008000"/>
                </a:solidFill>
              </a:rPr>
            </a:b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74174" y="840579"/>
            <a:ext cx="7110314" cy="1656184"/>
          </a:xfrm>
        </p:spPr>
        <p:txBody>
          <a:bodyPr>
            <a:normAutofit/>
          </a:bodyPr>
          <a:lstStyle/>
          <a:p>
            <a:pPr algn="l"/>
            <a:r>
              <a:rPr lang="cs-CZ" sz="2700" b="1" dirty="0">
                <a:solidFill>
                  <a:srgbClr val="008000"/>
                </a:solidFill>
              </a:rPr>
              <a:t>Fiche 7  Spolupráce subjektů v zemědělství a zpracování zemědělských produktů</a:t>
            </a:r>
            <a:endParaRPr lang="cs-CZ" sz="2200" b="1" dirty="0">
              <a:solidFill>
                <a:srgbClr val="008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23893" y="2132856"/>
            <a:ext cx="8740140" cy="2708920"/>
          </a:xfrm>
        </p:spPr>
        <p:txBody>
          <a:bodyPr>
            <a:noAutofit/>
          </a:bodyPr>
          <a:lstStyle/>
          <a:p>
            <a:pPr algn="just"/>
            <a:r>
              <a:rPr lang="cs-CZ" sz="2100" b="1" dirty="0"/>
              <a:t>Příjemci: </a:t>
            </a:r>
            <a:r>
              <a:rPr lang="cs-CZ" sz="2100" dirty="0"/>
              <a:t>uskupení min. 2 subjektů, kterými jsou: zemědělský podnikatel, obec nebo dobrovolný svazek obcí, výrobce potravin nebo surovin určených pro lidskou spotřebu, NNO zastupující zemědělce nebo zpracovatele potravin.</a:t>
            </a:r>
          </a:p>
          <a:p>
            <a:pPr algn="just"/>
            <a:r>
              <a:rPr lang="cs-CZ" sz="2100" b="1" dirty="0"/>
              <a:t>Výše dotace: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100" dirty="0"/>
              <a:t>výdaje na spolupráci : 50 %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100" dirty="0"/>
              <a:t>výdaje na konkrétní projekty spojené s prováděním podnikatelského plánu spolupráce:  25 % velké podniky, 35 % střední podniky a 45 % malé podniky</a:t>
            </a:r>
          </a:p>
          <a:p>
            <a:pPr algn="just"/>
            <a:r>
              <a:rPr lang="cs-CZ" sz="2100" dirty="0"/>
              <a:t>Velikost podniku se určuje dle největšího v uskupení.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52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23893" y="2060848"/>
            <a:ext cx="8740140" cy="4464496"/>
          </a:xfrm>
        </p:spPr>
        <p:txBody>
          <a:bodyPr>
            <a:noAutofit/>
          </a:bodyPr>
          <a:lstStyle/>
          <a:p>
            <a:pPr algn="just"/>
            <a:r>
              <a:rPr lang="cs-CZ" sz="2500" b="1" dirty="0"/>
              <a:t>Způsobilé výdaje: </a:t>
            </a:r>
            <a:r>
              <a:rPr lang="cs-CZ" sz="2500" dirty="0"/>
              <a:t>investiční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700" dirty="0"/>
              <a:t>výdaje na spolupráci (i neinvestiční): vypracování podnikatelského plánu spolupráce v souvislosti s projektem, náklady na propagační činnost KDŘ nebo místního trhu.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700" dirty="0"/>
              <a:t>Přímé investiční výdaje na projekty spojené s prováděním podnikatelského plánu spolupráce v souvislosti se společným prodejem v místní prodejně, společným prodejem ze dvora, společnou organizací přímého prodeje spotřebiteli (tzv. </a:t>
            </a:r>
            <a:r>
              <a:rPr lang="cs-CZ" sz="1700" dirty="0" err="1"/>
              <a:t>bedýnkový</a:t>
            </a:r>
            <a:r>
              <a:rPr lang="cs-CZ" sz="1700" dirty="0"/>
              <a:t> prodej): společné pořízení strojů, technologie, zařízení a vybavení (vybavení prodejny, pořízení prodejního stánku, vybavení tržiště, investice do technologie na úpravu produktů k prodeji, investice vedoucí ke zvyšování a monitorování kvality produktů, společná pojízdná prodejna), nová výstavba či modernizace nemovitého majetku, investiční náklady na pořízení e-</a:t>
            </a:r>
            <a:r>
              <a:rPr lang="cs-CZ" sz="1700" dirty="0" err="1"/>
              <a:t>shopu</a:t>
            </a:r>
            <a:r>
              <a:rPr lang="cs-CZ" sz="1700" dirty="0"/>
              <a:t> .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rgbClr val="008000"/>
                </a:solidFill>
              </a:rPr>
              <a:t>	Alokace 2018:  1.000.000 Kč</a:t>
            </a:r>
          </a:p>
          <a:p>
            <a:pPr marL="457200" lvl="1" indent="0" algn="just">
              <a:buNone/>
            </a:pPr>
            <a:endParaRPr lang="cs-CZ" sz="1700" dirty="0"/>
          </a:p>
          <a:p>
            <a:pPr marL="457200" lvl="1" indent="0" algn="just">
              <a:buNone/>
            </a:pPr>
            <a:endParaRPr lang="cs-CZ" sz="21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F1097-7812-42B7-B597-D0D668573878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9" name="Nadpis 5">
            <a:extLst>
              <a:ext uri="{FF2B5EF4-FFF2-40B4-BE49-F238E27FC236}">
                <a16:creationId xmlns:a16="http://schemas.microsoft.com/office/drawing/2014/main" id="{5E08C33F-069C-4878-9A15-D7370977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7" y="764704"/>
            <a:ext cx="7110314" cy="1656184"/>
          </a:xfrm>
        </p:spPr>
        <p:txBody>
          <a:bodyPr>
            <a:normAutofit/>
          </a:bodyPr>
          <a:lstStyle/>
          <a:p>
            <a:pPr algn="l"/>
            <a:r>
              <a:rPr lang="cs-CZ" sz="2700" b="1" dirty="0">
                <a:solidFill>
                  <a:srgbClr val="008000"/>
                </a:solidFill>
              </a:rPr>
              <a:t>Fiche 7  Spolupráce subjektů v zemědělství a zpracování zemědělských produktů</a:t>
            </a:r>
            <a:endParaRPr lang="cs-CZ" sz="2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4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6912768" cy="780331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Fiche 7  Spolupráce subjektů v zemědělství a zpracování zemědělských produktů</a:t>
            </a: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AC0D191E-DC66-41BB-A50A-EFF0E8FE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" y="1484784"/>
            <a:ext cx="7436431" cy="5301208"/>
          </a:xfrm>
        </p:spPr>
        <p:txBody>
          <a:bodyPr>
            <a:noAutofit/>
          </a:bodyPr>
          <a:lstStyle/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algn="just"/>
            <a:endParaRPr lang="cs-CZ" sz="24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4BCD43F-1E87-4B7B-A972-3FC02328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39222"/>
              </p:ext>
            </p:extLst>
          </p:nvPr>
        </p:nvGraphicFramePr>
        <p:xfrm>
          <a:off x="467544" y="1761058"/>
          <a:ext cx="6480720" cy="4861345"/>
        </p:xfrm>
        <a:graphic>
          <a:graphicData uri="http://schemas.openxmlformats.org/drawingml/2006/table">
            <a:tbl>
              <a:tblPr firstRow="1" firstCol="1" bandRow="1"/>
              <a:tblGrid>
                <a:gridCol w="5561235">
                  <a:extLst>
                    <a:ext uri="{9D8B030D-6E8A-4147-A177-3AD203B41FA5}">
                      <a16:colId xmlns:a16="http://schemas.microsoft.com/office/drawing/2014/main" val="2568877193"/>
                    </a:ext>
                  </a:extLst>
                </a:gridCol>
                <a:gridCol w="919485">
                  <a:extLst>
                    <a:ext uri="{9D8B030D-6E8A-4147-A177-3AD203B41FA5}">
                      <a16:colId xmlns:a16="http://schemas.microsoft.com/office/drawing/2014/main" val="1890519718"/>
                    </a:ext>
                  </a:extLst>
                </a:gridCol>
              </a:tblGrid>
              <a:tr h="16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Preferenční kritérium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Body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94710"/>
                  </a:ext>
                </a:extLst>
              </a:tr>
              <a:tr h="16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Tvorba nových pracovních míst.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88344"/>
                  </a:ext>
                </a:extLst>
              </a:tr>
              <a:tr h="668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Žádné či menší než 0,5 pracovní místo.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Částečné pracovní místo, min. 0,5 úvazku.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Min. 1,0 pracovního úvazku.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Min. 2,0 pracovního úvazku.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58830"/>
                  </a:ext>
                </a:extLst>
              </a:tr>
              <a:tr h="159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Dopad projektu na obce dle počtu obyvatel obce/města, kde se daný projekt realizuje.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21101"/>
                  </a:ext>
                </a:extLst>
              </a:tr>
              <a:tr h="100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více než 10.000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5.001-10.000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2.501-5.000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1.001-2.500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501-1.000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Dotčené území má méně než 501 obyvatel.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880549"/>
                  </a:ext>
                </a:extLst>
              </a:tr>
              <a:tr h="16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Kvalita zpracování projektu – cíle a zdroje.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38482"/>
                  </a:ext>
                </a:extLst>
              </a:tr>
              <a:tr h="501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Nejasné cíle a zdroje.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Jasné cíle a zdroje, není předfinancování.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Jasné cíle a zdroje.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291158"/>
                  </a:ext>
                </a:extLst>
              </a:tr>
              <a:tr h="16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Dosud nepodpořený žadatel v rámci Programového rámce PRV ČR v CLLD MAS Sokolovsko.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41654"/>
                  </a:ext>
                </a:extLst>
              </a:tr>
              <a:tr h="501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Žadatel úspěšně žádal o 2 a více projektů CLLD.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Žadatel úspěšně žádal o 1 projekt CLLD.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Žadatel nezískal žádnou dotaci CLLD.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53170"/>
                  </a:ext>
                </a:extLst>
              </a:tr>
              <a:tr h="18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Součástí realizační fáze projektu (i jako neuznatelný náklad) je propagace MAS Sokolovsko a metody CLLD.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85261"/>
                  </a:ext>
                </a:extLst>
              </a:tr>
              <a:tr h="501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řeší pouze povinnou publicitu.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obsahuje 1 propagaci MAS/CLLD.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obsahuje min. 2 propagace MAS/CLLD.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661093"/>
                  </a:ext>
                </a:extLst>
              </a:tr>
              <a:tr h="16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Součinnost subjektů – kooperační činnosti.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49851"/>
                  </a:ext>
                </a:extLst>
              </a:tr>
              <a:tr h="501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řeší jen povinnou 1 kooperační činnost.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obsahuje kooperační činnosti mezi žadatelem a 2 dalšími subjekty.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obsahuje kooperační činnosti mezi žadatelem a min. 3 dalšími subjekty.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8" marR="4314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508608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15605A6-DAA4-4C37-92C2-A5A127579A4E}"/>
              </a:ext>
            </a:extLst>
          </p:cNvPr>
          <p:cNvSpPr txBox="1"/>
          <p:nvPr/>
        </p:nvSpPr>
        <p:spPr>
          <a:xfrm>
            <a:off x="7092280" y="5976073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Minimální počet </a:t>
            </a:r>
          </a:p>
          <a:p>
            <a:r>
              <a:rPr lang="cs-CZ" b="1" dirty="0"/>
              <a:t>bodů: 40</a:t>
            </a:r>
          </a:p>
        </p:txBody>
      </p:sp>
    </p:spTree>
    <p:extLst>
      <p:ext uri="{BB962C8B-B14F-4D97-AF65-F5344CB8AC3E}">
        <p14:creationId xmlns:p14="http://schemas.microsoft.com/office/powerpoint/2010/main" val="203575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9D4BB70-5E72-490F-B8EF-871CE3105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" y="1450397"/>
            <a:ext cx="9144000" cy="5082112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395536" y="3629796"/>
            <a:ext cx="1800200" cy="5040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835696" y="267906"/>
            <a:ext cx="548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</a:rPr>
              <a:t>Metodiky, Pravidla ke stažení…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923928" y="4365104"/>
            <a:ext cx="730898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95536" y="2951086"/>
            <a:ext cx="1800200" cy="5040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88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47800"/>
            <a:ext cx="4862003" cy="5474601"/>
          </a:xfr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00"/>
                </a:solidFill>
              </a:rPr>
              <a:t>Území MAS</a:t>
            </a:r>
          </a:p>
        </p:txBody>
      </p:sp>
    </p:spTree>
    <p:extLst>
      <p:ext uri="{BB962C8B-B14F-4D97-AF65-F5344CB8AC3E}">
        <p14:creationId xmlns:p14="http://schemas.microsoft.com/office/powerpoint/2010/main" val="294381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19598" y="3005374"/>
            <a:ext cx="7104803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b="1" dirty="0">
                <a:solidFill>
                  <a:srgbClr val="008000"/>
                </a:solidFill>
              </a:rPr>
              <a:t>Portál farmáře</a:t>
            </a:r>
            <a:br>
              <a:rPr lang="cs-CZ" sz="2900" b="1" dirty="0">
                <a:solidFill>
                  <a:srgbClr val="008000"/>
                </a:solidFill>
              </a:rPr>
            </a:b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879523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500" b="1" dirty="0">
                <a:solidFill>
                  <a:srgbClr val="008000"/>
                </a:solidFill>
              </a:rPr>
              <a:t>Portál farmáře 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25833" y="1846681"/>
            <a:ext cx="8738199" cy="46066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3000" dirty="0"/>
              <a:t>Základním komunikačním nástrojem.</a:t>
            </a:r>
          </a:p>
          <a:p>
            <a:pPr algn="just"/>
            <a:r>
              <a:rPr lang="cs-CZ" sz="3000" dirty="0"/>
              <a:t>Elektronické prostředí sloužící k podávání žádostí o dotaci (vč. Příloh), sledování realizace, monitoringu.</a:t>
            </a:r>
          </a:p>
          <a:p>
            <a:pPr algn="just"/>
            <a:r>
              <a:rPr lang="cs-CZ" sz="3000" dirty="0"/>
              <a:t>Vstup přes </a:t>
            </a:r>
            <a:r>
              <a:rPr lang="cs-CZ" sz="3000" dirty="0">
                <a:hlinkClick r:id="rId4"/>
              </a:rPr>
              <a:t>www.szif.cz</a:t>
            </a:r>
            <a:r>
              <a:rPr lang="cs-CZ" sz="3000" dirty="0"/>
              <a:t> nebo přes </a:t>
            </a:r>
            <a:r>
              <a:rPr lang="cs-CZ" sz="3000" dirty="0">
                <a:hlinkClick r:id="rId5"/>
              </a:rPr>
              <a:t>www.eagri.cz</a:t>
            </a:r>
            <a:endParaRPr lang="cs-CZ" sz="3000" dirty="0"/>
          </a:p>
          <a:p>
            <a:pPr algn="just"/>
            <a:r>
              <a:rPr lang="cs-CZ" sz="3000" dirty="0"/>
              <a:t>Za strany SZIF jsou žadateli  do schránky na Portálu farmáře zasílány informace o průběhu administrace podaných žádostí.</a:t>
            </a:r>
          </a:p>
          <a:p>
            <a:pPr algn="just"/>
            <a:r>
              <a:rPr lang="cs-CZ" sz="3000" dirty="0"/>
              <a:t>Přístup lze zdarma zřídit v Karlových Varech (Závodní 152,Tašovice, 360 18 Karlovy Vary - Oddělení příjmu žádostí a LPIS pro Karlovarský a Ústecký kraj).</a:t>
            </a:r>
          </a:p>
          <a:p>
            <a:pPr algn="just"/>
            <a:endParaRPr lang="cs-CZ" sz="7000" dirty="0"/>
          </a:p>
          <a:p>
            <a:pPr algn="just"/>
            <a:endParaRPr lang="cs-CZ" sz="7000" dirty="0"/>
          </a:p>
          <a:p>
            <a:pPr marL="0" indent="0" algn="just">
              <a:buNone/>
            </a:pPr>
            <a:endParaRPr lang="cs-CZ" sz="7800" dirty="0"/>
          </a:p>
        </p:txBody>
      </p:sp>
    </p:spTree>
    <p:extLst>
      <p:ext uri="{BB962C8B-B14F-4D97-AF65-F5344CB8AC3E}">
        <p14:creationId xmlns:p14="http://schemas.microsoft.com/office/powerpoint/2010/main" val="84930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838"/>
            <a:ext cx="9144000" cy="4880324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6804248" y="1700808"/>
            <a:ext cx="1440160" cy="5040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62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56" y="0"/>
            <a:ext cx="6255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104803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Vygenerování Žádosti o dotaci</a:t>
            </a:r>
            <a:br>
              <a:rPr lang="cs-CZ" sz="2900" b="1" dirty="0">
                <a:solidFill>
                  <a:srgbClr val="008000"/>
                </a:solidFill>
              </a:rPr>
            </a:b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7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8" y="0"/>
            <a:ext cx="8684503" cy="68580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229748" y="1988840"/>
            <a:ext cx="1440160" cy="3600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82148" y="2636912"/>
            <a:ext cx="1669572" cy="3600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16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" y="0"/>
            <a:ext cx="7579895" cy="68580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1043608" y="1988840"/>
            <a:ext cx="1368152" cy="3442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283968" y="5805264"/>
            <a:ext cx="2592288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62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3" y="0"/>
            <a:ext cx="7126093" cy="68580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2771800" y="5085184"/>
            <a:ext cx="4248472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732240" y="5898097"/>
            <a:ext cx="1224136" cy="483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41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57159" cy="6858000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6228184" y="5104995"/>
            <a:ext cx="1224136" cy="483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72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43" y="0"/>
            <a:ext cx="634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008000"/>
                </a:solidFill>
              </a:rPr>
              <a:t>Povinné přílohy výzvy při podání Žádosti na MAS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412776"/>
            <a:ext cx="8706829" cy="5445224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Projekt/část podléhá řízení stavebního úřadu: </a:t>
            </a:r>
            <a:r>
              <a:rPr lang="cs-CZ" sz="2000" b="1" dirty="0"/>
              <a:t>povolení stavebního úřadu, ověřená projektová dokumentace</a:t>
            </a:r>
          </a:p>
          <a:p>
            <a:pPr algn="just"/>
            <a:r>
              <a:rPr lang="cs-CZ" sz="2000" b="1" dirty="0"/>
              <a:t>Půdorys stavby/ dispozice technologie</a:t>
            </a:r>
            <a:r>
              <a:rPr lang="cs-CZ" sz="2000" dirty="0"/>
              <a:t> s vyznačením rozměrů</a:t>
            </a:r>
          </a:p>
          <a:p>
            <a:pPr algn="just"/>
            <a:r>
              <a:rPr lang="cs-CZ" sz="2000" b="1" dirty="0"/>
              <a:t>Katastrální mapa </a:t>
            </a:r>
            <a:r>
              <a:rPr lang="cs-CZ" sz="2000" dirty="0"/>
              <a:t>s vyznačením lokalizace předmětu projektu</a:t>
            </a:r>
          </a:p>
          <a:p>
            <a:pPr algn="just"/>
            <a:r>
              <a:rPr lang="cs-CZ" sz="2000" b="1" dirty="0"/>
              <a:t>Formuláře pro posouzení finančního zdraví</a:t>
            </a:r>
          </a:p>
          <a:p>
            <a:pPr algn="just"/>
            <a:r>
              <a:rPr lang="cs-CZ" sz="2000" b="1" dirty="0"/>
              <a:t>Prohlášení o zařazení podniku </a:t>
            </a:r>
            <a:r>
              <a:rPr lang="cs-CZ" sz="2000" dirty="0"/>
              <a:t>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– Příloha 5 Pravidel</a:t>
            </a:r>
          </a:p>
          <a:p>
            <a:pPr algn="just"/>
            <a:r>
              <a:rPr lang="cs-CZ" sz="2000" dirty="0"/>
              <a:t>Nákup nemovitostí: </a:t>
            </a:r>
            <a:r>
              <a:rPr lang="cs-CZ" sz="2000" b="1" dirty="0"/>
              <a:t>znalecký posudek</a:t>
            </a:r>
          </a:p>
          <a:p>
            <a:pPr algn="just"/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Přílohy MAS: </a:t>
            </a:r>
            <a:r>
              <a:rPr lang="cs-CZ" sz="2000" b="1" dirty="0"/>
              <a:t>doložení zajištění prostředků na předfinancování, smlouva o spolupráci či partnerská smlouva, výpis LPIS</a:t>
            </a:r>
          </a:p>
          <a:p>
            <a:pPr algn="just"/>
            <a:r>
              <a:rPr lang="cs-CZ" sz="2000" dirty="0"/>
              <a:t>+ specifické přílohy definované pro jednotlivé </a:t>
            </a:r>
            <a:r>
              <a:rPr lang="cs-CZ" sz="2000" dirty="0" err="1"/>
              <a:t>Fiche</a:t>
            </a:r>
            <a:endParaRPr lang="cs-CZ" sz="20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577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19598" y="2852936"/>
            <a:ext cx="7104803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Předání Žádosti o dotaci na MAS</a:t>
            </a:r>
            <a:br>
              <a:rPr lang="cs-CZ" sz="2900" b="1" dirty="0">
                <a:solidFill>
                  <a:srgbClr val="008000"/>
                </a:solidFill>
              </a:rPr>
            </a:b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6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5A462F-3D6F-4FAD-9114-9556102FC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377190"/>
            <a:ext cx="814578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7BF9B90-F77A-4484-B98F-D0B22A65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84810"/>
            <a:ext cx="8153400" cy="60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F78B55-9786-486F-8360-69871663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73380"/>
            <a:ext cx="811530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B8AABC-B36C-403B-BD9C-5648DFC53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4810"/>
            <a:ext cx="8115300" cy="60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104803" cy="8472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Předání Žádosti o dotaci na RO SZIF</a:t>
            </a:r>
            <a:br>
              <a:rPr lang="cs-CZ" sz="2900" b="1" dirty="0">
                <a:solidFill>
                  <a:srgbClr val="008000"/>
                </a:solidFill>
              </a:rPr>
            </a:br>
            <a:endParaRPr lang="cs-CZ" sz="27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5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B46E286-8AC8-4584-B8D1-D274BB82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350520"/>
            <a:ext cx="808482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5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071B53F-ED06-431E-A4D3-4A50F0C51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81000"/>
            <a:ext cx="810768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11ABDA-DE58-4B79-81AA-E4DC47E57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369570"/>
            <a:ext cx="8145780" cy="6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EC5A06F-F5F0-49B5-91C1-FE50E0A3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65760"/>
            <a:ext cx="810768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8000"/>
                </a:solidFill>
              </a:rPr>
              <a:t>Povinné přílohy předkládané po </a:t>
            </a:r>
            <a:br>
              <a:rPr lang="cs-CZ" sz="2800" b="1" dirty="0">
                <a:solidFill>
                  <a:srgbClr val="008000"/>
                </a:solidFill>
              </a:rPr>
            </a:br>
            <a:r>
              <a:rPr lang="cs-CZ" sz="2800" b="1" dirty="0">
                <a:solidFill>
                  <a:srgbClr val="008000"/>
                </a:solidFill>
              </a:rPr>
              <a:t>zaregistrování Žádosti na RO SZIF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761058"/>
            <a:ext cx="8634822" cy="1995406"/>
          </a:xfrm>
        </p:spPr>
        <p:txBody>
          <a:bodyPr>
            <a:normAutofit/>
          </a:bodyPr>
          <a:lstStyle/>
          <a:p>
            <a:r>
              <a:rPr lang="cs-CZ" sz="2400" dirty="0"/>
              <a:t>Dokumentace k výběrovému řízení</a:t>
            </a:r>
          </a:p>
          <a:p>
            <a:pPr algn="just"/>
            <a:r>
              <a:rPr lang="cs-CZ" sz="2400" dirty="0"/>
              <a:t>Formulář Žádosti o dotaci aktualizovaný dle výsledku výběrového/zadávacího řízení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9" name="Nadpis 5"/>
          <p:cNvSpPr txBox="1">
            <a:spLocks/>
          </p:cNvSpPr>
          <p:nvPr/>
        </p:nvSpPr>
        <p:spPr>
          <a:xfrm>
            <a:off x="395535" y="3449283"/>
            <a:ext cx="8487073" cy="780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008000"/>
                </a:solidFill>
              </a:rPr>
              <a:t>Povinné přílohy předkládané při podpisu Dohody</a:t>
            </a:r>
          </a:p>
        </p:txBody>
      </p:sp>
      <p:sp>
        <p:nvSpPr>
          <p:cNvPr id="10" name="Podnadpis 6"/>
          <p:cNvSpPr txBox="1">
            <a:spLocks/>
          </p:cNvSpPr>
          <p:nvPr/>
        </p:nvSpPr>
        <p:spPr>
          <a:xfrm>
            <a:off x="247787" y="4238072"/>
            <a:ext cx="8634822" cy="182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Potvrzení o bezdlužnosti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Čestné prohlášení k de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minimis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specifické přílohy definované pro jednotlivé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Fiche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800" i="1" dirty="0"/>
          </a:p>
          <a:p>
            <a:pPr marL="0" indent="0">
              <a:buFont typeface="Arial" pitchFamily="34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715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6EF323A-3901-4B69-9EA0-D886C0CA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388620"/>
            <a:ext cx="806196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CAD63C-5479-4359-AF9C-C76597776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8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70489C1-90EC-4DBE-8DE5-B94D1373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77190"/>
            <a:ext cx="810768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0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3C433CC-6D4F-4A24-BF3A-4F24DD16F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373380"/>
            <a:ext cx="812292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628502" cy="6137590"/>
          </a:xfrm>
        </p:spPr>
      </p:pic>
      <p:sp>
        <p:nvSpPr>
          <p:cNvPr id="6" name="TextovéPole 5"/>
          <p:cNvSpPr txBox="1"/>
          <p:nvPr/>
        </p:nvSpPr>
        <p:spPr>
          <a:xfrm>
            <a:off x="971600" y="6596037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Zdroj: www.szif.cz</a:t>
            </a:r>
          </a:p>
        </p:txBody>
      </p:sp>
    </p:spTree>
    <p:extLst>
      <p:ext uri="{BB962C8B-B14F-4D97-AF65-F5344CB8AC3E}">
        <p14:creationId xmlns:p14="http://schemas.microsoft.com/office/powerpoint/2010/main" val="139941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8BE3E-A5EC-4B70-8F01-F024649B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69761"/>
            <a:ext cx="6842721" cy="1113763"/>
          </a:xfrm>
        </p:spPr>
        <p:txBody>
          <a:bodyPr>
            <a:normAutofit/>
          </a:bodyPr>
          <a:lstStyle/>
          <a:p>
            <a:r>
              <a:rPr lang="cs-CZ" sz="2900" dirty="0">
                <a:solidFill>
                  <a:srgbClr val="008000"/>
                </a:solidFill>
              </a:rPr>
              <a:t>Návod na vygenerování žádosti, podání na MAS a následně na RO SZIF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1EEB27-FB00-47B4-A6D7-A19E32F8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20345"/>
            <a:ext cx="8208912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http://www.szif.cz/cs/CmDocument?rid=%2Fapa_anon%2Fcs%2Fdokumenty_ke_stazeni%2Fprv2014%2Fopatreni%2Fleader%2F1921%2F1509689077707%2F1512990713116.pdf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>
                <a:solidFill>
                  <a:srgbClr val="008000"/>
                </a:solidFill>
              </a:rPr>
              <a:t>Finanční zdraví</a:t>
            </a:r>
          </a:p>
          <a:p>
            <a:pPr marL="0" indent="0">
              <a:buNone/>
            </a:pPr>
            <a:r>
              <a:rPr lang="cs-CZ" sz="2000" b="1" dirty="0"/>
              <a:t>Formuláře Finančního zdraví při podání Žádosti na MAS: </a:t>
            </a:r>
            <a:r>
              <a:rPr lang="cs-CZ" sz="2000" dirty="0"/>
              <a:t>nahrávejte do </a:t>
            </a:r>
            <a:r>
              <a:rPr lang="cs-CZ" sz="2000" dirty="0">
                <a:solidFill>
                  <a:srgbClr val="FF0000"/>
                </a:solidFill>
              </a:rPr>
              <a:t>Nepovinných příloh MAS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Formuláře Finančního zdraví při zaregistrování Žádosti na RO SZIF: </a:t>
            </a:r>
          </a:p>
          <a:p>
            <a:pPr marL="0" indent="0">
              <a:buNone/>
            </a:pPr>
            <a:r>
              <a:rPr lang="cs-CZ" sz="2000" dirty="0"/>
              <a:t>do sekce Finanční zdraví v Portálu farmáře</a:t>
            </a:r>
          </a:p>
        </p:txBody>
      </p:sp>
      <p:pic>
        <p:nvPicPr>
          <p:cNvPr id="4" name="Picture 2" descr="banner">
            <a:extLst>
              <a:ext uri="{FF2B5EF4-FFF2-40B4-BE49-F238E27FC236}">
                <a16:creationId xmlns:a16="http://schemas.microsoft.com/office/drawing/2014/main" id="{0CDFD8CC-5D33-41A6-A957-A167C03A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-malé">
            <a:extLst>
              <a:ext uri="{FF2B5EF4-FFF2-40B4-BE49-F238E27FC236}">
                <a16:creationId xmlns:a16="http://schemas.microsoft.com/office/drawing/2014/main" id="{4A4425AC-B7C3-4C18-B0B1-3D18A947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50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7615" t="3709" r="18528" b="9286"/>
          <a:stretch/>
        </p:blipFill>
        <p:spPr>
          <a:xfrm>
            <a:off x="251520" y="116632"/>
            <a:ext cx="8640960" cy="6622494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>
          <a:xfrm>
            <a:off x="467544" y="3501008"/>
            <a:ext cx="1656184" cy="33921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23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58" y="6309320"/>
            <a:ext cx="5753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5"/>
          <p:cNvSpPr txBox="1">
            <a:spLocks/>
          </p:cNvSpPr>
          <p:nvPr/>
        </p:nvSpPr>
        <p:spPr>
          <a:xfrm>
            <a:off x="457200" y="668449"/>
            <a:ext cx="8229600" cy="780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500" b="1" dirty="0">
                <a:solidFill>
                  <a:srgbClr val="008000"/>
                </a:solidFill>
              </a:rPr>
              <a:t>Harmonogram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4432" y="1529408"/>
            <a:ext cx="7679976" cy="46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Datum vyhlášení výzvy:        				</a:t>
            </a:r>
            <a:r>
              <a:rPr lang="cs-CZ" sz="2000" b="1" dirty="0">
                <a:solidFill>
                  <a:srgbClr val="C00000"/>
                </a:solidFill>
              </a:rPr>
              <a:t>1. 2. 2018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Příjem žádostí:                            			</a:t>
            </a:r>
            <a:r>
              <a:rPr lang="cs-CZ" sz="2000" b="1" dirty="0">
                <a:solidFill>
                  <a:srgbClr val="C00000"/>
                </a:solidFill>
              </a:rPr>
              <a:t>26.2.-13.3.2018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Zveřejnění seznamu přijatých žádostí</a:t>
            </a:r>
            <a:r>
              <a:rPr lang="cs-CZ" sz="2000" dirty="0"/>
              <a:t>:  	</a:t>
            </a:r>
            <a:r>
              <a:rPr lang="cs-CZ" sz="2000" b="1" dirty="0">
                <a:solidFill>
                  <a:srgbClr val="C00000"/>
                </a:solidFill>
              </a:rPr>
              <a:t>do 19.3.2018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				             		</a:t>
            </a:r>
            <a:r>
              <a:rPr lang="cs-CZ" sz="2000" dirty="0"/>
              <a:t> (do 5 PD od ukončení příjmu)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Zasedání Výběrové komise:	</a:t>
            </a:r>
            <a:r>
              <a:rPr lang="cs-CZ" sz="2000" dirty="0"/>
              <a:t>			</a:t>
            </a:r>
            <a:r>
              <a:rPr lang="cs-CZ" sz="2000" b="1" dirty="0">
                <a:solidFill>
                  <a:srgbClr val="C00000"/>
                </a:solidFill>
              </a:rPr>
              <a:t>1.pol. dubna 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Zasedání Programového výboru:	</a:t>
            </a:r>
            <a:r>
              <a:rPr lang="cs-CZ" sz="2000" dirty="0"/>
              <a:t>		</a:t>
            </a:r>
            <a:r>
              <a:rPr lang="cs-CZ" sz="2000" b="1" dirty="0">
                <a:solidFill>
                  <a:srgbClr val="C00000"/>
                </a:solidFill>
              </a:rPr>
              <a:t>2.pol.dubna 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Max. termín registrace na RO SZIF:</a:t>
            </a:r>
            <a:r>
              <a:rPr lang="cs-CZ" sz="2000" b="1" dirty="0">
                <a:solidFill>
                  <a:srgbClr val="C00000"/>
                </a:solidFill>
              </a:rPr>
              <a:t>		25.5.2018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Doložení výběrového řízení na MAS: </a:t>
            </a:r>
            <a:r>
              <a:rPr lang="cs-CZ" sz="2000" b="1" dirty="0">
                <a:solidFill>
                  <a:srgbClr val="C00000"/>
                </a:solidFill>
              </a:rPr>
              <a:t>		27.7.2018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Doložení výběrového řízení na RO SZIF:</a:t>
            </a:r>
            <a:r>
              <a:rPr lang="cs-CZ" sz="2000" b="1" dirty="0">
                <a:solidFill>
                  <a:srgbClr val="C00000"/>
                </a:solidFill>
              </a:rPr>
              <a:t>	3.8.2018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Podpisy Dohody o poskytnutí dotace:</a:t>
            </a:r>
            <a:r>
              <a:rPr lang="cs-CZ" sz="2000" b="1" dirty="0">
                <a:solidFill>
                  <a:srgbClr val="C00000"/>
                </a:solidFill>
              </a:rPr>
              <a:t>		konec roku 2018 ???</a:t>
            </a:r>
          </a:p>
        </p:txBody>
      </p:sp>
    </p:spTree>
    <p:extLst>
      <p:ext uri="{BB962C8B-B14F-4D97-AF65-F5344CB8AC3E}">
        <p14:creationId xmlns:p14="http://schemas.microsoft.com/office/powerpoint/2010/main" val="396496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262633" y="2780927"/>
            <a:ext cx="6762750" cy="144016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Diskuze, otázky?</a:t>
            </a:r>
            <a:br>
              <a:rPr lang="cs-CZ" sz="3200" dirty="0"/>
            </a:br>
            <a:br>
              <a:rPr lang="cs-CZ" sz="3200" dirty="0"/>
            </a:br>
            <a:endParaRPr lang="cs-CZ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58" y="6309320"/>
            <a:ext cx="5753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58" y="6309320"/>
            <a:ext cx="5753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dnadpis 6">
            <a:extLst>
              <a:ext uri="{FF2B5EF4-FFF2-40B4-BE49-F238E27FC236}">
                <a16:creationId xmlns:a16="http://schemas.microsoft.com/office/drawing/2014/main" id="{2EA7BDD1-BE6B-4B3D-A4CE-6D036AF87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5544616" cy="360040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000" b="1" dirty="0">
                <a:solidFill>
                  <a:srgbClr val="008000"/>
                </a:solidFill>
              </a:rPr>
              <a:t>Mgr. Michaela </a:t>
            </a:r>
            <a:r>
              <a:rPr lang="cs-CZ" sz="2000" b="1" dirty="0" err="1">
                <a:solidFill>
                  <a:srgbClr val="008000"/>
                </a:solidFill>
              </a:rPr>
              <a:t>Polláková</a:t>
            </a:r>
            <a:endParaRPr lang="cs-CZ" sz="2000" b="1" dirty="0">
              <a:solidFill>
                <a:srgbClr val="008000"/>
              </a:solidFill>
            </a:endParaRPr>
          </a:p>
          <a:p>
            <a:endParaRPr lang="cs-CZ" sz="2000" b="1" dirty="0">
              <a:solidFill>
                <a:srgbClr val="008000"/>
              </a:solidFill>
            </a:endParaRP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E-mail: 		pollakova@mas-sokolovsko.eu</a:t>
            </a:r>
          </a:p>
          <a:p>
            <a:pPr algn="l"/>
            <a:endParaRPr lang="cs-CZ" sz="2000" b="1" dirty="0">
              <a:solidFill>
                <a:srgbClr val="008000"/>
              </a:solidFill>
            </a:endParaRP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Telefon: 	731 112 671</a:t>
            </a:r>
          </a:p>
          <a:p>
            <a:pPr algn="l"/>
            <a:r>
              <a:rPr lang="cs-CZ" sz="2000" b="1" dirty="0">
                <a:solidFill>
                  <a:srgbClr val="008000"/>
                </a:solidFill>
              </a:rPr>
              <a:t>	</a:t>
            </a:r>
          </a:p>
          <a:p>
            <a:pPr algn="l"/>
            <a:r>
              <a:rPr lang="cs-CZ" sz="2000" dirty="0"/>
              <a:t>Sídlo: 		Nám. Míru 230, 356 01 Březová</a:t>
            </a:r>
          </a:p>
          <a:p>
            <a:pPr algn="l"/>
            <a:endParaRPr lang="cs-CZ" sz="2000" dirty="0"/>
          </a:p>
          <a:p>
            <a:pPr algn="l"/>
            <a:r>
              <a:rPr lang="cs-CZ" sz="2000" dirty="0"/>
              <a:t>Kancelář:	Ondříčkova 537, Sokolov</a:t>
            </a:r>
          </a:p>
          <a:p>
            <a:pPr algn="l"/>
            <a:endParaRPr lang="cs-CZ" sz="2200" dirty="0">
              <a:solidFill>
                <a:srgbClr val="00B050"/>
              </a:solidFill>
            </a:endParaRPr>
          </a:p>
          <a:p>
            <a:pPr algn="l"/>
            <a:endParaRPr lang="cs-CZ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98050" y="2290265"/>
            <a:ext cx="77478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Program rozvoje venkova </a:t>
            </a:r>
            <a:br>
              <a:rPr lang="cs-CZ" b="1" dirty="0">
                <a:solidFill>
                  <a:srgbClr val="008000"/>
                </a:solidFill>
              </a:rPr>
            </a:br>
            <a:r>
              <a:rPr lang="cs-CZ" b="1" dirty="0">
                <a:solidFill>
                  <a:srgbClr val="008000"/>
                </a:solidFill>
              </a:rPr>
              <a:t>ČR 2014 - 2020</a:t>
            </a:r>
            <a:br>
              <a:rPr lang="cs-CZ" b="1" dirty="0">
                <a:solidFill>
                  <a:srgbClr val="008000"/>
                </a:solidFill>
              </a:rPr>
            </a:br>
            <a:br>
              <a:rPr lang="cs-CZ" b="1" dirty="0">
                <a:solidFill>
                  <a:srgbClr val="008000"/>
                </a:solidFill>
              </a:rPr>
            </a:br>
            <a:r>
              <a:rPr lang="cs-CZ" b="1" dirty="0">
                <a:solidFill>
                  <a:srgbClr val="008000"/>
                </a:solidFill>
              </a:rPr>
              <a:t>Obecné podmínky</a:t>
            </a:r>
          </a:p>
        </p:txBody>
      </p:sp>
    </p:spTree>
    <p:extLst>
      <p:ext uri="{BB962C8B-B14F-4D97-AF65-F5344CB8AC3E}">
        <p14:creationId xmlns:p14="http://schemas.microsoft.com/office/powerpoint/2010/main" val="427492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785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mal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40" y="-22448"/>
            <a:ext cx="198777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80331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8000"/>
                </a:solidFill>
              </a:rPr>
              <a:t>Obecné podmínky</a:t>
            </a:r>
          </a:p>
        </p:txBody>
      </p:sp>
      <p:sp>
        <p:nvSpPr>
          <p:cNvPr id="7" name="Podnadpis 6"/>
          <p:cNvSpPr>
            <a:spLocks noGrp="1"/>
          </p:cNvSpPr>
          <p:nvPr>
            <p:ph idx="1"/>
          </p:nvPr>
        </p:nvSpPr>
        <p:spPr>
          <a:xfrm>
            <a:off x="113642" y="1529408"/>
            <a:ext cx="870683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500" b="1" dirty="0"/>
              <a:t>Ex-post financování</a:t>
            </a:r>
            <a:r>
              <a:rPr lang="cs-CZ" sz="3500" dirty="0"/>
              <a:t>, žádné etapy ani zálohy, žadatel si financování nejprve zajišťuje z vlastních zdrojů.</a:t>
            </a:r>
          </a:p>
          <a:p>
            <a:pPr algn="just"/>
            <a:r>
              <a:rPr lang="cs-CZ" sz="3500" dirty="0"/>
              <a:t>Délka realizace </a:t>
            </a:r>
            <a:r>
              <a:rPr lang="cs-CZ" sz="3500" b="1" dirty="0"/>
              <a:t>max. 24 měsíců </a:t>
            </a:r>
            <a:r>
              <a:rPr lang="cs-CZ" sz="3500" dirty="0"/>
              <a:t>od podpisu Dohody.</a:t>
            </a:r>
          </a:p>
          <a:p>
            <a:pPr algn="just"/>
            <a:r>
              <a:rPr lang="cs-CZ" sz="3500" b="1" dirty="0"/>
              <a:t>Výdaje</a:t>
            </a:r>
            <a:r>
              <a:rPr lang="cs-CZ" sz="3500" dirty="0"/>
              <a:t> mohou vzniknout nejdříve </a:t>
            </a:r>
            <a:r>
              <a:rPr lang="cs-CZ" sz="3500" b="1" dirty="0"/>
              <a:t>k datu podání </a:t>
            </a:r>
            <a:r>
              <a:rPr lang="cs-CZ" sz="3500" b="1" dirty="0" err="1"/>
              <a:t>ŽoD</a:t>
            </a:r>
            <a:r>
              <a:rPr lang="cs-CZ" sz="3500" b="1" dirty="0"/>
              <a:t>  na MAS</a:t>
            </a:r>
            <a:r>
              <a:rPr lang="cs-CZ" sz="3500" dirty="0"/>
              <a:t>.</a:t>
            </a:r>
          </a:p>
          <a:p>
            <a:pPr algn="just"/>
            <a:r>
              <a:rPr lang="cs-CZ" sz="3500" dirty="0"/>
              <a:t>Pracovní místo je třeba udržet </a:t>
            </a:r>
            <a:r>
              <a:rPr lang="cs-CZ" sz="3500" b="1" dirty="0"/>
              <a:t>3 roky </a:t>
            </a:r>
            <a:r>
              <a:rPr lang="cs-CZ" sz="3500" dirty="0"/>
              <a:t>od proplacení dotace u MSP </a:t>
            </a:r>
            <a:r>
              <a:rPr lang="cs-CZ" sz="3500" b="1" dirty="0"/>
              <a:t>a 5 let </a:t>
            </a:r>
            <a:r>
              <a:rPr lang="cs-CZ" sz="3500" dirty="0"/>
              <a:t>u velkých podniků (lze započíst i FO podnikající méně než 2 roky).</a:t>
            </a:r>
          </a:p>
        </p:txBody>
      </p:sp>
    </p:spTree>
    <p:extLst>
      <p:ext uri="{BB962C8B-B14F-4D97-AF65-F5344CB8AC3E}">
        <p14:creationId xmlns:p14="http://schemas.microsoft.com/office/powerpoint/2010/main" val="286931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7188</TotalTime>
  <Words>4148</Words>
  <Application>Microsoft Office PowerPoint</Application>
  <PresentationFormat>Předvádění na obrazovce (4:3)</PresentationFormat>
  <Paragraphs>729</Paragraphs>
  <Slides>79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5" baseType="lpstr">
      <vt:lpstr>Arial</vt:lpstr>
      <vt:lpstr>Calibri</vt:lpstr>
      <vt:lpstr>Times New Roman</vt:lpstr>
      <vt:lpstr>Trebuchet MS</vt:lpstr>
      <vt:lpstr>Wingdings 3</vt:lpstr>
      <vt:lpstr>Fazeta</vt:lpstr>
      <vt:lpstr>Prezentace aplikace PowerPoint</vt:lpstr>
      <vt:lpstr>Program:</vt:lpstr>
      <vt:lpstr>Nejčastější chyby v Žádostech 1. výzvy</vt:lpstr>
      <vt:lpstr>Základní údaje o 2. výzvě</vt:lpstr>
      <vt:lpstr>Území MAS</vt:lpstr>
      <vt:lpstr>Povinné přílohy výzvy při podání Žádosti na MAS</vt:lpstr>
      <vt:lpstr>Povinné přílohy předkládané po  zaregistrování Žádosti na RO SZIF</vt:lpstr>
      <vt:lpstr>Program rozvoje venkova  ČR 2014 - 2020  Obecné podmínky</vt:lpstr>
      <vt:lpstr>Obecné podmínky</vt:lpstr>
      <vt:lpstr>Obecné podmínky</vt:lpstr>
      <vt:lpstr>Obecné podmínky - Žádost o dotaci</vt:lpstr>
      <vt:lpstr>Obecné podmínky</vt:lpstr>
      <vt:lpstr>Obecné podmínky</vt:lpstr>
      <vt:lpstr>Obecné podmínky</vt:lpstr>
      <vt:lpstr>Obecné podmínky</vt:lpstr>
      <vt:lpstr>Program rozvoje venkova ČR 2014 - 2020  Společné podmínky</vt:lpstr>
      <vt:lpstr>Společné podmínky</vt:lpstr>
      <vt:lpstr>Představení vyhlášených Fichí</vt:lpstr>
      <vt:lpstr>Fiche 1  Vzdělávání pro rozvoj venkova vazba Fiche na Nařízení PRV - čl.14 Předávání znalostí a informační akce</vt:lpstr>
      <vt:lpstr>Fiche 1 Vzdělávání pro rozvoj venkova </vt:lpstr>
      <vt:lpstr>Fiche 1 Vzdělávání pro rozvoj venkova</vt:lpstr>
      <vt:lpstr>Fiche 1 Vzdělávání pro rozvoj venkova</vt:lpstr>
      <vt:lpstr>Fiche 1 Vzdělávání pro rozvoj venkova</vt:lpstr>
      <vt:lpstr>Fiche 2  Podpora zemědělských subjektů vazba Fiche na Nařízení PRV - čl.17, odst.1, písm. a) Investice do zemědělských podniků</vt:lpstr>
      <vt:lpstr>Fiche 2 Podpora zemědělských subjektů</vt:lpstr>
      <vt:lpstr>Fiche 2 Podpora zemědělských subjektů </vt:lpstr>
      <vt:lpstr>Fiche 3  Podpora lesnictví vazba Fiche na Nařízení PRV - čl.17, odst.1, písm. c) Lesnická infrastruktura</vt:lpstr>
      <vt:lpstr>Fiche 3 Podpora lesnictví </vt:lpstr>
      <vt:lpstr>Fiche 3 Podpora lesnictví</vt:lpstr>
      <vt:lpstr>Fiche 3 Podpora lesnictví </vt:lpstr>
      <vt:lpstr>Fiche 4  Podpora zemědělství vazba Fiche na Nařízení PRV - čl.17, odst.1, písm. c) Zemědělská infrastruktura</vt:lpstr>
      <vt:lpstr>Fiche 4 Podpora zemědělství </vt:lpstr>
      <vt:lpstr>Fiche 4 Podpora zemědělství</vt:lpstr>
      <vt:lpstr>Fiche 4 Podpora zemědělství </vt:lpstr>
      <vt:lpstr>Fiche 5  Podpora jiného drobného podnikání vazba Fiche na Nařízení PRV - čl.19, odst.1, písm. b) Podpora investic na založení nebo rozvoj nezemědělských činností</vt:lpstr>
      <vt:lpstr>Fiche 5 Podpora jiného drobného podnikání </vt:lpstr>
      <vt:lpstr>Fiche 5 Podpora jiného drobného podnikání</vt:lpstr>
      <vt:lpstr>Fiche 5 Podpora jiného drobného podnikání</vt:lpstr>
      <vt:lpstr>Fiche 5 Podpora jiného drobného podnikání</vt:lpstr>
      <vt:lpstr>Fiche 5 Podpora jiného drobného podnikání</vt:lpstr>
      <vt:lpstr>Fiche 6  Rozvoj rekreačních funkcí lesa vazba Fiche na Nařízení PRV - čl.25, Neproduktivní investice v lesích</vt:lpstr>
      <vt:lpstr>Fiche 6 Rozvoj rekreačních funkcí lesa</vt:lpstr>
      <vt:lpstr>Fiche 6 Rozvoj rekreačních funkcí lesa</vt:lpstr>
      <vt:lpstr>Fiche 6 Rozvoj rekreačních funkcí lesa</vt:lpstr>
      <vt:lpstr>Fiche 7   Spolupráce subjektů v zemědělství a zpracování zemědělských produktů vazba Fiche na Nařízení PRV - čl.35, odst. 2., písm. d) Horizontální a vertikální spolupráce mezi účastníky krátkých dodavatelských řetězců a místních trhů </vt:lpstr>
      <vt:lpstr>Fiche 7  Spolupráce subjektů v zemědělství a zpracování zemědělských produktů</vt:lpstr>
      <vt:lpstr>Fiche 7  Spolupráce subjektů v zemědělství a zpracování zemědělských produktů</vt:lpstr>
      <vt:lpstr>Fiche 7  Spolupráce subjektů v zemědělství a zpracování zemědělských produktů</vt:lpstr>
      <vt:lpstr>Prezentace aplikace PowerPoint</vt:lpstr>
      <vt:lpstr>Portál farmáře </vt:lpstr>
      <vt:lpstr>Portál farmáře </vt:lpstr>
      <vt:lpstr>Prezentace aplikace PowerPoint</vt:lpstr>
      <vt:lpstr>Prezentace aplikace PowerPoint</vt:lpstr>
      <vt:lpstr>Vygenerování Žádosti o dotaci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Předání Žádosti o dotaci na MAS </vt:lpstr>
      <vt:lpstr>Prezentace aplikace PowerPoint</vt:lpstr>
      <vt:lpstr>Prezentace aplikace PowerPoint</vt:lpstr>
      <vt:lpstr>Prezentace aplikace PowerPoint</vt:lpstr>
      <vt:lpstr>Prezentace aplikace PowerPoint</vt:lpstr>
      <vt:lpstr>Předání Žádosti o dotaci na RO SZIF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Návod na vygenerování žádosti, podání na MAS a následně na RO SZIF</vt:lpstr>
      <vt:lpstr>Prezentace aplikace PowerPoint</vt:lpstr>
      <vt:lpstr>Prezentace aplikace PowerPoint</vt:lpstr>
      <vt:lpstr>Diskuze, otázky?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.</dc:creator>
  <cp:lastModifiedBy>admin admin</cp:lastModifiedBy>
  <cp:revision>307</cp:revision>
  <dcterms:created xsi:type="dcterms:W3CDTF">2015-01-28T12:34:24Z</dcterms:created>
  <dcterms:modified xsi:type="dcterms:W3CDTF">2018-02-13T13:30:27Z</dcterms:modified>
</cp:coreProperties>
</file>